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17" r:id="rId2"/>
    <p:sldMasterId id="2147483772" r:id="rId3"/>
  </p:sldMasterIdLst>
  <p:notesMasterIdLst>
    <p:notesMasterId r:id="rId17"/>
  </p:notesMasterIdLst>
  <p:sldIdLst>
    <p:sldId id="310" r:id="rId4"/>
    <p:sldId id="332" r:id="rId5"/>
    <p:sldId id="334" r:id="rId6"/>
    <p:sldId id="341" r:id="rId7"/>
    <p:sldId id="342" r:id="rId8"/>
    <p:sldId id="343" r:id="rId9"/>
    <p:sldId id="335" r:id="rId10"/>
    <p:sldId id="324" r:id="rId11"/>
    <p:sldId id="337" r:id="rId12"/>
    <p:sldId id="339" r:id="rId13"/>
    <p:sldId id="338" r:id="rId14"/>
    <p:sldId id="340" r:id="rId15"/>
    <p:sldId id="34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E1ADA-E253-4243-9F09-7D37536A0300}" type="datetimeFigureOut">
              <a:rPr lang="es-ES" smtClean="0"/>
              <a:t>09/10/2020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82E4-355F-5A4F-884A-CA4DE38644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07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7DD34F-DA40-4B42-945A-03FD4EA95692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70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28025-C0F1-42A1-BAE0-ED8503CA9099}" type="slidenum">
              <a:rPr kumimoji="0" 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z="1800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32E54-C8E7-4146-85A7-0D8492081003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8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z="1800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32E54-C8E7-4146-85A7-0D8492081003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2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z="1800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32E54-C8E7-4146-85A7-0D8492081003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69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z="1800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32E54-C8E7-4146-85A7-0D8492081003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862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z="1800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32E54-C8E7-4146-85A7-0D8492081003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21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_tradnl" sz="1800" dirty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32E54-C8E7-4146-85A7-0D8492081003}" type="slidenum">
              <a:rPr kumimoji="0" lang="es-ES_tradnl" altLang="es-ES_trad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_tradnl" altLang="es-ES_trad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EB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/>
          <p:cNvSpPr>
            <a:spLocks noGrp="1"/>
          </p:cNvSpPr>
          <p:nvPr>
            <p:ph type="pic" sz="quarter" idx="10"/>
          </p:nvPr>
        </p:nvSpPr>
        <p:spPr>
          <a:xfrm>
            <a:off x="6416298" y="0"/>
            <a:ext cx="5775702" cy="6858000"/>
          </a:xfrm>
        </p:spPr>
        <p:txBody>
          <a:bodyPr/>
          <a:lstStyle/>
          <a:p>
            <a:endParaRPr lang="es-ES_tradnl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6279" y="1844675"/>
            <a:ext cx="5379721" cy="267924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A0F36E-41FC-4C2B-A4EA-55F044085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92" y="644386"/>
            <a:ext cx="1905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27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D8D96-E664-4523-BFFC-380B92325A02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FA62-3885-43AE-8EEC-4D26046E83A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55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1C63-7275-4C8B-87DC-6CE27AA6315C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EC1-4BEA-4D71-8E4D-B553B2E2F54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51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0C0A-5D9D-46E1-9A62-1F7458DCC563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F6AE-A3F5-4097-A1A6-C8A682DBBC5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3657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CB56-E719-44E0-A2D8-9B9E9A9A23C3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330C-99E1-40A7-ACBA-03411F5C55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944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638C-7AB0-4181-8FEB-778D695CF8EB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3D8-5743-440B-A9F7-2A18D66E09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976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10E6-AAA9-41D6-BD17-8969411E6A30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A43B-8E42-4E99-87D8-0D15FBF318A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8275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8B41-C123-4867-BF61-FD3EBD69EE8E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C3B5-A649-4585-9020-64CEB39CE77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2803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BCD9-2991-4494-B666-52ADC0B3BC2A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F6E0-5E68-41F7-B4DB-47073278CE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207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9FBE-C2D2-40CA-83A9-7CE80E4A31A4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10A1-BAC7-4AA0-811A-57678053F6B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1493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6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17"/>
          <p:cNvSpPr>
            <a:spLocks noGrp="1"/>
          </p:cNvSpPr>
          <p:nvPr>
            <p:ph type="pic" sz="quarter" idx="11"/>
          </p:nvPr>
        </p:nvSpPr>
        <p:spPr>
          <a:xfrm>
            <a:off x="9176085" y="0"/>
            <a:ext cx="3015915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 lIns="0" tIns="0" rIns="0" bIns="0" rtlCol="0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833439" y="1868009"/>
            <a:ext cx="8037512" cy="4354373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20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28800" indent="-457200">
              <a:lnSpc>
                <a:spcPct val="100000"/>
              </a:lnSpc>
              <a:buFont typeface="+mj-lt"/>
              <a:buAutoNum type="arabicPeriod"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768081"/>
            <a:ext cx="8161168" cy="470602"/>
          </a:xfrm>
        </p:spPr>
        <p:txBody>
          <a:bodyPr lIns="0" tIns="0" rIns="0" bIns="0" anchor="t">
            <a:noAutofit/>
          </a:bodyPr>
          <a:lstStyle>
            <a:lvl1pPr>
              <a:defRPr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21" name="Shape 257"/>
          <p:cNvSpPr>
            <a:spLocks noChangeArrowheads="1"/>
          </p:cNvSpPr>
          <p:nvPr userDrawn="1"/>
        </p:nvSpPr>
        <p:spPr bwMode="auto">
          <a:xfrm>
            <a:off x="823914" y="1238683"/>
            <a:ext cx="1400175" cy="39688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txBody>
          <a:bodyPr lIns="47625" tIns="47625" rIns="47625" bIns="47625" anchor="ctr"/>
          <a:lstStyle>
            <a:lvl1pPr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639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46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5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1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0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6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0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199283" y="835969"/>
            <a:ext cx="8215578" cy="1749075"/>
          </a:xfrm>
        </p:spPr>
        <p:txBody>
          <a:bodyPr lIns="0" tIns="0" rIns="0" bIns="0" anchor="t">
            <a:noAutofit/>
          </a:bodyPr>
          <a:lstStyle>
            <a:lvl1pPr>
              <a:defRPr sz="5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2825" y="799041"/>
            <a:ext cx="954314" cy="10985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8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_tradnl" dirty="0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06952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833438" y="1668463"/>
            <a:ext cx="10075737" cy="4779962"/>
          </a:xfrm>
        </p:spPr>
        <p:txBody>
          <a:bodyPr lIns="0">
            <a:normAutofit/>
          </a:bodyPr>
          <a:lstStyle>
            <a:lvl1pPr marL="0" indent="0" algn="just">
              <a:buNone/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just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Avenir Next" charset="0"/>
                <a:ea typeface="Avenir Next" charset="0"/>
                <a:cs typeface="Avenir Next" charset="0"/>
              </a:defRPr>
            </a:lvl3pPr>
            <a:lvl4pPr>
              <a:defRPr sz="2000">
                <a:latin typeface="Avenir Next" charset="0"/>
                <a:ea typeface="Avenir Next" charset="0"/>
                <a:cs typeface="Avenir Next" charset="0"/>
              </a:defRPr>
            </a:lvl4pPr>
            <a:lvl5pPr>
              <a:defRPr sz="2000">
                <a:latin typeface="Avenir Next" charset="0"/>
                <a:ea typeface="Avenir Next" charset="0"/>
                <a:cs typeface="Avenir Next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</p:txBody>
      </p:sp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365127"/>
            <a:ext cx="10085339" cy="363295"/>
          </a:xfrm>
        </p:spPr>
        <p:txBody>
          <a:bodyPr lIns="0" tIns="0" rIns="0" bIns="0" anchor="t">
            <a:noAutofit/>
          </a:bodyPr>
          <a:lstStyle>
            <a:lvl1pPr>
              <a:defRPr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8" name="Marcador de texto 4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810206"/>
            <a:ext cx="10075737" cy="421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_tradnl" dirty="0"/>
              <a:t>HAGA CLIC PARA MODIFICAR EL ESTILO DE TEXTO</a:t>
            </a:r>
          </a:p>
        </p:txBody>
      </p:sp>
      <p:sp>
        <p:nvSpPr>
          <p:cNvPr id="19" name="Shape 257"/>
          <p:cNvSpPr>
            <a:spLocks noChangeArrowheads="1"/>
          </p:cNvSpPr>
          <p:nvPr userDrawn="1"/>
        </p:nvSpPr>
        <p:spPr bwMode="auto">
          <a:xfrm>
            <a:off x="823914" y="1238683"/>
            <a:ext cx="1400175" cy="39688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txBody>
          <a:bodyPr lIns="47625" tIns="47625" rIns="47625" bIns="47625" anchor="ctr"/>
          <a:lstStyle>
            <a:lvl1pPr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8831B5-FF7C-4280-9F49-CAF3E4E88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02" y="365127"/>
            <a:ext cx="9525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+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/>
          <p:cNvSpPr>
            <a:spLocks noGrp="1"/>
          </p:cNvSpPr>
          <p:nvPr>
            <p:ph type="title" hasCustomPrompt="1"/>
          </p:nvPr>
        </p:nvSpPr>
        <p:spPr>
          <a:xfrm>
            <a:off x="838201" y="365127"/>
            <a:ext cx="10085339" cy="363295"/>
          </a:xfrm>
        </p:spPr>
        <p:txBody>
          <a:bodyPr lIns="0" tIns="0" rIns="0" bIns="0" anchor="t">
            <a:noAutofit/>
          </a:bodyPr>
          <a:lstStyle>
            <a:lvl1pPr>
              <a:defRPr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8" name="Marcador de texto 4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810206"/>
            <a:ext cx="10075737" cy="421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7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_tradnl" dirty="0"/>
              <a:t>HAGA CLIC PARA MODIFICAR EL ESTILO DE TEXTO</a:t>
            </a:r>
          </a:p>
        </p:txBody>
      </p:sp>
      <p:sp>
        <p:nvSpPr>
          <p:cNvPr id="19" name="Shape 257"/>
          <p:cNvSpPr>
            <a:spLocks noChangeArrowheads="1"/>
          </p:cNvSpPr>
          <p:nvPr userDrawn="1"/>
        </p:nvSpPr>
        <p:spPr bwMode="auto">
          <a:xfrm>
            <a:off x="823914" y="1238683"/>
            <a:ext cx="1400175" cy="39688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txBody>
          <a:bodyPr lIns="47625" tIns="47625" rIns="47625" bIns="47625" anchor="ctr"/>
          <a:lstStyle>
            <a:lvl1pPr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84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84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t-PT" altLang="pt-PT" sz="2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DF7BB2-5474-4056-BCFE-527343645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02" y="365127"/>
            <a:ext cx="9525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2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DF7BB2-5474-4056-BCFE-527343645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02" y="365127"/>
            <a:ext cx="9525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ie1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789"/>
            <a:ext cx="121920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cto 8"/>
          <p:cNvCxnSpPr/>
          <p:nvPr userDrawn="1"/>
        </p:nvCxnSpPr>
        <p:spPr>
          <a:xfrm>
            <a:off x="0" y="361122"/>
            <a:ext cx="9575800" cy="0"/>
          </a:xfrm>
          <a:prstGeom prst="line">
            <a:avLst/>
          </a:prstGeom>
          <a:ln w="9525">
            <a:solidFill>
              <a:srgbClr val="558C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9" descr="logo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4" y="142875"/>
            <a:ext cx="230293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ES_tradnl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2883-FAC8-436C-A86F-C3972388B3A8}" type="datetimeFigureOut">
              <a:rPr lang="es-ES" altLang="es-ES_tradnl"/>
              <a:pPr>
                <a:defRPr/>
              </a:pPr>
              <a:t>09/10/2020</a:t>
            </a:fld>
            <a:endParaRPr lang="es-ES" alt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DECA0-E685-48D6-B00B-DBF06176EF3A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8096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084A4-4401-40D9-B739-B352C830CC3B}" type="datetimeFigureOut">
              <a:rPr lang="es-ES_tradnl" smtClean="0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A6039-4095-409D-A745-44862EAFCD5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049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85B3-FEC6-4B49-A819-3A5E98CAB7FF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B582-AC0D-4A67-8A87-6210F5C5EC0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982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pt-PT" dirty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pt-PT" dirty="0"/>
              <a:t>Haga clic para modificar el estilo de texto del patrón</a:t>
            </a:r>
          </a:p>
          <a:p>
            <a:pPr lvl="1"/>
            <a:r>
              <a:rPr lang="es-ES_tradnl" altLang="pt-PT" dirty="0"/>
              <a:t>Segundo nivel</a:t>
            </a:r>
          </a:p>
          <a:p>
            <a:pPr lvl="2"/>
            <a:r>
              <a:rPr lang="es-ES_tradnl" altLang="pt-PT" dirty="0"/>
              <a:t>Tercer nivel</a:t>
            </a:r>
          </a:p>
          <a:p>
            <a:pPr lvl="3"/>
            <a:r>
              <a:rPr lang="es-ES_tradnl" altLang="pt-PT" dirty="0"/>
              <a:t>Cuarto nivel</a:t>
            </a:r>
          </a:p>
          <a:p>
            <a:pPr lvl="4"/>
            <a:r>
              <a:rPr lang="es-ES_tradnl" altLang="pt-PT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0063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errovial" panose="02000506040000020003" pitchFamily="50" charset="0"/>
          <a:ea typeface="Ferrovial" panose="02000506040000020003" pitchFamily="50" charset="0"/>
          <a:cs typeface="Ferrovial" panose="0200050604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 dirty="0"/>
              <a:t>Haga clic para modificar el estilo de título del patrón</a:t>
            </a:r>
            <a:endParaRPr lang="es-ES_tradnl" altLang="es-ES_tradnl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_tradnl"/>
              <a:t>Haga clic para modificar el estilo de texto del patrón</a:t>
            </a:r>
          </a:p>
          <a:p>
            <a:pPr lvl="1"/>
            <a:r>
              <a:rPr lang="es-ES" altLang="es-ES_tradnl"/>
              <a:t>Segundo nivel</a:t>
            </a:r>
          </a:p>
          <a:p>
            <a:pPr lvl="2"/>
            <a:r>
              <a:rPr lang="es-ES" altLang="es-ES_tradnl"/>
              <a:t>Tercer nivel</a:t>
            </a:r>
          </a:p>
          <a:p>
            <a:pPr lvl="3"/>
            <a:r>
              <a:rPr lang="es-ES" altLang="es-ES_tradnl"/>
              <a:t>Cuarto nivel</a:t>
            </a:r>
          </a:p>
          <a:p>
            <a:pPr lvl="4"/>
            <a:r>
              <a:rPr lang="es-ES" altLang="es-ES_tradnl"/>
              <a:t>Quinto nivel</a:t>
            </a:r>
            <a:endParaRPr lang="es-ES_tradnl" alt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7084A4-4401-40D9-B739-B352C830CC3B}" type="datetimeFigureOut">
              <a:rPr lang="es-ES_tradnl"/>
              <a:pPr>
                <a:defRPr/>
              </a:pPr>
              <a:t>09/10/2020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A6039-4095-409D-A745-44862EAFCD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1031" name="Imagen 6" descr="Pie1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6789"/>
            <a:ext cx="121920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 userDrawn="1"/>
        </p:nvCxnSpPr>
        <p:spPr>
          <a:xfrm>
            <a:off x="0" y="361122"/>
            <a:ext cx="9575800" cy="0"/>
          </a:xfrm>
          <a:prstGeom prst="line">
            <a:avLst/>
          </a:prstGeom>
          <a:ln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Imagen 9" descr="logo1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34" y="142875"/>
            <a:ext cx="230293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1 Rectángulo"/>
          <p:cNvSpPr>
            <a:spLocks noChangeArrowheads="1"/>
          </p:cNvSpPr>
          <p:nvPr userDrawn="1"/>
        </p:nvSpPr>
        <p:spPr bwMode="auto">
          <a:xfrm>
            <a:off x="169333" y="24227"/>
            <a:ext cx="9406467" cy="3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defRPr/>
            </a:pPr>
            <a:r>
              <a:rPr lang="es-ES_tradnl" altLang="es-ES_tradnl" sz="1200" b="0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Vulnerabilidad de los Sistemas de Saneamiento</a:t>
            </a:r>
          </a:p>
        </p:txBody>
      </p:sp>
    </p:spTree>
    <p:extLst>
      <p:ext uri="{BB962C8B-B14F-4D97-AF65-F5344CB8AC3E}">
        <p14:creationId xmlns:p14="http://schemas.microsoft.com/office/powerpoint/2010/main" val="40621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AFD5-5730-4FE0-9979-E9F724D7092E}" type="datetimeFigureOut">
              <a:rPr lang="es-ES" smtClean="0"/>
              <a:pPr/>
              <a:t>09/10/2020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B72E-3CA9-4BEA-A0B9-64CD9D9BF0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03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miteco.gob.es/es/agua/publicaciones/Manual_para_la_gestion_de_vertidos_tcm30-13717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s://www.google.es/url?sa=i&amp;rct=j&amp;q=&amp;esrc=s&amp;source=images&amp;cd=&amp;cad=rja&amp;uact=8&amp;ved=2ahUKEwixnaeWqL_lAhUqAmMBHdDUAqgQjRx6BAgBEAQ&amp;url=https://www.elindependiente.com/futuro/2019/01/14/olas-cada-vez-mas-grandes-devastadoras-por-el-calentamiento-global/&amp;psig=AOvVaw1-9fo_sMNq_5oln94Scxsk&amp;ust=1572364419641461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s://www.google.es/url?sa=i&amp;rct=j&amp;q=&amp;esrc=s&amp;source=images&amp;cd=&amp;ved=2ahUKEwjC4dPwosPlAhVXD2MBHZrRBkcQjRx6BAgBEAQ&amp;url=https://www.lavanguardia.com/vida/junior-report/20190311/46919222059/ahorro-consumo-energetico-industria-sector-industrial-energia.html&amp;psig=AOvVaw1ijshcntBiylm3zwY2eDNT&amp;ust=1572500468486690" TargetMode="External"/><Relationship Id="rId5" Type="http://schemas.openxmlformats.org/officeDocument/2006/relationships/hyperlink" Target="https://www.google.es/url?sa=i&amp;rct=j&amp;q=&amp;esrc=s&amp;source=images&amp;cd=&amp;ved=2ahUKEwi9xbmto8PlAhUi5uAKHXtKBkAQjRx6BAgBEAQ&amp;url=https://www.xataka.com/investigacion/en-china-quieren-intentar-crear-lluvia-y-como-siempre-lo-haran-a-lo-bestia&amp;psig=AOvVaw2bfHr5-nyAqsYw-g4_qYX0&amp;ust=1572500574519648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hyperlink" Target="http://www.google.es/url?sa=i&amp;rct=j&amp;q=&amp;esrc=s&amp;source=images&amp;cd=&amp;ved=&amp;url=http://sacempresarial.com.co/oficina-guamal-meta/&amp;psig=AOvVaw0QzmhkheDEFTH95d6bh60_&amp;ust=157236420474369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hyperlink" Target="https://www.google.es/url?sa=i&amp;rct=j&amp;q=&amp;esrc=s&amp;source=images&amp;cd=&amp;cad=rja&amp;uact=8&amp;ved=2ahUKEwixnaeWqL_lAhUqAmMBHdDUAqgQjRx6BAgBEAQ&amp;url=https://www.elindependiente.com/futuro/2019/01/14/olas-cada-vez-mas-grandes-devastadoras-por-el-calentamiento-global/&amp;psig=AOvVaw1-9fo_sMNq_5oln94Scxsk&amp;ust=1572364419641461" TargetMode="Externa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s://www.google.es/url?sa=i&amp;rct=j&amp;q=&amp;esrc=s&amp;source=images&amp;cd=&amp;ved=2ahUKEwjC4dPwosPlAhVXD2MBHZrRBkcQjRx6BAgBEAQ&amp;url=https://www.lavanguardia.com/vida/junior-report/20190311/46919222059/ahorro-consumo-energetico-industria-sector-industrial-energia.html&amp;psig=AOvVaw1ijshcntBiylm3zwY2eDNT&amp;ust=1572500468486690" TargetMode="External"/><Relationship Id="rId5" Type="http://schemas.openxmlformats.org/officeDocument/2006/relationships/hyperlink" Target="https://www.google.es/url?sa=i&amp;rct=j&amp;q=&amp;esrc=s&amp;source=images&amp;cd=&amp;ved=2ahUKEwi9xbmto8PlAhUi5uAKHXtKBkAQjRx6BAgBEAQ&amp;url=https://www.xataka.com/investigacion/en-china-quieren-intentar-crear-lluvia-y-como-siempre-lo-haran-a-lo-bestia&amp;psig=AOvVaw2bfHr5-nyAqsYw-g4_qYX0&amp;ust=1572500574519648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hyperlink" Target="http://www.google.es/url?sa=i&amp;rct=j&amp;q=&amp;esrc=s&amp;source=images&amp;cd=&amp;ved=&amp;url=http://sacempresarial.com.co/oficina-guamal-meta/&amp;psig=AOvVaw0QzmhkheDEFTH95d6bh60_&amp;ust=157236420474369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adroTexto 3"/>
          <p:cNvSpPr txBox="1">
            <a:spLocks noChangeArrowheads="1"/>
          </p:cNvSpPr>
          <p:nvPr/>
        </p:nvSpPr>
        <p:spPr bwMode="auto">
          <a:xfrm>
            <a:off x="2477932" y="3564300"/>
            <a:ext cx="7826375" cy="145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altLang="es-ES_tradnl" sz="3600" b="1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Vulnerabilidad de los </a:t>
            </a:r>
          </a:p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altLang="es-ES_tradnl" sz="3600" b="1" dirty="0">
                <a:solidFill>
                  <a:srgbClr val="0070C0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Sistemas de Saneamiento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524000" y="1"/>
            <a:ext cx="9144000" cy="631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7" name="Imagen 8" descr="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87" y="5356731"/>
            <a:ext cx="285273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470DCEF-8124-654A-98A0-8F4D4FACBE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2" t="20213" r="-82" b="11136"/>
          <a:stretch/>
        </p:blipFill>
        <p:spPr>
          <a:xfrm>
            <a:off x="1804918" y="-6724"/>
            <a:ext cx="10387082" cy="256612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D05392C-95CC-CE45-83C6-38CA3C8F9712}"/>
              </a:ext>
            </a:extLst>
          </p:cNvPr>
          <p:cNvSpPr/>
          <p:nvPr/>
        </p:nvSpPr>
        <p:spPr>
          <a:xfrm>
            <a:off x="-42271" y="-125984"/>
            <a:ext cx="1835523" cy="118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32262" y="2811711"/>
            <a:ext cx="115796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BILBAO 9 DE OCTUBRE DE 2020</a:t>
            </a:r>
          </a:p>
          <a:p>
            <a:pPr algn="ctr">
              <a:lnSpc>
                <a:spcPts val="1800"/>
              </a:lnSpc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ESQUEMA PROVISIONAL DE TEMAS IMPORTANTES 2021-2027</a:t>
            </a:r>
            <a:endParaRPr lang="es-ES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8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82" y="890905"/>
            <a:ext cx="3673857" cy="5088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553" y="1488694"/>
            <a:ext cx="8197328" cy="3659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05962" y="4824105"/>
            <a:ext cx="3672840" cy="293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72552" y="3503242"/>
            <a:ext cx="8197328" cy="410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96871" y="374546"/>
            <a:ext cx="8290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s-ES_tradnl" altLang="es-ES_tradn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Emergencias en las Autorizaciones de Vertido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06930" y="6078717"/>
            <a:ext cx="7863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7"/>
              </a:rPr>
              <a:t>https://www.miteco.gob.es/es/agua/publicaciones/Manual_para_la_gestion_de_vertidos_tcm30-137170.pdf</a:t>
            </a:r>
            <a:endParaRPr lang="es-ES_tradnl" sz="12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z="1200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142318" y="484474"/>
            <a:ext cx="111120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_tradnl" sz="13000" b="1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328560" y="2707984"/>
            <a:ext cx="553488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s-ES_tradnl" altLang="es-ES_tradnl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Conclusiones</a:t>
            </a: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s-ES_tradnl" altLang="es-ES_tradnl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</a:p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s-ES_tradnl" altLang="es-ES_tradnl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Propuestas</a:t>
            </a:r>
          </a:p>
        </p:txBody>
      </p:sp>
    </p:spTree>
    <p:extLst>
      <p:ext uri="{BB962C8B-B14F-4D97-AF65-F5344CB8AC3E}">
        <p14:creationId xmlns:p14="http://schemas.microsoft.com/office/powerpoint/2010/main" val="52224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808616" y="711593"/>
            <a:ext cx="8574769" cy="521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0113" indent="-9001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536700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2173288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809875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446463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9036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43608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8180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52752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indent="-4572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s-ES_tradnl" alt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EDAR forma parte de un sistema abierto</a:t>
            </a:r>
          </a:p>
          <a:p>
            <a:pPr marL="457200" indent="-4572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s-ES_tradnl" alt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Imposible controlar al 100% la “materia prima” </a:t>
            </a:r>
          </a:p>
          <a:p>
            <a:pPr marL="457200" indent="-4572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s-ES_tradnl" alt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Imposible cesar el vertido</a:t>
            </a:r>
          </a:p>
          <a:p>
            <a:pPr marL="457200" indent="-4572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es-ES_tradnl" alt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 de los operadores de EDAR:</a:t>
            </a:r>
          </a:p>
          <a:p>
            <a:pPr marL="0" indent="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s-ES_tradnl" alt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0" indent="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s-ES_tradnl" alt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_tradnl" altLang="es-E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4.1. </a:t>
            </a:r>
            <a:r>
              <a:rPr lang="es-ES_tradnl" alt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Emergencia de las EDAR aprobados por                   		       Organismo de cuenca, que sirva:</a:t>
            </a:r>
          </a:p>
          <a:p>
            <a:pPr marL="1616075" lvl="2" indent="-3429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s-ES_tradnl" altLang="es-E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Hoja de ruta del operador ante contingencias</a:t>
            </a:r>
          </a:p>
          <a:p>
            <a:pPr marL="1616075" lvl="2" indent="-3429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s-ES_tradnl" altLang="es-E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Guion para el Organismo de cuenca en investigación del evento</a:t>
            </a:r>
          </a:p>
          <a:p>
            <a:pPr marL="0" lvl="2" indent="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s-ES_tradnl" alt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0" lvl="2" indent="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es-ES_tradnl" altLang="es-E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4.2. </a:t>
            </a:r>
            <a:r>
              <a:rPr lang="es-ES_tradnl" alt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incidente </a:t>
            </a:r>
            <a:r>
              <a:rPr lang="es-ES_tradnl" altLang="es-ES" sz="2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</a:t>
            </a:r>
            <a:r>
              <a:rPr lang="es-ES_tradnl" altLang="es-E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EDAR:</a:t>
            </a:r>
          </a:p>
          <a:p>
            <a:pPr marL="1616075" lvl="2" indent="-3429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s-ES_tradnl" altLang="es-E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Operador informará al Organismo de cuenca e investigará el origen del incidente</a:t>
            </a:r>
          </a:p>
          <a:p>
            <a:pPr marL="1616075" lvl="2" indent="-3429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s-ES_tradnl" altLang="es-E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EDAR aplicará el Plan de Emergencia y Organismo de cuenca realizará la investigación del incidente  </a:t>
            </a:r>
          </a:p>
        </p:txBody>
      </p:sp>
    </p:spTree>
    <p:extLst>
      <p:ext uri="{BB962C8B-B14F-4D97-AF65-F5344CB8AC3E}">
        <p14:creationId xmlns:p14="http://schemas.microsoft.com/office/powerpoint/2010/main" val="359025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81D50C0-429F-5047-A582-708C9E1C15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-1"/>
            <a:ext cx="12275671" cy="690506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EC9F625-5EAD-6447-930D-50E2D2C3E53D}"/>
              </a:ext>
            </a:extLst>
          </p:cNvPr>
          <p:cNvSpPr txBox="1"/>
          <p:nvPr/>
        </p:nvSpPr>
        <p:spPr>
          <a:xfrm>
            <a:off x="2109295" y="2644170"/>
            <a:ext cx="2617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Gracias</a:t>
            </a:r>
          </a:p>
          <a:p>
            <a:pPr algn="ctr"/>
            <a:r>
              <a:rPr lang="es-ES" sz="3200" b="1" dirty="0" err="1">
                <a:solidFill>
                  <a:srgbClr val="0070C0"/>
                </a:solidFill>
              </a:rPr>
              <a:t>Mila</a:t>
            </a:r>
            <a:r>
              <a:rPr lang="es-ES" sz="3200" b="1" dirty="0">
                <a:solidFill>
                  <a:srgbClr val="0070C0"/>
                </a:solidFill>
              </a:rPr>
              <a:t> esker</a:t>
            </a:r>
          </a:p>
          <a:p>
            <a:pPr algn="ctr"/>
            <a:r>
              <a:rPr lang="es-ES" sz="3200" b="1" dirty="0" err="1">
                <a:solidFill>
                  <a:srgbClr val="0070C0"/>
                </a:solidFill>
              </a:rPr>
              <a:t>Thank</a:t>
            </a:r>
            <a:r>
              <a:rPr lang="es-ES" sz="3200" b="1" dirty="0">
                <a:solidFill>
                  <a:srgbClr val="0070C0"/>
                </a:solidFill>
              </a:rPr>
              <a:t> </a:t>
            </a:r>
            <a:r>
              <a:rPr lang="es-ES" sz="3200" b="1" dirty="0" err="1">
                <a:solidFill>
                  <a:srgbClr val="0070C0"/>
                </a:solidFill>
              </a:rPr>
              <a:t>you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6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9935" y="717003"/>
            <a:ext cx="1217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_tradnl" b="1" dirty="0">
                <a:solidFill>
                  <a:srgbClr val="0070C0"/>
                </a:solidFill>
                <a:ea typeface="ヒラギノ角ゴ Pro W3" charset="-128"/>
                <a:cs typeface="Arial" panose="020B0604020202020204" pitchFamily="34" charset="0"/>
              </a:rPr>
              <a:t>ÍNDICE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314575" y="1564355"/>
            <a:ext cx="7696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ES" altLang="es-ES_tradnl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El Sistema de Saneamiento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</a:pPr>
            <a:endParaRPr lang="es-ES" altLang="es-ES_tradnl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ES" altLang="es-ES_tradnl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Problemas en Sistemas de Saneamiento. Ejemplos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</a:pPr>
            <a:endParaRPr lang="es-ES" altLang="es-ES_tradnl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ES" altLang="es-ES_tradnl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Emergencias en las Autorizaciones de Vertidos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</a:pPr>
            <a:endParaRPr lang="es-ES" altLang="es-ES_tradnl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s-ES" altLang="es-ES_tradnl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Conclusiones y Propuestas</a:t>
            </a:r>
          </a:p>
        </p:txBody>
      </p:sp>
    </p:spTree>
    <p:extLst>
      <p:ext uri="{BB962C8B-B14F-4D97-AF65-F5344CB8AC3E}">
        <p14:creationId xmlns:p14="http://schemas.microsoft.com/office/powerpoint/2010/main" val="39635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142318" y="484474"/>
            <a:ext cx="111120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_tradnl" sz="13000" b="1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1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791185" y="3429000"/>
            <a:ext cx="7129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s-ES_tradnl" altLang="es-ES_tradnl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Sistema de saneamiento</a:t>
            </a:r>
          </a:p>
        </p:txBody>
      </p:sp>
    </p:spTree>
    <p:extLst>
      <p:ext uri="{BB962C8B-B14F-4D97-AF65-F5344CB8AC3E}">
        <p14:creationId xmlns:p14="http://schemas.microsoft.com/office/powerpoint/2010/main" val="96582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1524000" y="1450551"/>
            <a:ext cx="6625124" cy="4737087"/>
          </a:xfrm>
          <a:prstGeom prst="rect">
            <a:avLst/>
          </a:prstGeom>
          <a:solidFill>
            <a:schemeClr val="accent6">
              <a:lumMod val="50000"/>
              <a:alpha val="1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426322" y="525359"/>
            <a:ext cx="8877300" cy="4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0113" indent="-9001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536700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2173288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809875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446463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9036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43608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8180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52752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Saneamiento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b="4521"/>
          <a:stretch/>
        </p:blipFill>
        <p:spPr bwMode="auto">
          <a:xfrm>
            <a:off x="1625622" y="2389250"/>
            <a:ext cx="3305606" cy="33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40287" y="3303258"/>
            <a:ext cx="881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EDAR</a:t>
            </a:r>
          </a:p>
        </p:txBody>
      </p:sp>
      <p:cxnSp>
        <p:nvCxnSpPr>
          <p:cNvPr id="6" name="5 Conector recto de flecha"/>
          <p:cNvCxnSpPr>
            <a:endCxn id="4" idx="1"/>
          </p:cNvCxnSpPr>
          <p:nvPr/>
        </p:nvCxnSpPr>
        <p:spPr>
          <a:xfrm>
            <a:off x="4474030" y="3487924"/>
            <a:ext cx="216625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65" y="2047298"/>
            <a:ext cx="2526896" cy="29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>
            <a:stCxn id="4" idx="3"/>
          </p:cNvCxnSpPr>
          <p:nvPr/>
        </p:nvCxnSpPr>
        <p:spPr>
          <a:xfrm>
            <a:off x="7522029" y="3487924"/>
            <a:ext cx="13595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648200" y="3672591"/>
            <a:ext cx="495300" cy="26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24415" y="1608632"/>
            <a:ext cx="217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558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Operador EDAR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558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Red Primaria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968522" y="1758909"/>
            <a:ext cx="351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CC99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Usuarios + </a:t>
            </a:r>
            <a:r>
              <a:rPr lang="es-ES_tradnl" dirty="0" err="1">
                <a:solidFill>
                  <a:srgbClr val="CC99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Aytos</a:t>
            </a:r>
            <a:r>
              <a:rPr lang="es-ES_tradnl" dirty="0">
                <a:solidFill>
                  <a:srgbClr val="CC99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(alcantarillado)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8627533" y="1619210"/>
            <a:ext cx="175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CC99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Organismo de cuenca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2667453" y="1037135"/>
            <a:ext cx="452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Autorización de Vertido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5343275" y="2273929"/>
            <a:ext cx="2821091" cy="39118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8164365" y="2273929"/>
            <a:ext cx="2503635" cy="3911839"/>
          </a:xfrm>
          <a:prstGeom prst="rect">
            <a:avLst/>
          </a:prstGeom>
          <a:solidFill>
            <a:srgbClr val="CC9900">
              <a:alpha val="15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524000" y="2293901"/>
            <a:ext cx="3804034" cy="3891867"/>
          </a:xfrm>
          <a:prstGeom prst="rect">
            <a:avLst/>
          </a:prstGeom>
          <a:solidFill>
            <a:srgbClr val="CC9900">
              <a:alpha val="15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0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04950" y="558392"/>
            <a:ext cx="8877300" cy="4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0113" indent="-9001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536700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2173288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809875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446463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9036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43608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8180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52752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Saneamiento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b="4521"/>
          <a:stretch/>
        </p:blipFill>
        <p:spPr bwMode="auto">
          <a:xfrm>
            <a:off x="1625622" y="2341748"/>
            <a:ext cx="3305606" cy="33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40287" y="3255756"/>
            <a:ext cx="881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EDAR</a:t>
            </a:r>
          </a:p>
        </p:txBody>
      </p:sp>
      <p:cxnSp>
        <p:nvCxnSpPr>
          <p:cNvPr id="6" name="5 Conector recto de flecha"/>
          <p:cNvCxnSpPr>
            <a:endCxn id="4" idx="1"/>
          </p:cNvCxnSpPr>
          <p:nvPr/>
        </p:nvCxnSpPr>
        <p:spPr>
          <a:xfrm>
            <a:off x="4474030" y="3440422"/>
            <a:ext cx="216625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65" y="1999796"/>
            <a:ext cx="2526896" cy="29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>
            <a:stCxn id="4" idx="3"/>
          </p:cNvCxnSpPr>
          <p:nvPr/>
        </p:nvCxnSpPr>
        <p:spPr>
          <a:xfrm>
            <a:off x="7522029" y="3440422"/>
            <a:ext cx="13595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648200" y="3625089"/>
            <a:ext cx="495300" cy="26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24415" y="1561130"/>
            <a:ext cx="217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558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Operador EDAR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558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Red Primaria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045201" y="2226427"/>
            <a:ext cx="2119165" cy="39118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2" name="Picture 4" descr="Resultado de imagen de imagen lluvia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9822"/>
          <a:stretch/>
        </p:blipFill>
        <p:spPr bwMode="auto">
          <a:xfrm>
            <a:off x="3263900" y="1215076"/>
            <a:ext cx="1130300" cy="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de ola rompiendo rompeola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42" y="2303873"/>
            <a:ext cx="1319098" cy="8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n relacionad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84" y="5642620"/>
            <a:ext cx="1570373" cy="6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imagen industria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5"/>
          <a:stretch/>
        </p:blipFill>
        <p:spPr bwMode="auto">
          <a:xfrm>
            <a:off x="1542978" y="1215076"/>
            <a:ext cx="1492323" cy="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de imagen industria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5"/>
          <a:stretch/>
        </p:blipFill>
        <p:spPr bwMode="auto">
          <a:xfrm>
            <a:off x="4175693" y="5348926"/>
            <a:ext cx="1492323" cy="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2062 Grupo"/>
          <p:cNvGrpSpPr/>
          <p:nvPr/>
        </p:nvGrpSpPr>
        <p:grpSpPr>
          <a:xfrm>
            <a:off x="2556556" y="2226427"/>
            <a:ext cx="1128032" cy="1955919"/>
            <a:chOff x="1032556" y="2167051"/>
            <a:chExt cx="1128032" cy="1955919"/>
          </a:xfrm>
        </p:grpSpPr>
        <p:cxnSp>
          <p:nvCxnSpPr>
            <p:cNvPr id="32" name="31 Conector recto de flecha"/>
            <p:cNvCxnSpPr/>
            <p:nvPr/>
          </p:nvCxnSpPr>
          <p:spPr>
            <a:xfrm flipH="1">
              <a:off x="1212622" y="2169987"/>
              <a:ext cx="947966" cy="703943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H="1">
              <a:off x="1032556" y="2167051"/>
              <a:ext cx="1128032" cy="182776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>
              <a:off x="2160588" y="2169987"/>
              <a:ext cx="0" cy="1952983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41 Conector recto de flecha"/>
          <p:cNvCxnSpPr/>
          <p:nvPr/>
        </p:nvCxnSpPr>
        <p:spPr>
          <a:xfrm flipH="1">
            <a:off x="3829050" y="3180340"/>
            <a:ext cx="565150" cy="11176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 flipV="1">
            <a:off x="2033308" y="3150779"/>
            <a:ext cx="123376" cy="24918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V="1">
            <a:off x="2156685" y="4688525"/>
            <a:ext cx="1377091" cy="954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V="1">
            <a:off x="2156684" y="4458939"/>
            <a:ext cx="285022" cy="1183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2442569" y="2197852"/>
            <a:ext cx="0" cy="5156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H="1" flipV="1">
            <a:off x="3962401" y="4688525"/>
            <a:ext cx="1038589" cy="13043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648200" y="1242338"/>
            <a:ext cx="3276600" cy="3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Autorización de Vertido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1542977" y="1176052"/>
            <a:ext cx="6646602" cy="5126235"/>
          </a:xfrm>
          <a:prstGeom prst="rect">
            <a:avLst/>
          </a:prstGeom>
          <a:solidFill>
            <a:schemeClr val="accent6">
              <a:lumMod val="50000"/>
              <a:alpha val="1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8627533" y="1571708"/>
            <a:ext cx="175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CC99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Organismo de cuenca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8164365" y="2226427"/>
            <a:ext cx="2503635" cy="3911839"/>
          </a:xfrm>
          <a:prstGeom prst="rect">
            <a:avLst/>
          </a:prstGeom>
          <a:solidFill>
            <a:srgbClr val="CC9900">
              <a:alpha val="15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42977" y="565165"/>
            <a:ext cx="8877300" cy="46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0113" indent="-9001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536700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2173288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809875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446463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9036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43608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8180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52752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Saneamiento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b="4521"/>
          <a:stretch/>
        </p:blipFill>
        <p:spPr bwMode="auto">
          <a:xfrm>
            <a:off x="1625622" y="2282373"/>
            <a:ext cx="3305606" cy="33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40287" y="3196381"/>
            <a:ext cx="881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prstClr val="black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EDAR</a:t>
            </a:r>
          </a:p>
        </p:txBody>
      </p:sp>
      <p:cxnSp>
        <p:nvCxnSpPr>
          <p:cNvPr id="6" name="5 Conector recto de flecha"/>
          <p:cNvCxnSpPr>
            <a:endCxn id="4" idx="1"/>
          </p:cNvCxnSpPr>
          <p:nvPr/>
        </p:nvCxnSpPr>
        <p:spPr>
          <a:xfrm>
            <a:off x="4474030" y="3381047"/>
            <a:ext cx="216625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65" y="1940421"/>
            <a:ext cx="2526896" cy="29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 de flecha"/>
          <p:cNvCxnSpPr>
            <a:stCxn id="4" idx="3"/>
          </p:cNvCxnSpPr>
          <p:nvPr/>
        </p:nvCxnSpPr>
        <p:spPr>
          <a:xfrm>
            <a:off x="7522029" y="3381047"/>
            <a:ext cx="135950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4648200" y="3565714"/>
            <a:ext cx="495300" cy="26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24415" y="1501755"/>
            <a:ext cx="217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558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Operador EDAR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558CE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Red Primaria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045201" y="2167052"/>
            <a:ext cx="2119165" cy="3911839"/>
          </a:xfrm>
          <a:prstGeom prst="rect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2" name="Picture 4" descr="Resultado de imagen de imagen lluvia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9822"/>
          <a:stretch/>
        </p:blipFill>
        <p:spPr bwMode="auto">
          <a:xfrm>
            <a:off x="3263900" y="1155701"/>
            <a:ext cx="1130300" cy="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sultado de imagen de ola rompiendo rompeola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42" y="2244498"/>
            <a:ext cx="1319098" cy="8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n relacionad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84" y="5583245"/>
            <a:ext cx="1570373" cy="6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de imagen industria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5"/>
          <a:stretch/>
        </p:blipFill>
        <p:spPr bwMode="auto">
          <a:xfrm>
            <a:off x="1542978" y="1155701"/>
            <a:ext cx="1492323" cy="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de imagen industria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55"/>
          <a:stretch/>
        </p:blipFill>
        <p:spPr bwMode="auto">
          <a:xfrm>
            <a:off x="4175693" y="5289551"/>
            <a:ext cx="1492323" cy="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2062 Grupo"/>
          <p:cNvGrpSpPr/>
          <p:nvPr/>
        </p:nvGrpSpPr>
        <p:grpSpPr>
          <a:xfrm>
            <a:off x="2556556" y="2167052"/>
            <a:ext cx="1128032" cy="1955919"/>
            <a:chOff x="1032556" y="2167051"/>
            <a:chExt cx="1128032" cy="1955919"/>
          </a:xfrm>
        </p:grpSpPr>
        <p:cxnSp>
          <p:nvCxnSpPr>
            <p:cNvPr id="32" name="31 Conector recto de flecha"/>
            <p:cNvCxnSpPr/>
            <p:nvPr/>
          </p:nvCxnSpPr>
          <p:spPr>
            <a:xfrm flipH="1">
              <a:off x="1212622" y="2169987"/>
              <a:ext cx="947966" cy="703943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H="1">
              <a:off x="1032556" y="2167051"/>
              <a:ext cx="1128032" cy="1827768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>
              <a:off x="2160588" y="2169987"/>
              <a:ext cx="0" cy="1952983"/>
            </a:xfrm>
            <a:prstGeom prst="straightConnector1">
              <a:avLst/>
            </a:prstGeom>
            <a:ln w="444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41 Conector recto de flecha"/>
          <p:cNvCxnSpPr/>
          <p:nvPr/>
        </p:nvCxnSpPr>
        <p:spPr>
          <a:xfrm flipH="1">
            <a:off x="3829050" y="3120965"/>
            <a:ext cx="565150" cy="11176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flipH="1" flipV="1">
            <a:off x="2033308" y="3091404"/>
            <a:ext cx="123376" cy="24918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flipV="1">
            <a:off x="2156685" y="4629150"/>
            <a:ext cx="1377091" cy="9540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flipV="1">
            <a:off x="2156684" y="4399564"/>
            <a:ext cx="285022" cy="11836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2442569" y="2138477"/>
            <a:ext cx="0" cy="5156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H="1" flipV="1">
            <a:off x="3962401" y="4629150"/>
            <a:ext cx="1038589" cy="13043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4648200" y="1182963"/>
            <a:ext cx="3276600" cy="37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79646">
                    <a:lumMod val="50000"/>
                  </a:srgb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Autorización de Vertido</a:t>
            </a:r>
          </a:p>
        </p:txBody>
      </p:sp>
      <p:sp>
        <p:nvSpPr>
          <p:cNvPr id="55" name="54 Rectángulo"/>
          <p:cNvSpPr/>
          <p:nvPr/>
        </p:nvSpPr>
        <p:spPr>
          <a:xfrm>
            <a:off x="1542977" y="1116677"/>
            <a:ext cx="6646602" cy="5126235"/>
          </a:xfrm>
          <a:prstGeom prst="rect">
            <a:avLst/>
          </a:prstGeom>
          <a:solidFill>
            <a:schemeClr val="accent6">
              <a:lumMod val="50000"/>
              <a:alpha val="15000"/>
            </a:scheme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8627533" y="1512333"/>
            <a:ext cx="175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CC99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Administración hidráulica</a:t>
            </a:r>
          </a:p>
        </p:txBody>
      </p:sp>
      <p:sp>
        <p:nvSpPr>
          <p:cNvPr id="62" name="61 Rectángulo"/>
          <p:cNvSpPr/>
          <p:nvPr/>
        </p:nvSpPr>
        <p:spPr>
          <a:xfrm>
            <a:off x="8164365" y="2167052"/>
            <a:ext cx="2503635" cy="3911839"/>
          </a:xfrm>
          <a:prstGeom prst="rect">
            <a:avLst/>
          </a:prstGeom>
          <a:solidFill>
            <a:srgbClr val="CC9900">
              <a:alpha val="15000"/>
            </a:srgbClr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24001" y="1021315"/>
            <a:ext cx="9365672" cy="526062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964276" y="1977051"/>
            <a:ext cx="1048234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6000"/>
              <a:buFont typeface="Arial" panose="020B0604020202020204" pitchFamily="34" charset="0"/>
              <a:buChar char="•"/>
            </a:pPr>
            <a:r>
              <a:rPr lang="es-ES" altLang="es-ES_tradnl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Incidencias de todos los usuarios (525.000 abonados + otros) afectan al operador EDAR</a:t>
            </a:r>
          </a:p>
          <a:p>
            <a:pPr marL="0" indent="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6000"/>
            </a:pPr>
            <a:endParaRPr lang="es-ES" altLang="es-ES_tradnl" b="1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6000"/>
              <a:buFont typeface="Arial" panose="020B0604020202020204" pitchFamily="34" charset="0"/>
              <a:buChar char="•"/>
            </a:pPr>
            <a:r>
              <a:rPr lang="es-ES" altLang="es-ES_tradnl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EDAR no puede devolver “materia prima” fuera de especificaciones: no decide ni calidad ni cantidad</a:t>
            </a:r>
          </a:p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6000"/>
              <a:buFont typeface="Arial" panose="020B0604020202020204" pitchFamily="34" charset="0"/>
              <a:buChar char="•"/>
            </a:pPr>
            <a:endParaRPr lang="es-ES" altLang="es-ES_tradnl" b="1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  <a:p>
            <a:pPr marL="342900" indent="-34290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6000"/>
              <a:buFont typeface="Arial" panose="020B0604020202020204" pitchFamily="34" charset="0"/>
              <a:buChar char="•"/>
            </a:pPr>
            <a:r>
              <a:rPr lang="es-ES" altLang="es-ES_tradnl" b="1" dirty="0">
                <a:solidFill>
                  <a:prstClr val="black"/>
                </a:solidFill>
                <a:ea typeface="ヒラギノ角ゴ Pro W3" charset="-128"/>
                <a:cs typeface="Arial" panose="020B0604020202020204" pitchFamily="34" charset="0"/>
              </a:rPr>
              <a:t>EDAR es un proceso continuo sin parada</a:t>
            </a:r>
          </a:p>
          <a:p>
            <a:pPr marL="0" indent="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106000"/>
            </a:pPr>
            <a:endParaRPr lang="es-ES" altLang="es-ES_tradnl" b="1" dirty="0">
              <a:solidFill>
                <a:prstClr val="black"/>
              </a:solidFill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142318" y="484474"/>
            <a:ext cx="111120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_tradnl" sz="13000" b="1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2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839690" y="2551838"/>
            <a:ext cx="56526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1800"/>
              </a:spcBef>
              <a:spcAft>
                <a:spcPts val="600"/>
              </a:spcAft>
            </a:pPr>
            <a:r>
              <a:rPr lang="es-ES_tradnl" altLang="es-ES_tradnl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Problemas en Sistemas de Saneamiento. </a:t>
            </a:r>
          </a:p>
          <a:p>
            <a:pPr algn="ctr" eaLnBrk="1" fontAlgn="base" hangingPunct="1">
              <a:spcBef>
                <a:spcPts val="1800"/>
              </a:spcBef>
              <a:spcAft>
                <a:spcPts val="600"/>
              </a:spcAft>
            </a:pPr>
            <a:r>
              <a:rPr lang="es-ES_tradnl" altLang="es-ES_tradnl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Ejemplos</a:t>
            </a:r>
          </a:p>
        </p:txBody>
      </p:sp>
    </p:spTree>
    <p:extLst>
      <p:ext uri="{BB962C8B-B14F-4D97-AF65-F5344CB8AC3E}">
        <p14:creationId xmlns:p14="http://schemas.microsoft.com/office/powerpoint/2010/main" val="280709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09608" y="557213"/>
            <a:ext cx="11636028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0113" indent="-90011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1536700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2173288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2809875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3446463" indent="-4572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39036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43608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48180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5275263" indent="-4572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457200" indent="-45720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21/012002: Accidente industrial: fuga de 3.000 litros de tolueno </a:t>
            </a:r>
          </a:p>
          <a:p>
            <a:pPr marL="922337" lvl="1" indent="-285750" algn="just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altLang="es-E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Bulking</a:t>
            </a:r>
            <a:r>
              <a:rPr lang="es-ES" altLang="es-E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filamentoso e inhibición nitrificación (incumplimiento efluente durante 10 días)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9608" y="1512745"/>
            <a:ext cx="11636028" cy="108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es-ES_tradnl" altLang="es-E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Verano</a:t>
            </a:r>
            <a:r>
              <a:rPr lang="es-ES_tradnl" alt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2011: Vertido incontrolado de mercurio</a:t>
            </a:r>
          </a:p>
          <a:p>
            <a:pPr marL="922337" lvl="1" indent="-28575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Hg en fangos pasó de 2 a 200 mg Hg/kg MS </a:t>
            </a:r>
          </a:p>
          <a:p>
            <a:pPr marL="922337" lvl="1" indent="-28575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Bajo rendimiento degradación DQO (llegó a 110 </a:t>
            </a:r>
            <a:r>
              <a:rPr lang="es-ES_tradnl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mg O</a:t>
            </a:r>
            <a:r>
              <a:rPr lang="es-ES_tradnl" b="1" baseline="-25000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</a:t>
            </a:r>
            <a:r>
              <a:rPr lang="es-ES_tradnl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/L)</a:t>
            </a: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y detergentes (espumas en efluente)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9608" y="4111474"/>
            <a:ext cx="11636028" cy="1896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endParaRPr lang="es-ES_tradnl" altLang="es-E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es-ES_tradnl" alt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Incorporación de pluviales (redes de alcantarillado mayoritariamente unitarias)</a:t>
            </a:r>
          </a:p>
          <a:p>
            <a:pPr marL="979487" lvl="1" indent="-3429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Episodios de lluvia persistente bajan la carga y provocan “lavado” de la biología pudiendo afectar a la calidad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ADA7964-8965-4CFB-8A58-5B51268ED80B}"/>
              </a:ext>
            </a:extLst>
          </p:cNvPr>
          <p:cNvSpPr/>
          <p:nvPr/>
        </p:nvSpPr>
        <p:spPr>
          <a:xfrm>
            <a:off x="209608" y="3580546"/>
            <a:ext cx="11636028" cy="77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es-ES_tradnl" alt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Intrusión salina</a:t>
            </a:r>
          </a:p>
          <a:p>
            <a:pPr marL="979487" lvl="1" indent="-3429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EDAR </a:t>
            </a:r>
            <a:r>
              <a:rPr lang="es-ES_tradnl" altLang="es-ES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Ondarroa</a:t>
            </a: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Conductividad punta EDAR: 46 </a:t>
            </a:r>
            <a:r>
              <a:rPr lang="es-ES_tradnl" altLang="es-ES" b="1" dirty="0" err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mS</a:t>
            </a: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/cm</a:t>
            </a:r>
            <a:endParaRPr lang="es-ES_tradnl" altLang="es-ES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0F78967-176A-47F1-B0A6-9DF3A140B450}"/>
              </a:ext>
            </a:extLst>
          </p:cNvPr>
          <p:cNvSpPr/>
          <p:nvPr/>
        </p:nvSpPr>
        <p:spPr>
          <a:xfrm>
            <a:off x="277986" y="2603108"/>
            <a:ext cx="11636028" cy="138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es-ES_tradnl" altLang="es-ES" sz="24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Febrero 2019: Vertido</a:t>
            </a:r>
            <a:r>
              <a:rPr lang="es-ES_tradnl" alt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 EDAR </a:t>
            </a:r>
            <a:r>
              <a:rPr lang="es-ES_tradnl" altLang="es-E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Arriandi</a:t>
            </a:r>
            <a:r>
              <a:rPr lang="es-ES_tradnl" altLang="es-E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79487" lvl="1" indent="-3429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Vertido papelera a EDAR: 12 días de incumplimiento de industria. </a:t>
            </a:r>
            <a:r>
              <a:rPr lang="es-ES_tradnl" altLang="es-ES" b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20 </a:t>
            </a: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días de incumplimiento de </a:t>
            </a:r>
            <a:r>
              <a:rPr lang="es-ES_tradnl" altLang="es-ES" b="1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efluente de EDAR</a:t>
            </a:r>
            <a:r>
              <a:rPr lang="es-ES_tradnl" altLang="es-ES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</a:p>
          <a:p>
            <a:pPr marL="979487" lvl="1" indent="-342900" algn="just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_tradnl" altLang="es-ES" dirty="0">
              <a:solidFill>
                <a:prstClr val="black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8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2142318" y="484474"/>
            <a:ext cx="111120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srgbClr val="000000">
                <a:alpha val="50000"/>
              </a:srgbClr>
            </a:innerShdw>
          </a:effec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_tradnl" sz="13000" b="1" dirty="0">
                <a:solidFill>
                  <a:srgbClr val="0070C0"/>
                </a:solidFill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932887" y="2828836"/>
            <a:ext cx="69038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s-ES_tradnl" altLang="es-ES_tradnl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Emergencias en las Autorizaciones de Vertido</a:t>
            </a:r>
          </a:p>
        </p:txBody>
      </p:sp>
    </p:spTree>
    <p:extLst>
      <p:ext uri="{BB962C8B-B14F-4D97-AF65-F5344CB8AC3E}">
        <p14:creationId xmlns:p14="http://schemas.microsoft.com/office/powerpoint/2010/main" val="110870655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on Cadagua">
  <a:themeElements>
    <a:clrScheme name="Personalizar 3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DC303"/>
      </a:accent1>
      <a:accent2>
        <a:srgbClr val="656665"/>
      </a:accent2>
      <a:accent3>
        <a:srgbClr val="B3B4B3"/>
      </a:accent3>
      <a:accent4>
        <a:srgbClr val="E3680A"/>
      </a:accent4>
      <a:accent5>
        <a:srgbClr val="F2970F"/>
      </a:accent5>
      <a:accent6>
        <a:srgbClr val="00284A"/>
      </a:accent6>
      <a:hlink>
        <a:srgbClr val="8FAABB"/>
      </a:hlink>
      <a:folHlink>
        <a:srgbClr val="6B64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DADB07-87BB-48DB-B75D-75F1BA0EA312}" vid="{12BCA4C4-AA37-434B-9026-87DBAD2244C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450</Words>
  <Application>Microsoft Office PowerPoint</Application>
  <PresentationFormat>Panorámica</PresentationFormat>
  <Paragraphs>84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Avenir Next</vt:lpstr>
      <vt:lpstr>Calibri</vt:lpstr>
      <vt:lpstr>Calibri Light</vt:lpstr>
      <vt:lpstr>Ferrovial</vt:lpstr>
      <vt:lpstr>Tahoma</vt:lpstr>
      <vt:lpstr>Verdana</vt:lpstr>
      <vt:lpstr>Presentacion Cadagua</vt:lpstr>
      <vt:lpstr>2_Tema de Office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Asier López Etxebarria</cp:lastModifiedBy>
  <cp:revision>54</cp:revision>
  <dcterms:created xsi:type="dcterms:W3CDTF">2019-09-26T07:24:18Z</dcterms:created>
  <dcterms:modified xsi:type="dcterms:W3CDTF">2020-10-09T11:24:01Z</dcterms:modified>
</cp:coreProperties>
</file>