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863" r:id="rId5"/>
    <p:sldMasterId id="2147483676" r:id="rId6"/>
    <p:sldMasterId id="2147483652" r:id="rId7"/>
  </p:sldMasterIdLst>
  <p:notesMasterIdLst>
    <p:notesMasterId r:id="rId28"/>
  </p:notesMasterIdLst>
  <p:handoutMasterIdLst>
    <p:handoutMasterId r:id="rId29"/>
  </p:handoutMasterIdLst>
  <p:sldIdLst>
    <p:sldId id="1876" r:id="rId8"/>
    <p:sldId id="1878" r:id="rId9"/>
    <p:sldId id="1887" r:id="rId10"/>
    <p:sldId id="1888" r:id="rId11"/>
    <p:sldId id="1889" r:id="rId12"/>
    <p:sldId id="1890" r:id="rId13"/>
    <p:sldId id="1879" r:id="rId14"/>
    <p:sldId id="1895" r:id="rId15"/>
    <p:sldId id="1901" r:id="rId16"/>
    <p:sldId id="1898" r:id="rId17"/>
    <p:sldId id="1880" r:id="rId18"/>
    <p:sldId id="1896" r:id="rId19"/>
    <p:sldId id="1902" r:id="rId20"/>
    <p:sldId id="1882" r:id="rId21"/>
    <p:sldId id="1899" r:id="rId22"/>
    <p:sldId id="1881" r:id="rId23"/>
    <p:sldId id="1897" r:id="rId24"/>
    <p:sldId id="1903" r:id="rId25"/>
    <p:sldId id="1900" r:id="rId26"/>
    <p:sldId id="1893" r:id="rId27"/>
  </p:sldIdLst>
  <p:sldSz cx="9906000" cy="6858000" type="A4"/>
  <p:notesSz cx="9856788" cy="679767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accent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accent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accent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accent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accent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accent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accent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accent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accent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0">
          <p15:clr>
            <a:srgbClr val="A4A3A4"/>
          </p15:clr>
        </p15:guide>
        <p15:guide id="2" pos="31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FF66"/>
    <a:srgbClr val="CCFF33"/>
    <a:srgbClr val="4F80BE"/>
    <a:srgbClr val="8EA3BE"/>
    <a:srgbClr val="99CCFF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5F6850-A44B-CC4F-9FD7-EAF7DCD91292}" v="77" dt="2020-04-03T14:02:15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8"/>
    <p:restoredTop sz="93341" autoAdjust="0"/>
  </p:normalViewPr>
  <p:slideViewPr>
    <p:cSldViewPr snapToGrid="0">
      <p:cViewPr>
        <p:scale>
          <a:sx n="100" d="100"/>
          <a:sy n="100" d="100"/>
        </p:scale>
        <p:origin x="-504" y="1140"/>
      </p:cViewPr>
      <p:guideLst>
        <p:guide orient="horz" pos="215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3" d="100"/>
          <a:sy n="133" d="100"/>
        </p:scale>
        <p:origin x="1602" y="126"/>
      </p:cViewPr>
      <p:guideLst>
        <p:guide orient="horz" pos="2140"/>
        <p:guide pos="3105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xmlns="" id="{6969D9B4-AF93-6641-BB10-56D40955EA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1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3" rIns="94786" bIns="47393" numCol="1" anchor="t" anchorCtr="0" compatLnSpc="1">
            <a:prstTxWarp prst="textNoShape">
              <a:avLst/>
            </a:prstTxWarp>
          </a:bodyPr>
          <a:lstStyle>
            <a:lvl1pPr algn="l" defTabSz="947738" eaLnBrk="1" hangingPunct="1">
              <a:defRPr sz="1200" b="1" u="none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xmlns="" id="{31F67D57-7F52-5249-AFC8-32032B29D5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4825" y="0"/>
            <a:ext cx="4271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3" rIns="94786" bIns="47393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 b="1" u="none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1780" name="Rectangle 4">
            <a:extLst>
              <a:ext uri="{FF2B5EF4-FFF2-40B4-BE49-F238E27FC236}">
                <a16:creationId xmlns:a16="http://schemas.microsoft.com/office/drawing/2014/main" xmlns="" id="{8B1A7BF4-21C9-EB41-9EF4-5BA0CF1ACEE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9538"/>
            <a:ext cx="4271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3" rIns="94786" bIns="47393" numCol="1" anchor="b" anchorCtr="0" compatLnSpc="1">
            <a:prstTxWarp prst="textNoShape">
              <a:avLst/>
            </a:prstTxWarp>
          </a:bodyPr>
          <a:lstStyle>
            <a:lvl1pPr algn="l" defTabSz="947738" eaLnBrk="1" hangingPunct="1">
              <a:defRPr sz="1200" b="1" u="none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1781" name="Rectangle 5">
            <a:extLst>
              <a:ext uri="{FF2B5EF4-FFF2-40B4-BE49-F238E27FC236}">
                <a16:creationId xmlns:a16="http://schemas.microsoft.com/office/drawing/2014/main" xmlns="" id="{7F212E6A-E1E9-3245-B2A4-6B5632492F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4825" y="6459538"/>
            <a:ext cx="4271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3" rIns="94786" bIns="47393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 b="1" u="none"/>
            </a:lvl1pPr>
          </a:lstStyle>
          <a:p>
            <a:pPr>
              <a:defRPr/>
            </a:pPr>
            <a:fld id="{6356CA86-8CB1-4DD1-9EBF-DC8A6863529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38434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2DBDB9F0-7A88-6F4F-83DC-A148881074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1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3" rIns="94786" bIns="47393" numCol="1" anchor="t" anchorCtr="0" compatLnSpc="1">
            <a:prstTxWarp prst="textNoShape">
              <a:avLst/>
            </a:prstTxWarp>
          </a:bodyPr>
          <a:lstStyle>
            <a:lvl1pPr algn="l" defTabSz="947738" eaLnBrk="1" hangingPunct="1">
              <a:defRPr sz="120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90828F93-9057-BF4C-9918-FCC254F618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1650" y="0"/>
            <a:ext cx="4273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3" rIns="94786" bIns="47393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89275" y="508000"/>
            <a:ext cx="3684588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xmlns="" id="{598AF93B-6268-F746-8C9A-AB182D8A70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7388"/>
            <a:ext cx="7881938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3" rIns="94786" bIns="47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xmlns="" id="{86D5E5A8-33C8-0B46-AEC2-85FA45F6CA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271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3" rIns="94786" bIns="47393" numCol="1" anchor="b" anchorCtr="0" compatLnSpc="1">
            <a:prstTxWarp prst="textNoShape">
              <a:avLst/>
            </a:prstTxWarp>
          </a:bodyPr>
          <a:lstStyle>
            <a:lvl1pPr algn="l" defTabSz="947738" eaLnBrk="1" hangingPunct="1">
              <a:defRPr sz="120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xmlns="" id="{72F70D47-C917-0C49-B9FB-635F26B54C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1650" y="6457950"/>
            <a:ext cx="4273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3" rIns="94786" bIns="47393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E687C8-19DA-44D2-9F65-EC4B1C5C32A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0099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089275" y="508000"/>
            <a:ext cx="3684588" cy="25511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F9CA-BD82-43FE-A032-8EFEF580891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49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089275" y="508000"/>
            <a:ext cx="3684588" cy="25511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F9CA-BD82-43FE-A032-8EFEF580891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49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49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6B8DA-5927-4E1B-95EB-74E9717B4405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16464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031DE-9D78-444B-9C73-B930BFBC8181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8424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EE26-4462-4684-BF43-7F37D9743FB3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232434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42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63731-046C-4782-9446-2230C11FE832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274676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24066-9005-4780-969E-DD0591CAF31D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74681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1A57-4C68-44C6-90E0-545DCD07BBF4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523866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DE3F-3E4C-46A0-9742-2B34A42D0C69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2519905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54F95-0F5B-4408-AE7A-EBB564E16EBB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2523634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Rectángulo">
            <a:extLst>
              <a:ext uri="{FF2B5EF4-FFF2-40B4-BE49-F238E27FC236}">
                <a16:creationId xmlns:a16="http://schemas.microsoft.com/office/drawing/2014/main" xmlns="" id="{1D53EC15-53FC-5E45-B53C-368FBDC571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6197600" cy="64611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4572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s-ES" altLang="es-ES" sz="1500" b="1" u="none" dirty="0">
                <a:solidFill>
                  <a:schemeClr val="bg1"/>
                </a:solidFill>
                <a:cs typeface="Arial" panose="020B0604020202020204" pitchFamily="34" charset="0"/>
              </a:rPr>
              <a:t>Aspectos destacables para la preparación del Plan Hidrológico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s-ES_tradnl" altLang="es-ES" sz="1500" b="1" u="none" dirty="0">
                <a:solidFill>
                  <a:schemeClr val="bg1"/>
                </a:solidFill>
                <a:cs typeface="Arial" panose="020B0604020202020204" pitchFamily="34" charset="0"/>
              </a:rPr>
              <a:t>Plan Hidrológico Cantábrico Oriental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280F1FA-2F5D-4046-94C9-3AF8925B05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D218-2E9C-4A55-A0C0-2DA25C2B094E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221182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63731-046C-4782-9446-2230C11FE832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239898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02E63-C96D-4FAF-BC08-79E782491886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1785966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E77DC-66FC-4E6F-89CC-65152B673666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328642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6B8DA-5927-4E1B-95EB-74E9717B4405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844476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031DE-9D78-444B-9C73-B930BFBC8181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2117861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EE26-4462-4684-BF43-7F37D9743FB3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1251410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3A0A24-23F1-B84D-9B59-8F2CAE48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0920A-AEC9-4924-8804-E9B60E0E2BD3}" type="datetimeFigureOut">
              <a:rPr lang="es-ES"/>
              <a:pPr>
                <a:defRPr/>
              </a:pPr>
              <a:t>04/10/2020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92734D-4374-5146-B5D1-538C4DD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A25FD1-C8FB-404C-A8A4-69ECBE1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FF9CE-A317-4778-84FC-CBEFB812EC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550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3A0A24-23F1-B84D-9B59-8F2CAE48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F153-53F9-4F8C-9AE4-269A85D0388D}" type="datetimeFigureOut">
              <a:rPr lang="es-ES"/>
              <a:pPr>
                <a:defRPr/>
              </a:pPr>
              <a:t>04/10/2020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92734D-4374-5146-B5D1-538C4DD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A25FD1-C8FB-404C-A8A4-69ECBE1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47A0-3AD5-471A-8D2C-D16D130116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14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3A0A24-23F1-B84D-9B59-8F2CAE48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8AA0-3676-48C1-8469-CC0621D55CB4}" type="datetimeFigureOut">
              <a:rPr lang="es-ES"/>
              <a:pPr>
                <a:defRPr/>
              </a:pPr>
              <a:t>04/10/2020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92734D-4374-5146-B5D1-538C4DD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A25FD1-C8FB-404C-A8A4-69ECBE1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6617-71CF-4159-AE15-E598767F71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161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ED3A0A24-23F1-B84D-9B59-8F2CAE48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EF43-3522-4413-9125-9B84E64A1ACA}" type="datetimeFigureOut">
              <a:rPr lang="es-ES"/>
              <a:pPr>
                <a:defRPr/>
              </a:pPr>
              <a:t>04/10/2020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D392734D-4374-5146-B5D1-538C4DD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6AA25FD1-C8FB-404C-A8A4-69ECBE1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D75F-F71E-4DB4-AD60-33B3155ED3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659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xmlns="" id="{ED3A0A24-23F1-B84D-9B59-8F2CAE48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34F3-26AC-4906-8ED9-4DA28FC93B82}" type="datetimeFigureOut">
              <a:rPr lang="es-ES"/>
              <a:pPr>
                <a:defRPr/>
              </a:pPr>
              <a:t>04/10/2020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xmlns="" id="{D392734D-4374-5146-B5D1-538C4DD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xmlns="" id="{6AA25FD1-C8FB-404C-A8A4-69ECBE1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F076-98AE-46A7-81A3-BC25F41D1D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98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24066-9005-4780-969E-DD0591CAF31D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1752202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xmlns="" id="{ED3A0A24-23F1-B84D-9B59-8F2CAE48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864E-2820-44C9-81B0-3011D5212F51}" type="datetimeFigureOut">
              <a:rPr lang="es-ES"/>
              <a:pPr>
                <a:defRPr/>
              </a:pPr>
              <a:t>04/10/2020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xmlns="" id="{D392734D-4374-5146-B5D1-538C4DD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xmlns="" id="{6AA25FD1-C8FB-404C-A8A4-69ECBE1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9348-3A21-4681-A5B3-BBADAE8D36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53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xmlns="" id="{ED3A0A24-23F1-B84D-9B59-8F2CAE48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5FC4-DB46-477B-A890-4D0F1BE9947E}" type="datetimeFigureOut">
              <a:rPr lang="es-ES"/>
              <a:pPr>
                <a:defRPr/>
              </a:pPr>
              <a:t>04/10/2020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xmlns="" id="{D392734D-4374-5146-B5D1-538C4DD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xmlns="" id="{6AA25FD1-C8FB-404C-A8A4-69ECBE1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3B93-98BB-4623-BCDE-AA8C5E5FE1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82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ED3A0A24-23F1-B84D-9B59-8F2CAE48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F7DF-264A-4FFA-9F17-14BF390AF099}" type="datetimeFigureOut">
              <a:rPr lang="es-ES"/>
              <a:pPr>
                <a:defRPr/>
              </a:pPr>
              <a:t>04/10/2020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D392734D-4374-5146-B5D1-538C4DD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6AA25FD1-C8FB-404C-A8A4-69ECBE1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1493-94DC-4D5C-89DE-997CE21F81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32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ED3A0A24-23F1-B84D-9B59-8F2CAE48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739FB-46CC-4C17-8875-3B4CE6671539}" type="datetimeFigureOut">
              <a:rPr lang="es-ES"/>
              <a:pPr>
                <a:defRPr/>
              </a:pPr>
              <a:t>04/10/2020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D392734D-4374-5146-B5D1-538C4DD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6AA25FD1-C8FB-404C-A8A4-69ECBE1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B8B78-58E5-4F8A-BD62-99ED067D24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456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3A0A24-23F1-B84D-9B59-8F2CAE48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1FD8-2D0F-47AE-A317-15DF0C781FF3}" type="datetimeFigureOut">
              <a:rPr lang="es-ES"/>
              <a:pPr>
                <a:defRPr/>
              </a:pPr>
              <a:t>04/10/2020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92734D-4374-5146-B5D1-538C4DD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A25FD1-C8FB-404C-A8A4-69ECBE1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51F3E-0881-44BF-8698-5C72ACA7CE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387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3A0A24-23F1-B84D-9B59-8F2CAE48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7DD5-C8D2-4FE3-B839-180A3D6736BC}" type="datetimeFigureOut">
              <a:rPr lang="es-ES"/>
              <a:pPr>
                <a:defRPr/>
              </a:pPr>
              <a:t>04/10/2020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92734D-4374-5146-B5D1-538C4DD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A25FD1-C8FB-404C-A8A4-69ECBE1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4A84-8EC4-4384-90D5-894393E461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999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785F8F9-992F-E347-8D19-D76562B83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9909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785F8F9-992F-E347-8D19-D76562B83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0745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785F8F9-992F-E347-8D19-D76562B83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6110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785F8F9-992F-E347-8D19-D76562B83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140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1A57-4C68-44C6-90E0-545DCD07BBF4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256401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F785F8F9-992F-E347-8D19-D76562B83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9590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785F8F9-992F-E347-8D19-D76562B83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2110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F785F8F9-992F-E347-8D19-D76562B83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0709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785F8F9-992F-E347-8D19-D76562B83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565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785F8F9-992F-E347-8D19-D76562B83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901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785F8F9-992F-E347-8D19-D76562B83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135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785F8F9-992F-E347-8D19-D76562B83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735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DE3F-3E4C-46A0-9742-2B34A42D0C69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75829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54F95-0F5B-4408-AE7A-EBB564E16EBB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118348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Rectángulo">
            <a:extLst>
              <a:ext uri="{FF2B5EF4-FFF2-40B4-BE49-F238E27FC236}">
                <a16:creationId xmlns:a16="http://schemas.microsoft.com/office/drawing/2014/main" xmlns="" id="{1D53EC15-53FC-5E45-B53C-368FBDC571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6197600" cy="64611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4572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s-ES" altLang="es-ES" sz="1500" b="1" u="none" dirty="0">
                <a:solidFill>
                  <a:schemeClr val="bg1"/>
                </a:solidFill>
                <a:cs typeface="Arial" panose="020B0604020202020204" pitchFamily="34" charset="0"/>
              </a:rPr>
              <a:t>Aspectos destacables para la preparación del Plan Hidrológico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s-ES_tradnl" altLang="es-ES" sz="1500" b="1" u="none" dirty="0">
                <a:solidFill>
                  <a:schemeClr val="bg1"/>
                </a:solidFill>
                <a:cs typeface="Arial" panose="020B0604020202020204" pitchFamily="34" charset="0"/>
              </a:rPr>
              <a:t>Plan Hidrológico Cantábrico Oriental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280F1FA-2F5D-4046-94C9-3AF8925B05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D218-2E9C-4A55-A0C0-2DA25C2B094E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10818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02E63-C96D-4FAF-BC08-79E782491886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83769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48D695A-2212-A941-AABB-B8FC6F1CF0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3625" y="6642100"/>
            <a:ext cx="855663" cy="249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E77DC-66FC-4E6F-89CC-65152B673666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95597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>
            <a:extLst>
              <a:ext uri="{FF2B5EF4-FFF2-40B4-BE49-F238E27FC236}">
                <a16:creationId xmlns:a16="http://schemas.microsoft.com/office/drawing/2014/main" xmlns="" id="{3284310F-29BD-2448-A2C5-53290424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416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/>
          </a:p>
        </p:txBody>
      </p:sp>
      <p:pic>
        <p:nvPicPr>
          <p:cNvPr id="1030" name="7 Imagen" descr="ura_0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31" y="130175"/>
            <a:ext cx="1223606" cy="44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3017A85-B839-DC47-B3D7-B73A902394E5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78" y="60245"/>
            <a:ext cx="2535382" cy="5813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62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>
            <a:extLst>
              <a:ext uri="{FF2B5EF4-FFF2-40B4-BE49-F238E27FC236}">
                <a16:creationId xmlns:a16="http://schemas.microsoft.com/office/drawing/2014/main" xmlns="" id="{3284310F-29BD-2448-A2C5-53290424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416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/>
          </a:p>
        </p:txBody>
      </p:sp>
      <p:pic>
        <p:nvPicPr>
          <p:cNvPr id="1030" name="7 Imagen" descr="ura_0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31" y="130175"/>
            <a:ext cx="1223606" cy="44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78" y="75025"/>
            <a:ext cx="2532587" cy="581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Editar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3A0A24-23F1-B84D-9B59-8F2CAE489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8B05C9-3766-4E6D-B06B-B623E67877D9}" type="datetimeFigureOut">
              <a:rPr lang="es-ES"/>
              <a:pPr>
                <a:defRPr/>
              </a:pPr>
              <a:t>04/10/2020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92734D-4374-5146-B5D1-538C4DDCE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A25FD1-C8FB-404C-A8A4-69ECBE169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DDB1A2-8002-4599-B0E2-9DF011EFBE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9906000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xmlns="" id="{F785F8F9-992F-E347-8D19-D76562B835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3625" y="6608763"/>
            <a:ext cx="855663" cy="2492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u="none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6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7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8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2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Proyectos\3058002_PANAGUA&amp;PP\6.3.2_material difusion\07_ETI\Material_Diseño_ETI\imagenes\ppt\portada_4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54644" y="3069259"/>
            <a:ext cx="804303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s-ES" sz="4400" b="1" kern="1400" dirty="0">
                <a:solidFill>
                  <a:srgbClr val="339966"/>
                </a:solidFill>
                <a:latin typeface="Calibri" panose="020F0502020204030204" pitchFamily="34" charset="0"/>
              </a:rPr>
              <a:t>Esquema de Temas </a:t>
            </a:r>
            <a:r>
              <a:rPr lang="es-ES" sz="4400" b="1" kern="1400" dirty="0" smtClean="0">
                <a:solidFill>
                  <a:srgbClr val="339966"/>
                </a:solidFill>
                <a:latin typeface="Calibri" panose="020F0502020204030204" pitchFamily="34" charset="0"/>
              </a:rPr>
              <a:t>Importantes</a:t>
            </a:r>
          </a:p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s-ES" sz="4400" b="1" kern="1400" dirty="0" smtClean="0">
                <a:solidFill>
                  <a:srgbClr val="00CC66"/>
                </a:solidFill>
                <a:latin typeface="Calibri" panose="020F0502020204030204" pitchFamily="34" charset="0"/>
              </a:rPr>
              <a:t>Gai Nagusien Eskema</a:t>
            </a:r>
            <a:r>
              <a:rPr lang="es-ES" sz="600" kern="1400" dirty="0">
                <a:solidFill>
                  <a:srgbClr val="00CC66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 rot="16200000">
            <a:off x="5621537" y="1127781"/>
            <a:ext cx="1080120" cy="772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Tercer ciclo de planificación hidrológica</a:t>
            </a:r>
            <a:endParaRPr lang="es-ES" altLang="es-ES" sz="28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Plangintza</a:t>
            </a:r>
            <a:r>
              <a:rPr kumimoji="0" lang="es-ES" altLang="es-E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altLang="es-E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hidrologikoaren</a:t>
            </a:r>
            <a:r>
              <a:rPr kumimoji="0" lang="es-ES" altLang="es-ES" sz="2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altLang="es-ES" sz="2800" b="1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hirugarren</a:t>
            </a:r>
            <a:r>
              <a:rPr kumimoji="0" lang="es-ES" altLang="es-ES" sz="2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altLang="es-ES" sz="2800" b="1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zikloa</a:t>
            </a:r>
            <a:endParaRPr kumimoji="0" lang="es-ES" alt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P:\Proyectos\3058002_PANAGUA&amp;PP\6.3.2_material difusion\07_ETI\Material_Diseño_ETI\imagenes\logoparticip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424" y="86887"/>
            <a:ext cx="1453577" cy="7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Tragsa\Logo_CH_nuevo\CH_catabr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88" y="5990951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2008UR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6095077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843619" y="713723"/>
            <a:ext cx="80623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339966"/>
                </a:solidFill>
                <a:latin typeface="Calibri" panose="020F0502020204030204" pitchFamily="34" charset="0"/>
              </a:rPr>
              <a:t>Parte española de la Demarcación Hidrográfica del Cantábrico Oriental</a:t>
            </a:r>
          </a:p>
          <a:p>
            <a:r>
              <a:rPr lang="es-ES" sz="2800" b="1" dirty="0" smtClean="0">
                <a:solidFill>
                  <a:srgbClr val="00CC66"/>
                </a:solidFill>
                <a:latin typeface="Calibri" panose="020F0502020204030204" pitchFamily="34" charset="0"/>
              </a:rPr>
              <a:t>Kantauri Ekialdeko Demarkazio Hidrografikoaren Espainiako zatia</a:t>
            </a:r>
            <a:endParaRPr lang="es-ES" sz="2800" b="1" dirty="0">
              <a:solidFill>
                <a:srgbClr val="00CC66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0422"/>
            <a:ext cx="1754645" cy="134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714493" y="5434779"/>
            <a:ext cx="4836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5 de octubre de 2020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9 Rectángulo">
            <a:extLst>
              <a:ext uri="{FF2B5EF4-FFF2-40B4-BE49-F238E27FC236}">
                <a16:creationId xmlns:a16="http://schemas.microsoft.com/office/drawing/2014/main" xmlns="" id="{FADA31CE-9664-404E-AA9F-4743CE22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65" y="1353772"/>
            <a:ext cx="9651735" cy="39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8775"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58775"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Profundizar en la 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concreción de las medidas de reutilización de aguas regeneradas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través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 desarrollo de los correspondientes estudios de alternativas definiendo la localización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infraestructuras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necesarias, usuarios potenciales e implicaciones socioeconómicas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 ambientales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..</a:t>
            </a: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Mejora en el conocimiento de los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escenarios climáticos futuros y de las necesidades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que pueden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plantear en relación con el servicio de estas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demandas.</a:t>
            </a:r>
            <a:endParaRPr lang="es-ES" sz="1800" u="none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mejora del seguimiento y control de los volúmenes de agua detraídos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y, en general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del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cumplimiento del condicionado de las concesiones, a través del desarrollo de lo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dispuesto en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Orden de 24 de abril de 2017, del Consejero de Medio Ambiente,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Planificación Territorial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 Vivienda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las cuencas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internas del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País Vasco y en la Resolución de 27 de febrero de 2019, de la Confederación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Hidrográfica del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Cantábrico, O.A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., que complementa en el ámbito de competencias del Estado la Orden ARM/1312/2009, de 20 de mayo.</a:t>
            </a:r>
            <a:endParaRPr lang="es-ES" sz="1800" u="none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4">
            <a:extLst>
              <a:ext uri="{FF2B5EF4-FFF2-40B4-BE49-F238E27FC236}">
                <a16:creationId xmlns:a16="http://schemas.microsoft.com/office/drawing/2014/main" xmlns="" id="{F0C00B1B-9E3C-D949-A857-98BA1B6DF45A}"/>
              </a:ext>
            </a:extLst>
          </p:cNvPr>
          <p:cNvSpPr txBox="1"/>
          <p:nvPr/>
        </p:nvSpPr>
        <p:spPr>
          <a:xfrm>
            <a:off x="1" y="728663"/>
            <a:ext cx="5689600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DECISIONES </a:t>
            </a:r>
            <a:r>
              <a:rPr lang="eu-ES" sz="24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PARA  EL </a:t>
            </a: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PLAN HIDROLÓGICO </a:t>
            </a:r>
          </a:p>
        </p:txBody>
      </p:sp>
    </p:spTree>
    <p:extLst>
      <p:ext uri="{BB962C8B-B14F-4D97-AF65-F5344CB8AC3E}">
        <p14:creationId xmlns:p14="http://schemas.microsoft.com/office/powerpoint/2010/main" val="14700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4457" y="1661015"/>
            <a:ext cx="9152011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s-ES" altLang="es-ES" sz="32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Temas </a:t>
            </a:r>
            <a:r>
              <a:rPr lang="es-ES" altLang="es-ES" sz="32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importantes </a:t>
            </a:r>
            <a:r>
              <a:rPr lang="es-ES" altLang="es-ES" sz="32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tratar:</a:t>
            </a:r>
            <a:endParaRPr lang="es-ES" altLang="es-ES" sz="3200" b="1" u="none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</a:t>
            </a: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9. Abastecimiento urbano y a la población dispersa</a:t>
            </a: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11. Otros usos</a:t>
            </a: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13. Sequías</a:t>
            </a: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16. Recuperación de costes y financiación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464457" y="3599543"/>
            <a:ext cx="9419508" cy="66127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CuadroTexto 24">
            <a:extLst>
              <a:ext uri="{FF2B5EF4-FFF2-40B4-BE49-F238E27FC236}">
                <a16:creationId xmlns:a16="http://schemas.microsoft.com/office/drawing/2014/main" xmlns="" id="{04A98A50-E941-564F-8957-DB9378ABE2D6}"/>
              </a:ext>
            </a:extLst>
          </p:cNvPr>
          <p:cNvSpPr txBox="1"/>
          <p:nvPr/>
        </p:nvSpPr>
        <p:spPr>
          <a:xfrm>
            <a:off x="54157" y="598105"/>
            <a:ext cx="4009844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PLAN HIDROLÓGICO VIGENTE</a:t>
            </a:r>
          </a:p>
        </p:txBody>
      </p:sp>
      <p:sp>
        <p:nvSpPr>
          <p:cNvPr id="40" name="17 Rectángulo">
            <a:extLst>
              <a:ext uri="{FF2B5EF4-FFF2-40B4-BE49-F238E27FC236}">
                <a16:creationId xmlns:a16="http://schemas.microsoft.com/office/drawing/2014/main" xmlns="" id="{F7AB2683-D6D6-8F41-AA89-DACF3B2F95F1}"/>
              </a:ext>
            </a:extLst>
          </p:cNvPr>
          <p:cNvSpPr/>
          <p:nvPr/>
        </p:nvSpPr>
        <p:spPr>
          <a:xfrm>
            <a:off x="-22035" y="1208033"/>
            <a:ext cx="9906000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sequía es un fenómeno natural que consiste en una desviación negativa y persistente de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valores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medios de precipitación que da lugar a un descenso temporal significativo en los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hídricos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disponibles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preciso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diferenciarla de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escasez, que está asociada con una situación de déficit respecto a las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posibilidades de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atención de las demandas de un sistema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sequías no son en el ámbito de la DH del Cantábrico Oriental un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problema tan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severo como en otras zonas del Estado. Sin embargo,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debemos olvidar  el episodio del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periodo de agosto de 1988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noviembre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1990 en el área metropolitana de Bilbao y a la ciudad de Vitoria,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restricciones que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afectaron a más de 1.200.000 habitantes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ES_tradnl" sz="2000" b="1" u="none" dirty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17 Rectángulo">
            <a:extLst>
              <a:ext uri="{FF2B5EF4-FFF2-40B4-BE49-F238E27FC236}">
                <a16:creationId xmlns:a16="http://schemas.microsoft.com/office/drawing/2014/main" xmlns="" id="{67E7A179-357B-2A44-A5B1-0D5A3F9CBB6D}"/>
              </a:ext>
            </a:extLst>
          </p:cNvPr>
          <p:cNvSpPr/>
          <p:nvPr/>
        </p:nvSpPr>
        <p:spPr>
          <a:xfrm>
            <a:off x="1" y="5591555"/>
            <a:ext cx="9883964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revisión del PES de la DH del Cantábrico Oriental en el ámbito de competencia del Estado</a:t>
            </a:r>
          </a:p>
          <a:p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 aprobada en 2018 y está previsto que antes de que finalice el presente ciclo de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planificación se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apruebe el homólogo para el ámbito de competencia de las Cuencas Internas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País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Vasco.</a:t>
            </a:r>
            <a:endParaRPr lang="es-ES_tradnl" sz="2000" b="1" u="none" dirty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17 Rectángulo">
            <a:extLst>
              <a:ext uri="{FF2B5EF4-FFF2-40B4-BE49-F238E27FC236}">
                <a16:creationId xmlns:a16="http://schemas.microsoft.com/office/drawing/2014/main" xmlns="" id="{C8FB2CEF-50B0-4A45-B63A-4D413481BE4C}"/>
              </a:ext>
            </a:extLst>
          </p:cNvPr>
          <p:cNvSpPr/>
          <p:nvPr/>
        </p:nvSpPr>
        <p:spPr>
          <a:xfrm>
            <a:off x="10615" y="4289963"/>
            <a:ext cx="9960156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sequías prolongadas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una de las causas excepcionales consideradas por la DMA para admitir un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deterioro temporal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estado de las masas de agua, siempre que se cumplan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determinadas condiciones.</a:t>
            </a:r>
            <a:endParaRPr lang="es-ES_tradnl" sz="2000" b="1" u="none" dirty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0" y="-3882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4" y="864293"/>
            <a:ext cx="5774369" cy="4016463"/>
          </a:xfrm>
          <a:prstGeom prst="rect">
            <a:avLst/>
          </a:prstGeom>
        </p:spPr>
      </p:pic>
      <p:graphicFrame>
        <p:nvGraphicFramePr>
          <p:cNvPr id="2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727364"/>
              </p:ext>
            </p:extLst>
          </p:nvPr>
        </p:nvGraphicFramePr>
        <p:xfrm>
          <a:off x="4214660" y="2673399"/>
          <a:ext cx="5980113" cy="414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7" name="Fotografía de Photo Editor" r:id="rId7" imgW="4828571" imgH="3296110" progId="MSPhotoEd.3">
                  <p:embed/>
                </p:oleObj>
              </mc:Choice>
              <mc:Fallback>
                <p:oleObj name="Fotografía de Photo Editor" r:id="rId7" imgW="4828571" imgH="3296110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660" y="2673399"/>
                        <a:ext cx="5980113" cy="414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33 Rectángulo"/>
          <p:cNvSpPr/>
          <p:nvPr/>
        </p:nvSpPr>
        <p:spPr>
          <a:xfrm>
            <a:off x="324734" y="4109256"/>
            <a:ext cx="2970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u="none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Embalse de </a:t>
            </a:r>
            <a:r>
              <a:rPr lang="es-ES_tradnl" sz="2000" b="1" u="none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Ullibarri</a:t>
            </a:r>
            <a:r>
              <a:rPr lang="es-ES_tradnl" sz="2000" b="1" u="none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1990</a:t>
            </a:r>
            <a:endParaRPr lang="es-ES" sz="2000" b="1" u="none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33 Rectángulo"/>
          <p:cNvSpPr/>
          <p:nvPr/>
        </p:nvSpPr>
        <p:spPr>
          <a:xfrm>
            <a:off x="6422963" y="6161365"/>
            <a:ext cx="3102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u="none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Embalse de </a:t>
            </a:r>
            <a:r>
              <a:rPr lang="es-ES_tradnl" sz="2000" b="1" u="none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Urrunaga</a:t>
            </a:r>
            <a:r>
              <a:rPr lang="es-ES_tradnl" sz="2000" b="1" u="none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1990</a:t>
            </a:r>
            <a:endParaRPr lang="es-ES" sz="2000" b="1" u="none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0" y="-3882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24">
            <a:extLst>
              <a:ext uri="{FF2B5EF4-FFF2-40B4-BE49-F238E27FC236}">
                <a16:creationId xmlns:a16="http://schemas.microsoft.com/office/drawing/2014/main" xmlns="" id="{F0C00B1B-9E3C-D949-A857-98BA1B6DF45A}"/>
              </a:ext>
            </a:extLst>
          </p:cNvPr>
          <p:cNvSpPr txBox="1"/>
          <p:nvPr/>
        </p:nvSpPr>
        <p:spPr>
          <a:xfrm>
            <a:off x="463549" y="728663"/>
            <a:ext cx="854616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REDUCCIÓN DE RECURSOS EFECTO CAMBIO CLIMÁTICO</a:t>
            </a:r>
          </a:p>
        </p:txBody>
      </p:sp>
      <p:sp>
        <p:nvSpPr>
          <p:cNvPr id="9" name="9 Rectángulo">
            <a:extLst>
              <a:ext uri="{FF2B5EF4-FFF2-40B4-BE49-F238E27FC236}">
                <a16:creationId xmlns:a16="http://schemas.microsoft.com/office/drawing/2014/main" xmlns="" id="{FADA31CE-9664-404E-AA9F-4743CE22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480" y="1148069"/>
            <a:ext cx="8858918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8775"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58775"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Clr>
                <a:srgbClr val="386294"/>
              </a:buClr>
              <a:buFont typeface="Arial" panose="020B0604020202020204" pitchFamily="34" charset="0"/>
              <a:buChar char="•"/>
              <a:defRPr/>
            </a:pPr>
            <a:r>
              <a:rPr lang="es-ES" sz="20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Recursos decrecientes según todas las proyecciones y escenarios de emisiones, si bien, la incertidumbre de resultados se hace patente por la anchura de la banda de cambios según las diferentes proyecciones. Se estiman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reducciones entre 3-7% para 2040 y entre 10-26% para finales de siglo</a:t>
            </a:r>
            <a:r>
              <a:rPr lang="es-ES" sz="20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dependiendo del escenario de emisiones, respecto al periodo de control 1961-2000.</a:t>
            </a:r>
          </a:p>
        </p:txBody>
      </p:sp>
      <p:pic>
        <p:nvPicPr>
          <p:cNvPr id="10" name="14 Imagen">
            <a:extLst>
              <a:ext uri="{FF2B5EF4-FFF2-40B4-BE49-F238E27FC236}">
                <a16:creationId xmlns:a16="http://schemas.microsoft.com/office/drawing/2014/main" xmlns="" id="{63A6014A-3F57-8240-8A9C-5FD1954DD45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53787" y="3062439"/>
            <a:ext cx="7712304" cy="35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9 Rectángulo">
            <a:extLst>
              <a:ext uri="{FF2B5EF4-FFF2-40B4-BE49-F238E27FC236}">
                <a16:creationId xmlns:a16="http://schemas.microsoft.com/office/drawing/2014/main" xmlns="" id="{FADA31CE-9664-404E-AA9F-4743CE22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65" y="1353772"/>
            <a:ext cx="965173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8775"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58775"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u="none" dirty="0">
                <a:solidFill>
                  <a:srgbClr val="00B050"/>
                </a:solidFill>
              </a:rPr>
              <a:t>Tal y como se hizo en el segundo ciclo de planificación, se considera conveniente </a:t>
            </a:r>
            <a:r>
              <a:rPr lang="es-ES" sz="1800" u="none" dirty="0" smtClean="0">
                <a:solidFill>
                  <a:srgbClr val="00B050"/>
                </a:solidFill>
              </a:rPr>
              <a:t>integrar los </a:t>
            </a:r>
            <a:r>
              <a:rPr lang="es-ES" sz="1800" u="none" dirty="0">
                <a:solidFill>
                  <a:srgbClr val="00B050"/>
                </a:solidFill>
              </a:rPr>
              <a:t>aspectos significativos de los PES en la documentación de la revisión del Plan </a:t>
            </a:r>
            <a:r>
              <a:rPr lang="es-ES" sz="1800" u="none" dirty="0" smtClean="0">
                <a:solidFill>
                  <a:srgbClr val="00B050"/>
                </a:solidFill>
              </a:rPr>
              <a:t>Hidrológico.  En </a:t>
            </a:r>
            <a:r>
              <a:rPr lang="es-ES" sz="1800" u="none" dirty="0">
                <a:solidFill>
                  <a:srgbClr val="00B050"/>
                </a:solidFill>
              </a:rPr>
              <a:t>particular, se plantea efectuar la </a:t>
            </a:r>
            <a:r>
              <a:rPr lang="es-ES" sz="1800" b="1" u="none" dirty="0">
                <a:solidFill>
                  <a:srgbClr val="00B050"/>
                </a:solidFill>
              </a:rPr>
              <a:t>tramitación del PES del ámbito de </a:t>
            </a:r>
            <a:r>
              <a:rPr lang="es-ES" sz="1800" b="1" u="none" dirty="0" smtClean="0">
                <a:solidFill>
                  <a:srgbClr val="00B050"/>
                </a:solidFill>
              </a:rPr>
              <a:t>las Cuencas </a:t>
            </a:r>
            <a:r>
              <a:rPr lang="es-ES" sz="1800" b="1" u="none" dirty="0">
                <a:solidFill>
                  <a:srgbClr val="00B050"/>
                </a:solidFill>
              </a:rPr>
              <a:t>Internas del País Vasco </a:t>
            </a:r>
            <a:endParaRPr lang="es-ES" sz="1800" b="1" u="none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1" u="none" dirty="0" smtClean="0">
                <a:solidFill>
                  <a:srgbClr val="00B050"/>
                </a:solidFill>
              </a:rPr>
              <a:t>Proseguir </a:t>
            </a:r>
            <a:r>
              <a:rPr lang="es-ES" sz="1800" b="1" u="none" dirty="0">
                <a:solidFill>
                  <a:srgbClr val="00B050"/>
                </a:solidFill>
              </a:rPr>
              <a:t>con el control de los indicadores de sequía y escasez </a:t>
            </a:r>
            <a:r>
              <a:rPr lang="es-ES" sz="1800" u="none" dirty="0">
                <a:solidFill>
                  <a:srgbClr val="00B050"/>
                </a:solidFill>
              </a:rPr>
              <a:t>y, en su caso, </a:t>
            </a:r>
            <a:r>
              <a:rPr lang="es-ES" sz="1800" u="none" dirty="0" smtClean="0">
                <a:solidFill>
                  <a:srgbClr val="00B050"/>
                </a:solidFill>
              </a:rPr>
              <a:t>adoptar las </a:t>
            </a:r>
            <a:r>
              <a:rPr lang="es-ES" sz="1800" u="none" dirty="0">
                <a:solidFill>
                  <a:srgbClr val="00B050"/>
                </a:solidFill>
              </a:rPr>
              <a:t>medidas requeridas conforme a lo establecido en los PES.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u="none" dirty="0" smtClean="0">
                <a:solidFill>
                  <a:srgbClr val="00B050"/>
                </a:solidFill>
              </a:rPr>
              <a:t>Incorporar </a:t>
            </a:r>
            <a:r>
              <a:rPr lang="es-ES" sz="1800" u="none" dirty="0">
                <a:solidFill>
                  <a:srgbClr val="00B050"/>
                </a:solidFill>
              </a:rPr>
              <a:t>en los informes de seguimiento anuales del Plan Hidrológico, la información </a:t>
            </a:r>
            <a:r>
              <a:rPr lang="es-ES" sz="1800" u="none" dirty="0" smtClean="0">
                <a:solidFill>
                  <a:srgbClr val="00B050"/>
                </a:solidFill>
              </a:rPr>
              <a:t>relativa al </a:t>
            </a:r>
            <a:r>
              <a:rPr lang="es-ES" sz="1800" b="1" u="none" dirty="0">
                <a:solidFill>
                  <a:srgbClr val="00B050"/>
                </a:solidFill>
              </a:rPr>
              <a:t>deterioro temporal de las masas de agua </a:t>
            </a:r>
            <a:r>
              <a:rPr lang="es-ES" sz="1800" u="none" dirty="0">
                <a:solidFill>
                  <a:srgbClr val="00B050"/>
                </a:solidFill>
              </a:rPr>
              <a:t>por situaciones de sequía </a:t>
            </a:r>
            <a:r>
              <a:rPr lang="es-ES" sz="1800" u="none" dirty="0" smtClean="0">
                <a:solidFill>
                  <a:srgbClr val="00B050"/>
                </a:solidFill>
              </a:rPr>
              <a:t>prolongada así </a:t>
            </a:r>
            <a:r>
              <a:rPr lang="es-ES" sz="1800" u="none" dirty="0">
                <a:solidFill>
                  <a:srgbClr val="00B050"/>
                </a:solidFill>
              </a:rPr>
              <a:t>como otros aspectos relevantes en materia de sequías.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u="none" dirty="0" smtClean="0">
                <a:solidFill>
                  <a:srgbClr val="00B050"/>
                </a:solidFill>
              </a:rPr>
              <a:t>Impulsar </a:t>
            </a:r>
            <a:r>
              <a:rPr lang="es-ES" sz="1800" u="none" dirty="0">
                <a:solidFill>
                  <a:srgbClr val="00B050"/>
                </a:solidFill>
              </a:rPr>
              <a:t>la </a:t>
            </a:r>
            <a:r>
              <a:rPr lang="es-ES" sz="1800" b="1" u="none" dirty="0">
                <a:solidFill>
                  <a:srgbClr val="00B050"/>
                </a:solidFill>
              </a:rPr>
              <a:t>elaboración de los Planes de Emergencia </a:t>
            </a:r>
            <a:r>
              <a:rPr lang="es-ES" sz="1800" u="none" dirty="0">
                <a:solidFill>
                  <a:srgbClr val="00B050"/>
                </a:solidFill>
              </a:rPr>
              <a:t>para sistemas de </a:t>
            </a:r>
            <a:r>
              <a:rPr lang="es-ES" sz="1800" u="none" dirty="0" smtClean="0">
                <a:solidFill>
                  <a:srgbClr val="00B050"/>
                </a:solidFill>
              </a:rPr>
              <a:t>abastecimiento que </a:t>
            </a:r>
            <a:r>
              <a:rPr lang="es-ES" sz="1800" u="none" dirty="0">
                <a:solidFill>
                  <a:srgbClr val="00B050"/>
                </a:solidFill>
              </a:rPr>
              <a:t>atienden a más de 20.000 habitantes que están pendientes y adecuar los </a:t>
            </a:r>
            <a:r>
              <a:rPr lang="es-ES" sz="1800" u="none" dirty="0" smtClean="0">
                <a:solidFill>
                  <a:srgbClr val="00B050"/>
                </a:solidFill>
              </a:rPr>
              <a:t>existentes </a:t>
            </a:r>
            <a:r>
              <a:rPr lang="es-ES" sz="1800" u="none" dirty="0">
                <a:solidFill>
                  <a:srgbClr val="00B050"/>
                </a:solidFill>
              </a:rPr>
              <a:t>al contexto actual definido en la revisión del Plan Hidrológico y en los nuevos PES</a:t>
            </a:r>
            <a:r>
              <a:rPr lang="es-ES" sz="1800" u="none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9" name="CuadroTexto 24">
            <a:extLst>
              <a:ext uri="{FF2B5EF4-FFF2-40B4-BE49-F238E27FC236}">
                <a16:creationId xmlns:a16="http://schemas.microsoft.com/office/drawing/2014/main" xmlns="" id="{F0C00B1B-9E3C-D949-A857-98BA1B6DF45A}"/>
              </a:ext>
            </a:extLst>
          </p:cNvPr>
          <p:cNvSpPr txBox="1"/>
          <p:nvPr/>
        </p:nvSpPr>
        <p:spPr>
          <a:xfrm>
            <a:off x="1" y="728663"/>
            <a:ext cx="5689600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DECISIONES </a:t>
            </a:r>
            <a:r>
              <a:rPr lang="eu-ES" sz="24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PARA  EL </a:t>
            </a: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PLAN HIDROLÓGICO </a:t>
            </a:r>
          </a:p>
        </p:txBody>
      </p:sp>
    </p:spTree>
    <p:extLst>
      <p:ext uri="{BB962C8B-B14F-4D97-AF65-F5344CB8AC3E}">
        <p14:creationId xmlns:p14="http://schemas.microsoft.com/office/powerpoint/2010/main" val="29700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4457" y="1661015"/>
            <a:ext cx="9152011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s-ES" altLang="es-ES" sz="32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Temas </a:t>
            </a:r>
            <a:r>
              <a:rPr lang="es-ES" altLang="es-ES" sz="32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importantes </a:t>
            </a:r>
            <a:r>
              <a:rPr lang="es-ES" altLang="es-ES" sz="32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tratar:</a:t>
            </a:r>
            <a:endParaRPr lang="es-ES" altLang="es-ES" sz="3200" b="1" u="none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</a:t>
            </a: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9. Abastecimiento urbano y a la población dispersa</a:t>
            </a: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11. Otros usos</a:t>
            </a: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13. Sequías</a:t>
            </a: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16. Recuperación de costes y financiación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497490" y="4276459"/>
            <a:ext cx="9419508" cy="66127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3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CuadroTexto 24">
            <a:extLst>
              <a:ext uri="{FF2B5EF4-FFF2-40B4-BE49-F238E27FC236}">
                <a16:creationId xmlns:a16="http://schemas.microsoft.com/office/drawing/2014/main" xmlns="" id="{04A98A50-E941-564F-8957-DB9378ABE2D6}"/>
              </a:ext>
            </a:extLst>
          </p:cNvPr>
          <p:cNvSpPr txBox="1"/>
          <p:nvPr/>
        </p:nvSpPr>
        <p:spPr>
          <a:xfrm>
            <a:off x="54157" y="733930"/>
            <a:ext cx="4009844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PLAN HIDROLÓGICO VIGENTE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4157" y="1438275"/>
            <a:ext cx="9728018" cy="50167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Principio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 recuperación de costes y el principio de “quien contamina paga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”. Amortización, funcionamiento y conservación, recurso y ambientales.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Servicios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del agua en la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demarcación. (Más del 90% de población en consorcios)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Recuperación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 costes y política de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precios: 74% (DDII), Incremento de tarifas.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Instrumentos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 recuperación de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costes: Tarifas, Canon vertidos, Canon agua, Canon DPH y otros. No Canon regulación.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Financiación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 los organismos gestores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públicos.</a:t>
            </a:r>
            <a:endParaRPr lang="es-ES" sz="2000" b="1" u="none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b="1" u="none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b="1" u="none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b="1" u="none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b="1" u="none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b="1" u="none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b="1" u="none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b="1" u="none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b="1" u="none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b="1" u="none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79" y="3608066"/>
            <a:ext cx="6534151" cy="269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CuadroTexto 24">
            <a:extLst>
              <a:ext uri="{FF2B5EF4-FFF2-40B4-BE49-F238E27FC236}">
                <a16:creationId xmlns:a16="http://schemas.microsoft.com/office/drawing/2014/main" xmlns="" id="{04A98A50-E941-564F-8957-DB9378ABE2D6}"/>
              </a:ext>
            </a:extLst>
          </p:cNvPr>
          <p:cNvSpPr txBox="1"/>
          <p:nvPr/>
        </p:nvSpPr>
        <p:spPr>
          <a:xfrm>
            <a:off x="54157" y="733930"/>
            <a:ext cx="3487330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DIAGNÓSTICO DEL </a:t>
            </a:r>
            <a:r>
              <a:rPr lang="eu-ES" sz="2400" b="1" u="none" dirty="0" err="1">
                <a:solidFill>
                  <a:srgbClr val="00B050"/>
                </a:solidFill>
                <a:latin typeface="Calibri" panose="020F0502020204030204" pitchFamily="34" charset="0"/>
              </a:rPr>
              <a:t>EpTI</a:t>
            </a:r>
            <a:endParaRPr lang="eu-ES" sz="2400" b="1" u="none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70" y="1812083"/>
            <a:ext cx="4613798" cy="181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350" y="1276320"/>
            <a:ext cx="955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Adecuado nivel de gestión mancomunada. Aunque mejorable.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sz="2000" u="none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6" y="1809285"/>
            <a:ext cx="4558799" cy="177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3698756"/>
            <a:ext cx="4035850" cy="29546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b="1" u="none" dirty="0" smtClean="0">
                <a:solidFill>
                  <a:srgbClr val="00B050"/>
                </a:solidFill>
              </a:rPr>
              <a:t>DEBILIDADES: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u="none" dirty="0" smtClean="0">
                <a:solidFill>
                  <a:srgbClr val="00B050"/>
                </a:solidFill>
              </a:rPr>
              <a:t>Dificultades de financiación del Programa de Medidas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u="none" dirty="0" smtClean="0">
                <a:solidFill>
                  <a:srgbClr val="00B050"/>
                </a:solidFill>
              </a:rPr>
              <a:t>Llamada de </a:t>
            </a:r>
            <a:r>
              <a:rPr lang="es-ES" sz="1800" u="none" dirty="0">
                <a:solidFill>
                  <a:srgbClr val="00B050"/>
                </a:solidFill>
              </a:rPr>
              <a:t>atención </a:t>
            </a:r>
            <a:r>
              <a:rPr lang="es-ES" sz="1800" u="none" dirty="0" smtClean="0">
                <a:solidFill>
                  <a:srgbClr val="00B050"/>
                </a:solidFill>
              </a:rPr>
              <a:t>a </a:t>
            </a:r>
            <a:r>
              <a:rPr lang="es-ES" sz="1800" u="none" dirty="0">
                <a:solidFill>
                  <a:srgbClr val="00B050"/>
                </a:solidFill>
              </a:rPr>
              <a:t>las autoridades españolas </a:t>
            </a:r>
            <a:r>
              <a:rPr lang="es-ES" sz="1800" u="none" dirty="0" smtClean="0">
                <a:solidFill>
                  <a:srgbClr val="00B050"/>
                </a:solidFill>
              </a:rPr>
              <a:t>sobre:</a:t>
            </a:r>
          </a:p>
          <a:p>
            <a:pPr marL="542925" lvl="1" indent="-276225">
              <a:buFont typeface="Wingdings" panose="05000000000000000000" pitchFamily="2" charset="2"/>
              <a:buChar char="ü"/>
            </a:pPr>
            <a:r>
              <a:rPr lang="es-ES" sz="1600" u="none" dirty="0" smtClean="0">
                <a:solidFill>
                  <a:srgbClr val="00B050"/>
                </a:solidFill>
              </a:rPr>
              <a:t>Tarificación </a:t>
            </a:r>
            <a:r>
              <a:rPr lang="es-ES" sz="1600" u="none" dirty="0">
                <a:solidFill>
                  <a:srgbClr val="00B050"/>
                </a:solidFill>
              </a:rPr>
              <a:t>del agua y de recuperación de los costes del </a:t>
            </a:r>
            <a:r>
              <a:rPr lang="es-ES" sz="1600" u="none" dirty="0" smtClean="0">
                <a:solidFill>
                  <a:srgbClr val="00B050"/>
                </a:solidFill>
              </a:rPr>
              <a:t>agua.</a:t>
            </a:r>
          </a:p>
          <a:p>
            <a:pPr marL="542925" lvl="1" indent="-276225">
              <a:buFont typeface="Wingdings" panose="05000000000000000000" pitchFamily="2" charset="2"/>
              <a:buChar char="ü"/>
            </a:pPr>
            <a:r>
              <a:rPr lang="es-ES" sz="1600" u="none" dirty="0" smtClean="0">
                <a:solidFill>
                  <a:srgbClr val="00B050"/>
                </a:solidFill>
              </a:rPr>
              <a:t>Información </a:t>
            </a:r>
            <a:r>
              <a:rPr lang="es-ES" sz="1600" u="none" dirty="0">
                <a:solidFill>
                  <a:srgbClr val="00B050"/>
                </a:solidFill>
              </a:rPr>
              <a:t>adicional </a:t>
            </a:r>
            <a:r>
              <a:rPr lang="es-ES" sz="1600" u="none" dirty="0" smtClean="0">
                <a:solidFill>
                  <a:srgbClr val="00B050"/>
                </a:solidFill>
              </a:rPr>
              <a:t>clara sobre </a:t>
            </a:r>
            <a:r>
              <a:rPr lang="es-ES" sz="1600" u="none" dirty="0">
                <a:solidFill>
                  <a:srgbClr val="00B050"/>
                </a:solidFill>
              </a:rPr>
              <a:t>subvenciones y </a:t>
            </a:r>
            <a:r>
              <a:rPr lang="es-ES" sz="1600" u="none" dirty="0" smtClean="0">
                <a:solidFill>
                  <a:srgbClr val="00B050"/>
                </a:solidFill>
              </a:rPr>
              <a:t>contribución de usuarios.</a:t>
            </a:r>
          </a:p>
          <a:p>
            <a:pPr marL="542925" lvl="1" indent="-276225">
              <a:buFont typeface="Wingdings" panose="05000000000000000000" pitchFamily="2" charset="2"/>
              <a:buChar char="ü"/>
            </a:pPr>
            <a:r>
              <a:rPr lang="es-ES" sz="1600" u="none" dirty="0" smtClean="0">
                <a:solidFill>
                  <a:srgbClr val="00B050"/>
                </a:solidFill>
              </a:rPr>
              <a:t>Coste ambiental y del recurso.</a:t>
            </a:r>
            <a:endParaRPr lang="es-ES" sz="1600" u="none" dirty="0">
              <a:solidFill>
                <a:srgbClr val="00B050"/>
              </a:solidFill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698756"/>
            <a:ext cx="5596918" cy="278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1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9 Rectángulo">
            <a:extLst>
              <a:ext uri="{FF2B5EF4-FFF2-40B4-BE49-F238E27FC236}">
                <a16:creationId xmlns:a16="http://schemas.microsoft.com/office/drawing/2014/main" xmlns="" id="{FADA31CE-9664-404E-AA9F-4743CE22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65" y="1353772"/>
            <a:ext cx="9651735" cy="528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8775"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58775"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Continuar con los </a:t>
            </a:r>
            <a:r>
              <a:rPr lang="es-ES" sz="18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avances de 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los entes gestores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los servicios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abastecimiento y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saneamiento.</a:t>
            </a:r>
            <a:endParaRPr lang="es-ES" sz="1800" u="none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Impulsar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integración de entes gestores menores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 los grandes consorcios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 aplicación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políticas de precios incentivadoras de la eficiencia.</a:t>
            </a: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Impulsar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 desarrollo del 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Reglamento marco del ciclo integral de agua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uso  urbano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 País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Vasco para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alcanzar los objetivos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la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DMA en la materia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Creación de un 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Sistema Estadístico de Información sobre Recuperación de </a:t>
            </a:r>
            <a:r>
              <a:rPr lang="es-ES" sz="18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Costes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los Servicios del Agua que permita realizar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balances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entre ingresos y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gastos y justificar actualizaciones.</a:t>
            </a: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Estudiar 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distintas soluciones alternativas para la financiación de los </a:t>
            </a:r>
            <a:r>
              <a:rPr lang="es-ES" sz="18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programas de 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medidas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 lo que respecta fundamentalmente a las actuaciones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Administración General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 </a:t>
            </a:r>
            <a:r>
              <a:rPr lang="es-ES" sz="1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Estado:</a:t>
            </a:r>
          </a:p>
          <a:p>
            <a:pPr marL="628650" lvl="1" indent="-180975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ES" sz="17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Reforma </a:t>
            </a:r>
            <a:r>
              <a:rPr lang="es-ES" sz="17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 vigente régimen económico financiero de las </a:t>
            </a:r>
            <a:r>
              <a:rPr lang="es-ES" sz="17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aguas</a:t>
            </a:r>
            <a:r>
              <a:rPr lang="es-ES" sz="17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Revisión de </a:t>
            </a:r>
            <a:r>
              <a:rPr lang="es-ES" sz="17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fiscalidad ambiental</a:t>
            </a:r>
            <a:r>
              <a:rPr lang="es-ES" sz="17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28650" lvl="1" indent="-180975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ES" sz="17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asunción por el </a:t>
            </a:r>
            <a:r>
              <a:rPr lang="es-ES" sz="17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conjunto de la sociedad </a:t>
            </a:r>
            <a:r>
              <a:rPr lang="es-ES" sz="17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los costes ambientales </a:t>
            </a:r>
            <a:r>
              <a:rPr lang="es-ES" sz="17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 internalizados </a:t>
            </a:r>
            <a:r>
              <a:rPr lang="es-ES" sz="17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por los servicios del </a:t>
            </a:r>
            <a:r>
              <a:rPr lang="es-ES" sz="17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agua. IRPF y otros impuestos.</a:t>
            </a:r>
          </a:p>
          <a:p>
            <a:pPr marL="628650" lvl="1" indent="-180975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ES" sz="17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Recurrir a </a:t>
            </a:r>
            <a:r>
              <a:rPr lang="es-ES" sz="17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ACUAES</a:t>
            </a:r>
            <a:r>
              <a:rPr lang="es-ES" sz="17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cuando se trate de usuarios claramente identificados.</a:t>
            </a:r>
            <a:endParaRPr lang="es-ES" sz="1700" u="none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4">
            <a:extLst>
              <a:ext uri="{FF2B5EF4-FFF2-40B4-BE49-F238E27FC236}">
                <a16:creationId xmlns:a16="http://schemas.microsoft.com/office/drawing/2014/main" xmlns="" id="{F0C00B1B-9E3C-D949-A857-98BA1B6DF45A}"/>
              </a:ext>
            </a:extLst>
          </p:cNvPr>
          <p:cNvSpPr txBox="1"/>
          <p:nvPr/>
        </p:nvSpPr>
        <p:spPr>
          <a:xfrm>
            <a:off x="1" y="728663"/>
            <a:ext cx="5689600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DECISIONES </a:t>
            </a:r>
            <a:r>
              <a:rPr lang="eu-ES" sz="24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PARA  EL </a:t>
            </a: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PLAN HIDROLÓGICO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54265" y="2505075"/>
            <a:ext cx="9344025" cy="163121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ES" sz="2000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Es </a:t>
            </a:r>
            <a:r>
              <a:rPr lang="es-ES" sz="2000" u="none" dirty="0">
                <a:solidFill>
                  <a:schemeClr val="bg1"/>
                </a:solidFill>
                <a:latin typeface="Calibri" panose="020F0502020204030204" pitchFamily="34" charset="0"/>
              </a:rPr>
              <a:t>necesario tener presente que </a:t>
            </a:r>
            <a:r>
              <a:rPr lang="es-ES" sz="2000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parte de las cuestiones planteadas como decisiones para incorporar al plan hidrológico sobrepasan la </a:t>
            </a:r>
            <a:r>
              <a:rPr lang="es-ES" sz="2000" u="none" dirty="0">
                <a:solidFill>
                  <a:schemeClr val="bg1"/>
                </a:solidFill>
                <a:latin typeface="Calibri" panose="020F0502020204030204" pitchFamily="34" charset="0"/>
              </a:rPr>
              <a:t>potestad del plan hidrológico y que una hipotética reforma del régimen </a:t>
            </a:r>
            <a:r>
              <a:rPr lang="es-ES" sz="2000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económico financiero </a:t>
            </a:r>
            <a:r>
              <a:rPr lang="es-ES" sz="2000" u="none" dirty="0">
                <a:solidFill>
                  <a:schemeClr val="bg1"/>
                </a:solidFill>
                <a:latin typeface="Calibri" panose="020F0502020204030204" pitchFamily="34" charset="0"/>
              </a:rPr>
              <a:t>regulado en el TRLA requiere un estudio en profundidad y podría incorporar </a:t>
            </a:r>
            <a:r>
              <a:rPr lang="es-ES" sz="2000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otras oportunidades </a:t>
            </a:r>
            <a:r>
              <a:rPr lang="es-ES" sz="2000" u="none" dirty="0">
                <a:solidFill>
                  <a:schemeClr val="bg1"/>
                </a:solidFill>
                <a:latin typeface="Calibri" panose="020F0502020204030204" pitchFamily="34" charset="0"/>
              </a:rPr>
              <a:t>de mejora sobre los instrumentos económicos vigentes, no señaladas en </a:t>
            </a:r>
            <a:r>
              <a:rPr lang="es-ES" sz="2000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este análisis</a:t>
            </a:r>
            <a:r>
              <a:rPr lang="es-ES" sz="2000" u="none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4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4457" y="1661015"/>
            <a:ext cx="9152011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s-ES" altLang="es-ES" sz="32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Temas </a:t>
            </a:r>
            <a:r>
              <a:rPr lang="es-ES" altLang="es-ES" sz="32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importantes </a:t>
            </a:r>
            <a:r>
              <a:rPr lang="es-ES" altLang="es-ES" sz="32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tratar:</a:t>
            </a:r>
            <a:endParaRPr lang="es-ES" altLang="es-ES" sz="3200" b="1" u="none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</a:t>
            </a: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9. Abastecimiento urbano y a la población dispersa</a:t>
            </a: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11. Otros usos</a:t>
            </a: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13. Sequías</a:t>
            </a: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16. Recuperación de costes y financiación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464457" y="2336800"/>
            <a:ext cx="9419508" cy="66127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8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Proyectos\3058002_PANAGUA&amp;PP\6.3.2_material difusion\07_ETI\Material_Diseño_ETI\imagenes\ppt\portada_4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54644" y="3069259"/>
            <a:ext cx="804303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s-ES" sz="4400" b="1" kern="1400" dirty="0">
                <a:solidFill>
                  <a:srgbClr val="339966"/>
                </a:solidFill>
                <a:latin typeface="Calibri" panose="020F0502020204030204" pitchFamily="34" charset="0"/>
              </a:rPr>
              <a:t>Esquema de Temas </a:t>
            </a:r>
            <a:r>
              <a:rPr lang="es-ES" sz="4400" b="1" kern="1400" dirty="0" smtClean="0">
                <a:solidFill>
                  <a:srgbClr val="339966"/>
                </a:solidFill>
                <a:latin typeface="Calibri" panose="020F0502020204030204" pitchFamily="34" charset="0"/>
              </a:rPr>
              <a:t>Importantes</a:t>
            </a:r>
          </a:p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s-ES" sz="4400" b="1" kern="1400" dirty="0" smtClean="0">
                <a:solidFill>
                  <a:srgbClr val="00CC66"/>
                </a:solidFill>
                <a:latin typeface="Calibri" panose="020F0502020204030204" pitchFamily="34" charset="0"/>
              </a:rPr>
              <a:t>Gai Nagusien Eskema</a:t>
            </a:r>
            <a:r>
              <a:rPr lang="es-ES" sz="600" kern="1400" dirty="0">
                <a:solidFill>
                  <a:srgbClr val="00CC66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 rot="16200000">
            <a:off x="5621537" y="1127781"/>
            <a:ext cx="1080120" cy="772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Tercer ciclo de planificación hidrológica</a:t>
            </a:r>
            <a:endParaRPr lang="es-ES" altLang="es-ES" sz="28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Plangintza</a:t>
            </a:r>
            <a:r>
              <a:rPr kumimoji="0" lang="es-ES" altLang="es-E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altLang="es-E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hidrologikoaren</a:t>
            </a:r>
            <a:r>
              <a:rPr kumimoji="0" lang="es-ES" altLang="es-ES" sz="2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altLang="es-ES" sz="2800" b="1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hirugarren</a:t>
            </a:r>
            <a:r>
              <a:rPr kumimoji="0" lang="es-ES" altLang="es-ES" sz="2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altLang="es-ES" sz="2800" b="1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zikloa</a:t>
            </a:r>
            <a:endParaRPr kumimoji="0" lang="es-ES" alt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P:\Proyectos\3058002_PANAGUA&amp;PP\6.3.2_material difusion\07_ETI\Material_Diseño_ETI\imagenes\logoparticip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424" y="86887"/>
            <a:ext cx="1453577" cy="7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Tragsa\Logo_CH_nuevo\CH_catabr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88" y="5990951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2008UR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6095077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843619" y="713723"/>
            <a:ext cx="80623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339966"/>
                </a:solidFill>
                <a:latin typeface="Calibri" panose="020F0502020204030204" pitchFamily="34" charset="0"/>
              </a:rPr>
              <a:t>Parte española de la Demarcación Hidrográfica del Cantábrico Oriental</a:t>
            </a:r>
          </a:p>
          <a:p>
            <a:r>
              <a:rPr lang="es-ES" sz="2800" b="1" dirty="0" smtClean="0">
                <a:solidFill>
                  <a:srgbClr val="00CC66"/>
                </a:solidFill>
                <a:latin typeface="Calibri" panose="020F0502020204030204" pitchFamily="34" charset="0"/>
              </a:rPr>
              <a:t>Kantauri Ekialdeko Demarkazio Hidrografikoaren Espainiako zatia</a:t>
            </a:r>
            <a:endParaRPr lang="es-ES" sz="2800" b="1" dirty="0">
              <a:solidFill>
                <a:srgbClr val="00CC66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0422"/>
            <a:ext cx="1754645" cy="134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714493" y="5434779"/>
            <a:ext cx="4836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5 de octubre de 2020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o 4">
            <a:extLst>
              <a:ext uri="{FF2B5EF4-FFF2-40B4-BE49-F238E27FC236}">
                <a16:creationId xmlns:a16="http://schemas.microsoft.com/office/drawing/2014/main" xmlns="" id="{B82E6317-A774-8045-A8CC-6AC45E411B06}"/>
              </a:ext>
            </a:extLst>
          </p:cNvPr>
          <p:cNvGrpSpPr/>
          <p:nvPr/>
        </p:nvGrpSpPr>
        <p:grpSpPr>
          <a:xfrm>
            <a:off x="3418735" y="1131052"/>
            <a:ext cx="6452165" cy="2527220"/>
            <a:chOff x="3418735" y="1083984"/>
            <a:chExt cx="6452165" cy="2527220"/>
          </a:xfrm>
        </p:grpSpPr>
        <p:grpSp>
          <p:nvGrpSpPr>
            <p:cNvPr id="9" name="Grupo 2">
              <a:extLst>
                <a:ext uri="{FF2B5EF4-FFF2-40B4-BE49-F238E27FC236}">
                  <a16:creationId xmlns:a16="http://schemas.microsoft.com/office/drawing/2014/main" xmlns="" id="{C11C6F80-4C2B-3C47-9E4B-017580F3496A}"/>
                </a:ext>
              </a:extLst>
            </p:cNvPr>
            <p:cNvGrpSpPr/>
            <p:nvPr/>
          </p:nvGrpSpPr>
          <p:grpSpPr>
            <a:xfrm>
              <a:off x="3418735" y="1083984"/>
              <a:ext cx="6452165" cy="2527220"/>
              <a:chOff x="-1" y="1740248"/>
              <a:chExt cx="9924693" cy="3887359"/>
            </a:xfrm>
          </p:grpSpPr>
          <p:pic>
            <p:nvPicPr>
              <p:cNvPr id="13" name="Imagen 34">
                <a:extLst>
                  <a:ext uri="{FF2B5EF4-FFF2-40B4-BE49-F238E27FC236}">
                    <a16:creationId xmlns:a16="http://schemas.microsoft.com/office/drawing/2014/main" xmlns="" id="{B1ED9D1A-284E-F241-88C9-F52234A5B2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141" t="2197" r="1346" b="2451"/>
              <a:stretch/>
            </p:blipFill>
            <p:spPr>
              <a:xfrm>
                <a:off x="-1" y="1740248"/>
                <a:ext cx="9924693" cy="3887359"/>
              </a:xfrm>
              <a:prstGeom prst="rect">
                <a:avLst/>
              </a:prstGeom>
            </p:spPr>
          </p:pic>
          <p:sp>
            <p:nvSpPr>
              <p:cNvPr id="14" name="Elipse 18">
                <a:extLst>
                  <a:ext uri="{FF2B5EF4-FFF2-40B4-BE49-F238E27FC236}">
                    <a16:creationId xmlns:a16="http://schemas.microsoft.com/office/drawing/2014/main" xmlns="" id="{44D86387-B0A0-524C-917C-98C752D8DF8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26318" y="3268397"/>
                <a:ext cx="364821" cy="395263"/>
              </a:xfrm>
              <a:prstGeom prst="ellipse">
                <a:avLst/>
              </a:prstGeom>
              <a:solidFill>
                <a:srgbClr val="92D050">
                  <a:alpha val="68000"/>
                </a:srgbClr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495300" indent="-4953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 u="non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Elipse 19">
                <a:extLst>
                  <a:ext uri="{FF2B5EF4-FFF2-40B4-BE49-F238E27FC236}">
                    <a16:creationId xmlns:a16="http://schemas.microsoft.com/office/drawing/2014/main" xmlns="" id="{B592A295-209F-B044-92DC-7FF46E4E8CD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86486" y="3357321"/>
                <a:ext cx="389170" cy="421643"/>
              </a:xfrm>
              <a:prstGeom prst="ellipse">
                <a:avLst/>
              </a:prstGeom>
              <a:solidFill>
                <a:srgbClr val="FFC000">
                  <a:alpha val="68000"/>
                </a:srgb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495300" indent="-4953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 u="non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Elipse 26">
                <a:extLst>
                  <a:ext uri="{FF2B5EF4-FFF2-40B4-BE49-F238E27FC236}">
                    <a16:creationId xmlns:a16="http://schemas.microsoft.com/office/drawing/2014/main" xmlns="" id="{40C177CC-8AA7-D940-9691-A7D80A1C099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61373" y="3168234"/>
                <a:ext cx="240683" cy="260766"/>
              </a:xfrm>
              <a:prstGeom prst="ellipse">
                <a:avLst/>
              </a:prstGeom>
              <a:solidFill>
                <a:srgbClr val="92D050">
                  <a:alpha val="68000"/>
                </a:srgbClr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495300" indent="-4953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 u="non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Elipse 28">
                <a:extLst>
                  <a:ext uri="{FF2B5EF4-FFF2-40B4-BE49-F238E27FC236}">
                    <a16:creationId xmlns:a16="http://schemas.microsoft.com/office/drawing/2014/main" xmlns="" id="{6A88984D-814F-BE4C-B643-75B9E547A5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81714" y="3481922"/>
                <a:ext cx="240683" cy="260766"/>
              </a:xfrm>
              <a:prstGeom prst="ellipse">
                <a:avLst/>
              </a:prstGeom>
              <a:solidFill>
                <a:srgbClr val="92D050">
                  <a:alpha val="68000"/>
                </a:srgbClr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495300" indent="-4953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 u="non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Elipse 30">
                <a:extLst>
                  <a:ext uri="{FF2B5EF4-FFF2-40B4-BE49-F238E27FC236}">
                    <a16:creationId xmlns:a16="http://schemas.microsoft.com/office/drawing/2014/main" xmlns="" id="{04D613C6-7A2F-774D-8BDC-B8B4A696A4A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2475" y="3474276"/>
                <a:ext cx="240683" cy="260766"/>
              </a:xfrm>
              <a:prstGeom prst="ellipse">
                <a:avLst/>
              </a:prstGeom>
              <a:solidFill>
                <a:srgbClr val="92D050">
                  <a:alpha val="68000"/>
                </a:srgbClr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495300" indent="-4953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 u="non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Elipse 19">
                <a:extLst>
                  <a:ext uri="{FF2B5EF4-FFF2-40B4-BE49-F238E27FC236}">
                    <a16:creationId xmlns:a16="http://schemas.microsoft.com/office/drawing/2014/main" xmlns="" id="{C6918E1C-8997-8444-96C1-4721F63818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11407" y="3564634"/>
                <a:ext cx="389169" cy="421642"/>
              </a:xfrm>
              <a:prstGeom prst="ellipse">
                <a:avLst/>
              </a:prstGeom>
              <a:solidFill>
                <a:srgbClr val="FFC000">
                  <a:alpha val="68000"/>
                </a:srgb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495300" indent="-4953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 u="non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Elipse 32">
                <a:extLst>
                  <a:ext uri="{FF2B5EF4-FFF2-40B4-BE49-F238E27FC236}">
                    <a16:creationId xmlns:a16="http://schemas.microsoft.com/office/drawing/2014/main" xmlns="" id="{74EE62C8-5CBA-F845-AF43-0254FAFEE8B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44561" y="4692223"/>
                <a:ext cx="240683" cy="260766"/>
              </a:xfrm>
              <a:prstGeom prst="ellipse">
                <a:avLst/>
              </a:prstGeom>
              <a:solidFill>
                <a:srgbClr val="92D050">
                  <a:alpha val="68000"/>
                </a:srgbClr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495300" indent="-4953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 u="none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0" name="Elipse 33">
              <a:extLst>
                <a:ext uri="{FF2B5EF4-FFF2-40B4-BE49-F238E27FC236}">
                  <a16:creationId xmlns:a16="http://schemas.microsoft.com/office/drawing/2014/main" xmlns="" id="{8415179F-409E-D449-A5AF-8645B7794F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3151" y="3040724"/>
              <a:ext cx="156471" cy="169527"/>
            </a:xfrm>
            <a:prstGeom prst="ellipse">
              <a:avLst/>
            </a:prstGeom>
            <a:solidFill>
              <a:srgbClr val="92D050">
                <a:alpha val="68000"/>
              </a:srgbClr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495300" indent="-495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u="none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" name="Grupo 35">
            <a:extLst>
              <a:ext uri="{FF2B5EF4-FFF2-40B4-BE49-F238E27FC236}">
                <a16:creationId xmlns:a16="http://schemas.microsoft.com/office/drawing/2014/main" xmlns="" id="{F3A69808-20D0-3D41-93FE-2ACFD679EE5F}"/>
              </a:ext>
            </a:extLst>
          </p:cNvPr>
          <p:cNvGrpSpPr/>
          <p:nvPr/>
        </p:nvGrpSpPr>
        <p:grpSpPr>
          <a:xfrm>
            <a:off x="7785894" y="3945087"/>
            <a:ext cx="2028534" cy="1188936"/>
            <a:chOff x="3504196" y="5000663"/>
            <a:chExt cx="2824480" cy="1655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25 Imagen">
              <a:extLst>
                <a:ext uri="{FF2B5EF4-FFF2-40B4-BE49-F238E27FC236}">
                  <a16:creationId xmlns:a16="http://schemas.microsoft.com/office/drawing/2014/main" xmlns="" id="{7A0E5685-D5E6-134F-B605-1D0047413A1D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196" y="5000663"/>
              <a:ext cx="2824480" cy="1655445"/>
            </a:xfrm>
            <a:prstGeom prst="rect">
              <a:avLst/>
            </a:prstGeom>
            <a:noFill/>
          </p:spPr>
        </p:pic>
        <p:sp>
          <p:nvSpPr>
            <p:cNvPr id="23" name="28 Rectángulo">
              <a:extLst>
                <a:ext uri="{FF2B5EF4-FFF2-40B4-BE49-F238E27FC236}">
                  <a16:creationId xmlns:a16="http://schemas.microsoft.com/office/drawing/2014/main" xmlns="" id="{21890126-95FA-BE47-9466-53768001D9DD}"/>
                </a:ext>
              </a:extLst>
            </p:cNvPr>
            <p:cNvSpPr/>
            <p:nvPr/>
          </p:nvSpPr>
          <p:spPr>
            <a:xfrm>
              <a:off x="3866323" y="6125596"/>
              <a:ext cx="1942271" cy="342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000" u="none" dirty="0">
                  <a:solidFill>
                    <a:srgbClr val="386294"/>
                  </a:solidFill>
                  <a:latin typeface="+mj-lt"/>
                  <a:ea typeface="Verdana" pitchFamily="34" charset="0"/>
                  <a:cs typeface="Verdana" pitchFamily="34" charset="0"/>
                </a:rPr>
                <a:t>CONSORCIO GIPUZKOA</a:t>
              </a:r>
              <a:endParaRPr lang="es-ES" sz="1000" u="none" dirty="0">
                <a:latin typeface="+mj-lt"/>
              </a:endParaRPr>
            </a:p>
          </p:txBody>
        </p:sp>
      </p:grpSp>
      <p:grpSp>
        <p:nvGrpSpPr>
          <p:cNvPr id="24" name="Grupo 38">
            <a:extLst>
              <a:ext uri="{FF2B5EF4-FFF2-40B4-BE49-F238E27FC236}">
                <a16:creationId xmlns:a16="http://schemas.microsoft.com/office/drawing/2014/main" xmlns="" id="{D0F740DA-DBFD-8644-BA53-6E40DFBCF70B}"/>
              </a:ext>
            </a:extLst>
          </p:cNvPr>
          <p:cNvGrpSpPr/>
          <p:nvPr/>
        </p:nvGrpSpPr>
        <p:grpSpPr>
          <a:xfrm>
            <a:off x="5571245" y="3876310"/>
            <a:ext cx="2145879" cy="1257713"/>
            <a:chOff x="3504196" y="2967038"/>
            <a:chExt cx="2824480" cy="1655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24 Imagen">
              <a:extLst>
                <a:ext uri="{FF2B5EF4-FFF2-40B4-BE49-F238E27FC236}">
                  <a16:creationId xmlns:a16="http://schemas.microsoft.com/office/drawing/2014/main" xmlns="" id="{20BD7FE4-4D39-824E-B836-7A9B79A168E2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196" y="2967038"/>
              <a:ext cx="2824480" cy="1655445"/>
            </a:xfrm>
            <a:prstGeom prst="rect">
              <a:avLst/>
            </a:prstGeom>
            <a:noFill/>
          </p:spPr>
        </p:pic>
        <p:sp>
          <p:nvSpPr>
            <p:cNvPr id="26" name="29 Rectángulo">
              <a:extLst>
                <a:ext uri="{FF2B5EF4-FFF2-40B4-BE49-F238E27FC236}">
                  <a16:creationId xmlns:a16="http://schemas.microsoft.com/office/drawing/2014/main" xmlns="" id="{B5BBE432-8CFA-7049-A1BC-0F995DA68127}"/>
                </a:ext>
              </a:extLst>
            </p:cNvPr>
            <p:cNvSpPr/>
            <p:nvPr/>
          </p:nvSpPr>
          <p:spPr>
            <a:xfrm>
              <a:off x="3857792" y="4120013"/>
              <a:ext cx="812745" cy="324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000" u="none" dirty="0">
                  <a:solidFill>
                    <a:srgbClr val="386294"/>
                  </a:solidFill>
                  <a:latin typeface="+mj-lt"/>
                  <a:ea typeface="Verdana" pitchFamily="34" charset="0"/>
                  <a:cs typeface="Verdana" pitchFamily="34" charset="0"/>
                </a:rPr>
                <a:t>AÑARBE</a:t>
              </a:r>
              <a:endParaRPr lang="es-ES" sz="1000" u="none" dirty="0">
                <a:latin typeface="+mj-lt"/>
              </a:endParaRPr>
            </a:p>
          </p:txBody>
        </p:sp>
      </p:grpSp>
      <p:grpSp>
        <p:nvGrpSpPr>
          <p:cNvPr id="27" name="Grupo 41">
            <a:extLst>
              <a:ext uri="{FF2B5EF4-FFF2-40B4-BE49-F238E27FC236}">
                <a16:creationId xmlns:a16="http://schemas.microsoft.com/office/drawing/2014/main" xmlns="" id="{6A8977FE-2EBD-7241-B3EA-093DD5C28125}"/>
              </a:ext>
            </a:extLst>
          </p:cNvPr>
          <p:cNvGrpSpPr/>
          <p:nvPr/>
        </p:nvGrpSpPr>
        <p:grpSpPr>
          <a:xfrm>
            <a:off x="5629917" y="5313857"/>
            <a:ext cx="2028534" cy="1188936"/>
            <a:chOff x="424486" y="5000663"/>
            <a:chExt cx="2824480" cy="1655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8" name="22 Imagen">
              <a:extLst>
                <a:ext uri="{FF2B5EF4-FFF2-40B4-BE49-F238E27FC236}">
                  <a16:creationId xmlns:a16="http://schemas.microsoft.com/office/drawing/2014/main" xmlns="" id="{D907BFF5-7A67-B24C-A8F9-272834CE8093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86" y="5000663"/>
              <a:ext cx="2824480" cy="1655445"/>
            </a:xfrm>
            <a:prstGeom prst="rect">
              <a:avLst/>
            </a:prstGeom>
            <a:noFill/>
          </p:spPr>
        </p:pic>
        <p:sp>
          <p:nvSpPr>
            <p:cNvPr id="29" name="30 Rectángulo">
              <a:extLst>
                <a:ext uri="{FF2B5EF4-FFF2-40B4-BE49-F238E27FC236}">
                  <a16:creationId xmlns:a16="http://schemas.microsoft.com/office/drawing/2014/main" xmlns="" id="{EA7D9686-552E-1F4F-AAE5-677774E7CBE1}"/>
                </a:ext>
              </a:extLst>
            </p:cNvPr>
            <p:cNvSpPr/>
            <p:nvPr/>
          </p:nvSpPr>
          <p:spPr>
            <a:xfrm>
              <a:off x="798805" y="6130472"/>
              <a:ext cx="1770408" cy="342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000" u="none" dirty="0">
                  <a:solidFill>
                    <a:srgbClr val="386294"/>
                  </a:solidFill>
                  <a:latin typeface="+mj-lt"/>
                  <a:ea typeface="Verdana" pitchFamily="34" charset="0"/>
                  <a:cs typeface="Verdana" pitchFamily="34" charset="0"/>
                </a:rPr>
                <a:t>SERVICIOS TXINGUDI</a:t>
              </a:r>
              <a:endParaRPr lang="es-ES" sz="1000" u="none" dirty="0">
                <a:latin typeface="+mj-lt"/>
              </a:endParaRPr>
            </a:p>
          </p:txBody>
        </p:sp>
      </p:grpSp>
      <p:grpSp>
        <p:nvGrpSpPr>
          <p:cNvPr id="30" name="Grupo 45">
            <a:extLst>
              <a:ext uri="{FF2B5EF4-FFF2-40B4-BE49-F238E27FC236}">
                <a16:creationId xmlns:a16="http://schemas.microsoft.com/office/drawing/2014/main" xmlns="" id="{607A4BEA-4382-C947-9C64-E68B856E9A30}"/>
              </a:ext>
            </a:extLst>
          </p:cNvPr>
          <p:cNvGrpSpPr/>
          <p:nvPr/>
        </p:nvGrpSpPr>
        <p:grpSpPr>
          <a:xfrm>
            <a:off x="3281202" y="5313857"/>
            <a:ext cx="2075564" cy="1188936"/>
            <a:chOff x="424486" y="2967038"/>
            <a:chExt cx="2501900" cy="1655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1" name="21 Imagen">
              <a:extLst>
                <a:ext uri="{FF2B5EF4-FFF2-40B4-BE49-F238E27FC236}">
                  <a16:creationId xmlns:a16="http://schemas.microsoft.com/office/drawing/2014/main" xmlns="" id="{AD5AA243-FF69-604C-8DEC-0AAA390A9013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86" y="2967038"/>
              <a:ext cx="2501900" cy="1655445"/>
            </a:xfrm>
            <a:prstGeom prst="rect">
              <a:avLst/>
            </a:prstGeom>
            <a:noFill/>
          </p:spPr>
        </p:pic>
        <p:sp>
          <p:nvSpPr>
            <p:cNvPr id="32" name="31 Rectángulo">
              <a:extLst>
                <a:ext uri="{FF2B5EF4-FFF2-40B4-BE49-F238E27FC236}">
                  <a16:creationId xmlns:a16="http://schemas.microsoft.com/office/drawing/2014/main" xmlns="" id="{08F1B36C-7438-4240-AC81-912337522442}"/>
                </a:ext>
              </a:extLst>
            </p:cNvPr>
            <p:cNvSpPr/>
            <p:nvPr/>
          </p:nvSpPr>
          <p:spPr>
            <a:xfrm>
              <a:off x="871960" y="4082216"/>
              <a:ext cx="1632025" cy="342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000" u="none" dirty="0">
                  <a:solidFill>
                    <a:srgbClr val="386294"/>
                  </a:solidFill>
                  <a:latin typeface="+mj-lt"/>
                  <a:ea typeface="Verdana" pitchFamily="34" charset="0"/>
                  <a:cs typeface="Verdana" pitchFamily="34" charset="0"/>
                </a:rPr>
                <a:t>CONSORCIO AIARA</a:t>
              </a:r>
              <a:endParaRPr lang="es-ES" sz="1000" u="none" dirty="0">
                <a:latin typeface="+mj-lt"/>
              </a:endParaRPr>
            </a:p>
          </p:txBody>
        </p:sp>
      </p:grpSp>
      <p:grpSp>
        <p:nvGrpSpPr>
          <p:cNvPr id="33" name="Grupo 48">
            <a:extLst>
              <a:ext uri="{FF2B5EF4-FFF2-40B4-BE49-F238E27FC236}">
                <a16:creationId xmlns:a16="http://schemas.microsoft.com/office/drawing/2014/main" xmlns="" id="{7B0BF014-A6FE-3643-872C-402ACED65F70}"/>
              </a:ext>
            </a:extLst>
          </p:cNvPr>
          <p:cNvGrpSpPr/>
          <p:nvPr/>
        </p:nvGrpSpPr>
        <p:grpSpPr>
          <a:xfrm>
            <a:off x="3364588" y="3945087"/>
            <a:ext cx="2088277" cy="1188936"/>
            <a:chOff x="424486" y="933413"/>
            <a:chExt cx="2907665" cy="1655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20 Imagen">
              <a:extLst>
                <a:ext uri="{FF2B5EF4-FFF2-40B4-BE49-F238E27FC236}">
                  <a16:creationId xmlns:a16="http://schemas.microsoft.com/office/drawing/2014/main" xmlns="" id="{40F07B45-67A6-894F-AB5A-B1980AC8F04C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86" y="933413"/>
              <a:ext cx="2907665" cy="1655445"/>
            </a:xfrm>
            <a:prstGeom prst="rect">
              <a:avLst/>
            </a:prstGeom>
            <a:noFill/>
          </p:spPr>
        </p:pic>
        <p:sp>
          <p:nvSpPr>
            <p:cNvPr id="35" name="33 Rectángulo">
              <a:extLst>
                <a:ext uri="{FF2B5EF4-FFF2-40B4-BE49-F238E27FC236}">
                  <a16:creationId xmlns:a16="http://schemas.microsoft.com/office/drawing/2014/main" xmlns="" id="{536C13B5-32C8-6841-90F8-8226615B26B6}"/>
                </a:ext>
              </a:extLst>
            </p:cNvPr>
            <p:cNvSpPr/>
            <p:nvPr/>
          </p:nvSpPr>
          <p:spPr>
            <a:xfrm>
              <a:off x="863427" y="2062001"/>
              <a:ext cx="2344027" cy="342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000" u="none" dirty="0">
                  <a:solidFill>
                    <a:srgbClr val="386294"/>
                  </a:solidFill>
                  <a:latin typeface="+mj-lt"/>
                  <a:ea typeface="Verdana" pitchFamily="34" charset="0"/>
                  <a:cs typeface="Verdana" pitchFamily="34" charset="0"/>
                </a:rPr>
                <a:t>CONSORCIO BILBAO-BIZKAIA</a:t>
              </a:r>
              <a:endParaRPr lang="es-ES" sz="1000" u="none" dirty="0">
                <a:latin typeface="+mj-lt"/>
              </a:endParaRPr>
            </a:p>
          </p:txBody>
        </p:sp>
      </p:grpSp>
      <p:grpSp>
        <p:nvGrpSpPr>
          <p:cNvPr id="36" name="Grupo 51">
            <a:extLst>
              <a:ext uri="{FF2B5EF4-FFF2-40B4-BE49-F238E27FC236}">
                <a16:creationId xmlns:a16="http://schemas.microsoft.com/office/drawing/2014/main" xmlns="" id="{FE558880-2D18-B642-95A2-9E74A5E1C1E2}"/>
              </a:ext>
            </a:extLst>
          </p:cNvPr>
          <p:cNvGrpSpPr/>
          <p:nvPr/>
        </p:nvGrpSpPr>
        <p:grpSpPr>
          <a:xfrm>
            <a:off x="7762635" y="5298807"/>
            <a:ext cx="2051793" cy="1203986"/>
            <a:chOff x="6406753" y="4990184"/>
            <a:chExt cx="2856865" cy="1676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7" name="23 Imagen">
              <a:extLst>
                <a:ext uri="{FF2B5EF4-FFF2-40B4-BE49-F238E27FC236}">
                  <a16:creationId xmlns:a16="http://schemas.microsoft.com/office/drawing/2014/main" xmlns="" id="{2D1D9A0C-1E65-7A46-BA66-6B265419B351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6406753" y="4990184"/>
              <a:ext cx="2856865" cy="1676400"/>
            </a:xfrm>
            <a:prstGeom prst="rect">
              <a:avLst/>
            </a:prstGeom>
          </p:spPr>
        </p:pic>
        <p:sp>
          <p:nvSpPr>
            <p:cNvPr id="38" name="26 Rectángulo">
              <a:extLst>
                <a:ext uri="{FF2B5EF4-FFF2-40B4-BE49-F238E27FC236}">
                  <a16:creationId xmlns:a16="http://schemas.microsoft.com/office/drawing/2014/main" xmlns="" id="{3E6C78A3-373F-5D44-A4C9-156C2CA9C3FD}"/>
                </a:ext>
              </a:extLst>
            </p:cNvPr>
            <p:cNvSpPr/>
            <p:nvPr/>
          </p:nvSpPr>
          <p:spPr>
            <a:xfrm>
              <a:off x="6783871" y="6139008"/>
              <a:ext cx="2297155" cy="342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000" u="none" dirty="0">
                  <a:solidFill>
                    <a:srgbClr val="386294"/>
                  </a:solidFill>
                  <a:latin typeface="+mj-lt"/>
                  <a:ea typeface="Verdana" pitchFamily="34" charset="0"/>
                  <a:cs typeface="Verdana" pitchFamily="34" charset="0"/>
                </a:rPr>
                <a:t>CONSORCIO BUSTURIALDEA</a:t>
              </a:r>
              <a:endParaRPr lang="es-ES" sz="1000" u="none" dirty="0">
                <a:latin typeface="+mj-lt"/>
              </a:endParaRPr>
            </a:p>
          </p:txBody>
        </p:sp>
      </p:grpSp>
      <p:sp>
        <p:nvSpPr>
          <p:cNvPr id="39" name="CuadroTexto 24">
            <a:extLst>
              <a:ext uri="{FF2B5EF4-FFF2-40B4-BE49-F238E27FC236}">
                <a16:creationId xmlns:a16="http://schemas.microsoft.com/office/drawing/2014/main" xmlns="" id="{04A98A50-E941-564F-8957-DB9378ABE2D6}"/>
              </a:ext>
            </a:extLst>
          </p:cNvPr>
          <p:cNvSpPr txBox="1"/>
          <p:nvPr/>
        </p:nvSpPr>
        <p:spPr>
          <a:xfrm>
            <a:off x="54157" y="733930"/>
            <a:ext cx="4009844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PLAN HIDROLÓGICO VIGENTE</a:t>
            </a:r>
          </a:p>
        </p:txBody>
      </p:sp>
      <p:sp>
        <p:nvSpPr>
          <p:cNvPr id="40" name="17 Rectángulo">
            <a:extLst>
              <a:ext uri="{FF2B5EF4-FFF2-40B4-BE49-F238E27FC236}">
                <a16:creationId xmlns:a16="http://schemas.microsoft.com/office/drawing/2014/main" xmlns="" id="{F7AB2683-D6D6-8F41-AA89-DACF3B2F95F1}"/>
              </a:ext>
            </a:extLst>
          </p:cNvPr>
          <p:cNvSpPr/>
          <p:nvPr/>
        </p:nvSpPr>
        <p:spPr>
          <a:xfrm>
            <a:off x="-22035" y="1764353"/>
            <a:ext cx="3303237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s-ES_tradnl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Refuerzo de determinados sistemas </a:t>
            </a:r>
            <a:r>
              <a:rPr lang="es-ES_tradnl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abastecimiento </a:t>
            </a:r>
            <a:r>
              <a:rPr lang="es-ES_tradnl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(vulnerabilidad / garantía / caudal ecológico)</a:t>
            </a:r>
          </a:p>
        </p:txBody>
      </p:sp>
      <p:sp>
        <p:nvSpPr>
          <p:cNvPr id="41" name="17 Rectángulo">
            <a:extLst>
              <a:ext uri="{FF2B5EF4-FFF2-40B4-BE49-F238E27FC236}">
                <a16:creationId xmlns:a16="http://schemas.microsoft.com/office/drawing/2014/main" xmlns="" id="{67E7A179-357B-2A44-A5B1-0D5A3F9CBB6D}"/>
              </a:ext>
            </a:extLst>
          </p:cNvPr>
          <p:cNvSpPr/>
          <p:nvPr/>
        </p:nvSpPr>
        <p:spPr>
          <a:xfrm>
            <a:off x="1" y="5591555"/>
            <a:ext cx="3281201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s-ES_tradnl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 de la organización de los servicios del agua</a:t>
            </a:r>
          </a:p>
        </p:txBody>
      </p:sp>
      <p:sp>
        <p:nvSpPr>
          <p:cNvPr id="42" name="17 Rectángulo">
            <a:extLst>
              <a:ext uri="{FF2B5EF4-FFF2-40B4-BE49-F238E27FC236}">
                <a16:creationId xmlns:a16="http://schemas.microsoft.com/office/drawing/2014/main" xmlns="" id="{C8FB2CEF-50B0-4A45-B63A-4D413481BE4C}"/>
              </a:ext>
            </a:extLst>
          </p:cNvPr>
          <p:cNvSpPr/>
          <p:nvPr/>
        </p:nvSpPr>
        <p:spPr>
          <a:xfrm>
            <a:off x="1" y="3921278"/>
            <a:ext cx="3281202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s-ES_tradnl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Mejoras eficiencia de determinados sistemas (gestión de la demanda)</a:t>
            </a:r>
          </a:p>
        </p:txBody>
      </p:sp>
    </p:spTree>
    <p:extLst>
      <p:ext uri="{BB962C8B-B14F-4D97-AF65-F5344CB8AC3E}">
        <p14:creationId xmlns:p14="http://schemas.microsoft.com/office/powerpoint/2010/main" val="10664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CuadroTexto 24">
            <a:extLst>
              <a:ext uri="{FF2B5EF4-FFF2-40B4-BE49-F238E27FC236}">
                <a16:creationId xmlns:a16="http://schemas.microsoft.com/office/drawing/2014/main" xmlns="" id="{04A98A50-E941-564F-8957-DB9378ABE2D6}"/>
              </a:ext>
            </a:extLst>
          </p:cNvPr>
          <p:cNvSpPr txBox="1"/>
          <p:nvPr/>
        </p:nvSpPr>
        <p:spPr>
          <a:xfrm>
            <a:off x="54157" y="733930"/>
            <a:ext cx="3487330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DIAGNÓSTICO DEL </a:t>
            </a:r>
            <a:r>
              <a:rPr lang="eu-ES" sz="2400" b="1" u="none" dirty="0" err="1">
                <a:solidFill>
                  <a:srgbClr val="00B050"/>
                </a:solidFill>
                <a:latin typeface="Calibri" panose="020F0502020204030204" pitchFamily="34" charset="0"/>
              </a:rPr>
              <a:t>EpTI</a:t>
            </a:r>
            <a:endParaRPr lang="eu-ES" sz="2400" b="1" u="none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17 Rectángulo">
            <a:extLst>
              <a:ext uri="{FF2B5EF4-FFF2-40B4-BE49-F238E27FC236}">
                <a16:creationId xmlns:a16="http://schemas.microsoft.com/office/drawing/2014/main" xmlns="" id="{F7AB2683-D6D6-8F41-AA89-DACF3B2F95F1}"/>
              </a:ext>
            </a:extLst>
          </p:cNvPr>
          <p:cNvSpPr/>
          <p:nvPr/>
        </p:nvSpPr>
        <p:spPr>
          <a:xfrm>
            <a:off x="-22037" y="1401496"/>
            <a:ext cx="9887109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Suficientes garantías (cantidad y calidad) en casi todos los sistemas de abastecimiento, tanto en situación actual como en horizontes futuros.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mayor parte de las masas de agua cumplen con el régimen de caudales ecológicos</a:t>
            </a:r>
            <a:endParaRPr lang="es-ES_tradnl" sz="2000" b="1" u="none" dirty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17 Rectángulo">
            <a:extLst>
              <a:ext uri="{FF2B5EF4-FFF2-40B4-BE49-F238E27FC236}">
                <a16:creationId xmlns:a16="http://schemas.microsoft.com/office/drawing/2014/main" xmlns="" id="{C8FB2CEF-50B0-4A45-B63A-4D413481BE4C}"/>
              </a:ext>
            </a:extLst>
          </p:cNvPr>
          <p:cNvSpPr/>
          <p:nvPr/>
        </p:nvSpPr>
        <p:spPr>
          <a:xfrm>
            <a:off x="54157" y="2492751"/>
            <a:ext cx="3309257" cy="440120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DEBILIDADES: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Garantía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abastecimiento insuficiente en sequía en algunos sistemas (</a:t>
            </a:r>
            <a:r>
              <a:rPr lang="es-ES" sz="2000" b="1" u="none" dirty="0" err="1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Oka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000" b="1" u="none" dirty="0" err="1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Barbadun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Lea, </a:t>
            </a:r>
            <a:r>
              <a:rPr lang="es-ES" sz="2000" b="1" u="none" dirty="0" err="1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Artibai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Oria medio y alto).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Afecciones a caudales ecológicos (</a:t>
            </a:r>
            <a:r>
              <a:rPr lang="es-ES" sz="2000" b="1" u="none" dirty="0" err="1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Oka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menor medida Lea o </a:t>
            </a:r>
            <a:r>
              <a:rPr lang="es-ES" sz="2000" b="1" u="none" dirty="0" err="1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Artibai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Vulnerabilidad a roturas y accidentes en algunos de los sistemas mayores. </a:t>
            </a:r>
            <a:endParaRPr lang="es-ES_tradnl" sz="2000" b="1" u="none" dirty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xmlns="" id="{D96DFE00-7CEA-8D45-AD2C-C8A8DC7CC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10" y="4566263"/>
            <a:ext cx="3296064" cy="221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 descr="El Añarbe busca hoy el respaldo de las Juntas para impulsar la reparación del Canal Bajo">
            <a:extLst>
              <a:ext uri="{FF2B5EF4-FFF2-40B4-BE49-F238E27FC236}">
                <a16:creationId xmlns:a16="http://schemas.microsoft.com/office/drawing/2014/main" xmlns="" id="{E6027838-A381-B648-BFB9-C348F758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7" y="4566263"/>
            <a:ext cx="3342433" cy="21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 descr="DSCN4058">
            <a:extLst>
              <a:ext uri="{FF2B5EF4-FFF2-40B4-BE49-F238E27FC236}">
                <a16:creationId xmlns:a16="http://schemas.microsoft.com/office/drawing/2014/main" xmlns="" id="{8E6F6105-F872-D14D-8075-D78F23AEE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09" y="2564819"/>
            <a:ext cx="3296063" cy="18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0" descr="DSCN4050">
            <a:extLst>
              <a:ext uri="{FF2B5EF4-FFF2-40B4-BE49-F238E27FC236}">
                <a16:creationId xmlns:a16="http://schemas.microsoft.com/office/drawing/2014/main" xmlns="" id="{D1DA6797-A5EA-3D48-93D2-99A48A0A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7" y="2564820"/>
            <a:ext cx="3337993" cy="18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9 Rectángulo">
            <a:extLst>
              <a:ext uri="{FF2B5EF4-FFF2-40B4-BE49-F238E27FC236}">
                <a16:creationId xmlns:a16="http://schemas.microsoft.com/office/drawing/2014/main" xmlns="" id="{FADA31CE-9664-404E-AA9F-4743CE22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65" y="1353772"/>
            <a:ext cx="965173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8775"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58775"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Continuación, con carácter general, con los criterios y 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líneas de actuación establecidos en el segundo ciclo de planificación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avanzando en la ejecución del programa de medidas.</a:t>
            </a: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Revisar las soluciones para mejorar la garantía de abastecimiento de Bilbao metropolitano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basadas en el incremento de la regulación (</a:t>
            </a:r>
            <a:r>
              <a:rPr lang="es-ES" sz="1800" u="none" dirty="0" err="1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Lekubaso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); y evaluar otras soluciones sustitutivas, más favorables desde el punto de vista de coste-eficacia y ambiental, y orientadas a la reducción el riesgo en caso de roturas o accidentes.</a:t>
            </a: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Desarrollar las medidas recogidas en el Plan de Acción Territorial (PAT) de abastecimiento de </a:t>
            </a:r>
            <a:r>
              <a:rPr lang="es-ES" sz="1800" b="1" u="none" dirty="0" err="1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Urdaibai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En particular, avanzar en la conexión Bermeo-</a:t>
            </a:r>
            <a:r>
              <a:rPr lang="es-ES" sz="1800" u="none" dirty="0" err="1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Munguiesado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Proseguir con el desarrollo de 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planes de gestión de la demanda y reducción de incontrolados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especialmente en aquellos sistemas en los que estas tareas no se han desarrollado con la suficiente profundidad y alcance.</a:t>
            </a: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Continuar el apoyo a la mejora de la estructura organizativa de los entes gestores de los servicios del agua, 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potenciando la gestión integral del ciclo urbano del agua (alta y baja),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y el impulso a las 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políticas de tarificación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que permitan a los entes gestores afrontar los costes derivados de la prestación de servicios y contribuyan al uso sostenible de los recursos hídricos.</a:t>
            </a:r>
          </a:p>
        </p:txBody>
      </p:sp>
      <p:sp>
        <p:nvSpPr>
          <p:cNvPr id="9" name="CuadroTexto 24">
            <a:extLst>
              <a:ext uri="{FF2B5EF4-FFF2-40B4-BE49-F238E27FC236}">
                <a16:creationId xmlns:a16="http://schemas.microsoft.com/office/drawing/2014/main" xmlns="" id="{F0C00B1B-9E3C-D949-A857-98BA1B6DF45A}"/>
              </a:ext>
            </a:extLst>
          </p:cNvPr>
          <p:cNvSpPr txBox="1"/>
          <p:nvPr/>
        </p:nvSpPr>
        <p:spPr>
          <a:xfrm>
            <a:off x="1" y="728663"/>
            <a:ext cx="5689600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DECISIONES </a:t>
            </a:r>
            <a:r>
              <a:rPr lang="eu-ES" sz="24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PARA  EL </a:t>
            </a: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PLAN HIDROLÓGICO </a:t>
            </a:r>
          </a:p>
        </p:txBody>
      </p:sp>
    </p:spTree>
    <p:extLst>
      <p:ext uri="{BB962C8B-B14F-4D97-AF65-F5344CB8AC3E}">
        <p14:creationId xmlns:p14="http://schemas.microsoft.com/office/powerpoint/2010/main" val="37257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9 Rectángulo">
            <a:extLst>
              <a:ext uri="{FF2B5EF4-FFF2-40B4-BE49-F238E27FC236}">
                <a16:creationId xmlns:a16="http://schemas.microsoft.com/office/drawing/2014/main" xmlns="" id="{FADA31CE-9664-404E-AA9F-4743CE22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65" y="1353772"/>
            <a:ext cx="9651735" cy="503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8775"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58775"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Avanzar en la 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implantación de los mecanismos para el control de los volúmenes de agua detraídos, en el control de los caudales ecológicos dejados por cada captación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y, en general, en el seguimiento del cumplimiento de los condicionados de las concesiones.</a:t>
            </a: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Mejora en el </a:t>
            </a: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conocimiento de los escenarios climáticos futuros y de las necesidades de mitigación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que se pueden plantear en relación con el servicio de las demandas de abastecimiento.</a:t>
            </a: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Mejora en las prácticas en el entorno de las captaciones de agua 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para abastecimiento de poblaciones situadas en cabecera, especialmente las forestales, y conseguir una protección más eficaz de las mismas.</a:t>
            </a: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Desarrollar el contenido de las directrices para la elaboración de los planes de gestión de la demanda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recogidos en el artículo 68 de la normativa del plan, e impulsar su implementación.</a:t>
            </a: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18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Definir e implementar indicadores de abastecimiento</a:t>
            </a:r>
            <a:r>
              <a:rPr lang="es-ES" sz="1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que permitan hacer un seguimiento temporal de determinadas cuestiones relacionadas con la gestión del abastecimiento, tales como garantía, eficacia y tarificación, de acuerdo con el contenido del artículo 69 de la normativa del plan.</a:t>
            </a:r>
          </a:p>
        </p:txBody>
      </p:sp>
      <p:sp>
        <p:nvSpPr>
          <p:cNvPr id="9" name="CuadroTexto 24">
            <a:extLst>
              <a:ext uri="{FF2B5EF4-FFF2-40B4-BE49-F238E27FC236}">
                <a16:creationId xmlns:a16="http://schemas.microsoft.com/office/drawing/2014/main" xmlns="" id="{F0C00B1B-9E3C-D949-A857-98BA1B6DF45A}"/>
              </a:ext>
            </a:extLst>
          </p:cNvPr>
          <p:cNvSpPr txBox="1"/>
          <p:nvPr/>
        </p:nvSpPr>
        <p:spPr>
          <a:xfrm>
            <a:off x="1" y="728663"/>
            <a:ext cx="5689600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DECISIONES </a:t>
            </a:r>
            <a:r>
              <a:rPr lang="eu-ES" sz="24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PARA  EL </a:t>
            </a: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PLAN HIDROLÓGICO </a:t>
            </a:r>
          </a:p>
        </p:txBody>
      </p:sp>
    </p:spTree>
    <p:extLst>
      <p:ext uri="{BB962C8B-B14F-4D97-AF65-F5344CB8AC3E}">
        <p14:creationId xmlns:p14="http://schemas.microsoft.com/office/powerpoint/2010/main" val="1118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4457" y="1661015"/>
            <a:ext cx="9152011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58775"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s-ES" altLang="es-ES" sz="32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Temas </a:t>
            </a:r>
            <a:r>
              <a:rPr lang="es-ES" altLang="es-ES" sz="3200" b="1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importantes </a:t>
            </a:r>
            <a:r>
              <a:rPr lang="es-ES" altLang="es-ES" sz="3200" b="1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tratar:</a:t>
            </a:r>
            <a:endParaRPr lang="es-ES" altLang="es-ES" sz="3200" b="1" u="none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</a:t>
            </a: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9. Abastecimiento urbano y a la población dispersa</a:t>
            </a: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11. Otros usos</a:t>
            </a: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13. Sequías</a:t>
            </a:r>
          </a:p>
          <a:p>
            <a:pPr marL="628650" indent="-341313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800" u="none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 16. Recuperación de costes y financiación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330708" y="2964668"/>
            <a:ext cx="9419508" cy="66127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62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0" y="-1"/>
            <a:ext cx="9972720" cy="690419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CuadroTexto 24">
            <a:extLst>
              <a:ext uri="{FF2B5EF4-FFF2-40B4-BE49-F238E27FC236}">
                <a16:creationId xmlns:a16="http://schemas.microsoft.com/office/drawing/2014/main" xmlns="" id="{04A98A50-E941-564F-8957-DB9378ABE2D6}"/>
              </a:ext>
            </a:extLst>
          </p:cNvPr>
          <p:cNvSpPr txBox="1"/>
          <p:nvPr/>
        </p:nvSpPr>
        <p:spPr>
          <a:xfrm>
            <a:off x="54157" y="733930"/>
            <a:ext cx="4009844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PLAN HIDROLÓGICO VIGENTE</a:t>
            </a:r>
          </a:p>
        </p:txBody>
      </p:sp>
      <p:sp>
        <p:nvSpPr>
          <p:cNvPr id="40" name="17 Rectángulo">
            <a:extLst>
              <a:ext uri="{FF2B5EF4-FFF2-40B4-BE49-F238E27FC236}">
                <a16:creationId xmlns:a16="http://schemas.microsoft.com/office/drawing/2014/main" xmlns="" id="{F7AB2683-D6D6-8F41-AA89-DACF3B2F95F1}"/>
              </a:ext>
            </a:extLst>
          </p:cNvPr>
          <p:cNvSpPr/>
          <p:nvPr/>
        </p:nvSpPr>
        <p:spPr>
          <a:xfrm>
            <a:off x="54157" y="1455801"/>
            <a:ext cx="371955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s-ES_tradnl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 usos más significativos son industriales e hidroeléctricos.</a:t>
            </a:r>
            <a:endParaRPr lang="es-ES_tradnl" sz="2000" b="1" u="none" dirty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17 Rectángulo">
            <a:extLst>
              <a:ext uri="{FF2B5EF4-FFF2-40B4-BE49-F238E27FC236}">
                <a16:creationId xmlns:a16="http://schemas.microsoft.com/office/drawing/2014/main" xmlns="" id="{67E7A179-357B-2A44-A5B1-0D5A3F9CBB6D}"/>
              </a:ext>
            </a:extLst>
          </p:cNvPr>
          <p:cNvSpPr/>
          <p:nvPr/>
        </p:nvSpPr>
        <p:spPr>
          <a:xfrm>
            <a:off x="66720" y="4782241"/>
            <a:ext cx="3706993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s-ES_tradnl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Usos hidroeléctricos: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_tradnl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es-ES_tradnl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consuntivo: </a:t>
            </a:r>
            <a:r>
              <a:rPr lang="es-ES_tradnl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2.800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Hm</a:t>
            </a:r>
            <a:r>
              <a:rPr lang="es-ES" sz="2000" b="1" u="none" baseline="30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3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/año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Alteraciones morfológicas y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alteraciones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régimen</a:t>
            </a:r>
            <a:endParaRPr lang="es-ES_tradnl" sz="2000" b="1" u="none" dirty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17 Rectángulo">
            <a:extLst>
              <a:ext uri="{FF2B5EF4-FFF2-40B4-BE49-F238E27FC236}">
                <a16:creationId xmlns:a16="http://schemas.microsoft.com/office/drawing/2014/main" xmlns="" id="{C8FB2CEF-50B0-4A45-B63A-4D413481BE4C}"/>
              </a:ext>
            </a:extLst>
          </p:cNvPr>
          <p:cNvSpPr/>
          <p:nvPr/>
        </p:nvSpPr>
        <p:spPr>
          <a:xfrm>
            <a:off x="66720" y="2924902"/>
            <a:ext cx="3719557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s-ES_tradnl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Usos industriales:</a:t>
            </a: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es-ES_tradnl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Estabilizados, tras reducción significativa 2009-2017 (20%)</a:t>
            </a: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es-ES_tradnl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Incremento de la reutilización</a:t>
            </a:r>
            <a:endParaRPr lang="es-ES_tradnl" sz="2000" b="1" u="none" dirty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77922"/>
              </p:ext>
            </p:extLst>
          </p:nvPr>
        </p:nvGraphicFramePr>
        <p:xfrm>
          <a:off x="3836672" y="1215533"/>
          <a:ext cx="6123485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1203"/>
                <a:gridCol w="1224697"/>
                <a:gridCol w="817585"/>
              </a:tblGrid>
              <a:tr h="279438"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latin typeface="Calibri" panose="020F0502020204030204" pitchFamily="34" charset="0"/>
                        </a:rPr>
                        <a:t>Demandas actuales</a:t>
                      </a:r>
                      <a:endParaRPr lang="es-E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Hm</a:t>
                      </a:r>
                      <a:r>
                        <a:rPr lang="es-ES" sz="1800" baseline="30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</a:t>
                      </a: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/año</a:t>
                      </a:r>
                      <a:endParaRPr lang="es-E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Calibri" panose="020F0502020204030204" pitchFamily="34" charset="0"/>
                        </a:rPr>
                        <a:t>%</a:t>
                      </a:r>
                      <a:endParaRPr lang="es-E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31541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Demanda redes urbanas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211,98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86,4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Demanda agraria tomas propias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2,84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1,2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Demanda industrial tomas propias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29,81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12,2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Demanda recreativa (Golf)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0,70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0,3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TOTAL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245,33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 smtClean="0">
                          <a:latin typeface="Calibri" panose="020F0502020204030204" pitchFamily="34" charset="0"/>
                        </a:rPr>
                        <a:t>100,0</a:t>
                      </a:r>
                      <a:endParaRPr lang="es-E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70" y="4265027"/>
            <a:ext cx="6132287" cy="235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0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2035" y="33536"/>
            <a:ext cx="9906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33536"/>
            <a:ext cx="3900433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08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52" y="158089"/>
            <a:ext cx="1058016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CuadroTexto 24">
            <a:extLst>
              <a:ext uri="{FF2B5EF4-FFF2-40B4-BE49-F238E27FC236}">
                <a16:creationId xmlns:a16="http://schemas.microsoft.com/office/drawing/2014/main" xmlns="" id="{04A98A50-E941-564F-8957-DB9378ABE2D6}"/>
              </a:ext>
            </a:extLst>
          </p:cNvPr>
          <p:cNvSpPr txBox="1"/>
          <p:nvPr/>
        </p:nvSpPr>
        <p:spPr>
          <a:xfrm>
            <a:off x="54157" y="733930"/>
            <a:ext cx="3487330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DIAGNÓSTICO DEL </a:t>
            </a:r>
            <a:r>
              <a:rPr lang="eu-ES" sz="2400" b="1" u="none" dirty="0" err="1">
                <a:solidFill>
                  <a:srgbClr val="00B050"/>
                </a:solidFill>
                <a:latin typeface="Calibri" panose="020F0502020204030204" pitchFamily="34" charset="0"/>
              </a:rPr>
              <a:t>EpTI</a:t>
            </a:r>
            <a:endParaRPr lang="eu-ES" sz="2400" b="1" u="none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17 Rectángulo">
            <a:extLst>
              <a:ext uri="{FF2B5EF4-FFF2-40B4-BE49-F238E27FC236}">
                <a16:creationId xmlns:a16="http://schemas.microsoft.com/office/drawing/2014/main" xmlns="" id="{F7AB2683-D6D6-8F41-AA89-DACF3B2F95F1}"/>
              </a:ext>
            </a:extLst>
          </p:cNvPr>
          <p:cNvSpPr/>
          <p:nvPr/>
        </p:nvSpPr>
        <p:spPr>
          <a:xfrm>
            <a:off x="-22037" y="1401496"/>
            <a:ext cx="9887109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son un problema significativo en cuanto a la satisfacción de sus demandas.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alteraciones </a:t>
            </a:r>
            <a:r>
              <a:rPr lang="es-ES" sz="2000" b="1" u="none" dirty="0" err="1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hidromorfológicas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conjuntamente con otras presiones suponen riesgo para cumplimiento de OMA. Caudales ecológicos en marcha.</a:t>
            </a:r>
            <a:endParaRPr lang="es-ES_tradnl" sz="2000" b="1" u="none" dirty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17 Rectángulo">
            <a:extLst>
              <a:ext uri="{FF2B5EF4-FFF2-40B4-BE49-F238E27FC236}">
                <a16:creationId xmlns:a16="http://schemas.microsoft.com/office/drawing/2014/main" xmlns="" id="{C8FB2CEF-50B0-4A45-B63A-4D413481BE4C}"/>
              </a:ext>
            </a:extLst>
          </p:cNvPr>
          <p:cNvSpPr/>
          <p:nvPr/>
        </p:nvSpPr>
        <p:spPr>
          <a:xfrm>
            <a:off x="54157" y="2492751"/>
            <a:ext cx="9810915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DEBILIDADES: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Garantía </a:t>
            </a:r>
            <a:r>
              <a:rPr lang="es-ES" sz="2000" b="1" u="none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abastecimiento insuficiente en 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riegos de la masa </a:t>
            </a:r>
            <a:r>
              <a:rPr lang="es-ES" sz="2000" b="1" u="none" dirty="0" err="1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Golako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e industriales del </a:t>
            </a:r>
            <a:r>
              <a:rPr lang="es-ES" sz="2000" b="1" u="none" dirty="0" err="1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Oiartzun</a:t>
            </a:r>
            <a:r>
              <a:rPr lang="es-ES" sz="2000" b="1" u="none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A. </a:t>
            </a:r>
            <a:endParaRPr lang="es-ES_tradnl" sz="2000" b="1" u="none" dirty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23" y="3643086"/>
            <a:ext cx="8325782" cy="32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6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sng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sng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sng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sng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FB5E1EA2AB904EB3337C1636A9798B" ma:contentTypeVersion="9" ma:contentTypeDescription="Crear nuevo documento." ma:contentTypeScope="" ma:versionID="2ed33bc92c77e49c02bf4cfcbe791a1f">
  <xsd:schema xmlns:xsd="http://www.w3.org/2001/XMLSchema" xmlns:xs="http://www.w3.org/2001/XMLSchema" xmlns:p="http://schemas.microsoft.com/office/2006/metadata/properties" xmlns:ns2="45a6e986-3fda-4e11-b8b7-fa9eefd84708" xmlns:ns3="56a7e4b4-c1d0-451e-8d2e-3e2ef853911e" targetNamespace="http://schemas.microsoft.com/office/2006/metadata/properties" ma:root="true" ma:fieldsID="0b8ff6d2949c8ebcc86338e7a4217e20" ns2:_="" ns3:_="">
    <xsd:import namespace="45a6e986-3fda-4e11-b8b7-fa9eefd84708"/>
    <xsd:import namespace="56a7e4b4-c1d0-451e-8d2e-3e2ef85391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6e986-3fda-4e11-b8b7-fa9eefd847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7e4b4-c1d0-451e-8d2e-3e2ef85391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B93C65-4FC1-4181-BFE2-6365C8A10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a6e986-3fda-4e11-b8b7-fa9eefd84708"/>
    <ds:schemaRef ds:uri="56a7e4b4-c1d0-451e-8d2e-3e2ef8539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81D77C-8801-47DC-8BAC-FFD86F4E5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2AEC42-1D75-4FB8-8302-2B3EB6D8484D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56a7e4b4-c1d0-451e-8d2e-3e2ef853911e"/>
    <ds:schemaRef ds:uri="45a6e986-3fda-4e11-b8b7-fa9eefd84708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19503</TotalTime>
  <Words>1894</Words>
  <Application>Microsoft Office PowerPoint</Application>
  <PresentationFormat>A4 (210 x 297 mm)</PresentationFormat>
  <Paragraphs>147</Paragraphs>
  <Slides>20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1_Diseño predeterminado</vt:lpstr>
      <vt:lpstr>3_Diseño predeterminado</vt:lpstr>
      <vt:lpstr>Diseño personalizado</vt:lpstr>
      <vt:lpstr>2_Diseño predeterminado</vt:lpstr>
      <vt:lpstr>Fotografía de Photo Editor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EJIE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bo00113l</dc:creator>
  <cp:lastModifiedBy>Jesús Daniel González Piedra</cp:lastModifiedBy>
  <cp:revision>972</cp:revision>
  <dcterms:created xsi:type="dcterms:W3CDTF">2009-11-23T15:05:03Z</dcterms:created>
  <dcterms:modified xsi:type="dcterms:W3CDTF">2020-10-04T19:59:17Z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0x0101006CFB5E1EA2AB904EB3337C1636A9798B</vt:lpwstr>
  </property>
</Properties>
</file>