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73" r:id="rId6"/>
    <p:sldId id="283" r:id="rId7"/>
    <p:sldId id="284" r:id="rId8"/>
    <p:sldId id="266" r:id="rId9"/>
    <p:sldId id="285" r:id="rId10"/>
    <p:sldId id="276" r:id="rId11"/>
    <p:sldId id="279" r:id="rId12"/>
    <p:sldId id="280" r:id="rId13"/>
    <p:sldId id="27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5BD"/>
    <a:srgbClr val="60997C"/>
    <a:srgbClr val="9FADBD"/>
    <a:srgbClr val="3E8AC0"/>
    <a:srgbClr val="2881C0"/>
    <a:srgbClr val="339966"/>
    <a:srgbClr val="00CC66"/>
    <a:srgbClr val="CCCC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697"/>
  </p:normalViewPr>
  <p:slideViewPr>
    <p:cSldViewPr>
      <p:cViewPr varScale="1">
        <p:scale>
          <a:sx n="121" d="100"/>
          <a:sy n="121" d="100"/>
        </p:scale>
        <p:origin x="18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73805D-CC12-4F52-B428-7022AEA9845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B302CF4-E2ED-494A-9DD8-FB069937A621}">
      <dgm:prSet phldrT="[Texto]" custT="1"/>
      <dgm:spPr>
        <a:xfrm>
          <a:off x="3250" y="0"/>
          <a:ext cx="1892112" cy="453656"/>
        </a:xfrm>
        <a:prstGeom prst="chevron">
          <a:avLst/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ES" sz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2009</a:t>
          </a:r>
        </a:p>
      </dgm:t>
    </dgm:pt>
    <dgm:pt modelId="{CB61DC43-8B3F-4106-AD3B-25A4F6C797FA}" type="parTrans" cxnId="{69CDEC07-B86A-437A-9CCD-F666B9BF992A}">
      <dgm:prSet/>
      <dgm:spPr/>
      <dgm:t>
        <a:bodyPr/>
        <a:lstStyle/>
        <a:p>
          <a:endParaRPr lang="es-ES" sz="1200"/>
        </a:p>
      </dgm:t>
    </dgm:pt>
    <dgm:pt modelId="{505240E4-676F-4B0B-9901-F7DB8E9D71A9}" type="sibTrans" cxnId="{69CDEC07-B86A-437A-9CCD-F666B9BF992A}">
      <dgm:prSet/>
      <dgm:spPr/>
      <dgm:t>
        <a:bodyPr/>
        <a:lstStyle/>
        <a:p>
          <a:endParaRPr lang="es-ES" sz="1200"/>
        </a:p>
      </dgm:t>
    </dgm:pt>
    <dgm:pt modelId="{56718580-BA97-47E6-B6AF-1A9F4A06F3D7}">
      <dgm:prSet phldrT="[Texto]" custT="1"/>
      <dgm:spPr>
        <a:xfrm>
          <a:off x="1706151" y="0"/>
          <a:ext cx="1892112" cy="453656"/>
        </a:xfrm>
        <a:prstGeom prst="chevron">
          <a:avLst/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ES" sz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2015</a:t>
          </a:r>
        </a:p>
      </dgm:t>
    </dgm:pt>
    <dgm:pt modelId="{7D2E1D7E-7C51-4646-94DE-F828A36B065B}" type="parTrans" cxnId="{343346D3-8F64-4064-9C5B-8FF91A7420D8}">
      <dgm:prSet/>
      <dgm:spPr/>
      <dgm:t>
        <a:bodyPr/>
        <a:lstStyle/>
        <a:p>
          <a:endParaRPr lang="es-ES" sz="1200"/>
        </a:p>
      </dgm:t>
    </dgm:pt>
    <dgm:pt modelId="{26BA1AF0-EF8B-49B5-B593-D360DBCC48FF}" type="sibTrans" cxnId="{343346D3-8F64-4064-9C5B-8FF91A7420D8}">
      <dgm:prSet/>
      <dgm:spPr/>
      <dgm:t>
        <a:bodyPr/>
        <a:lstStyle/>
        <a:p>
          <a:endParaRPr lang="es-ES" sz="1200"/>
        </a:p>
      </dgm:t>
    </dgm:pt>
    <dgm:pt modelId="{10A1C88D-FF92-4687-B85D-8C54F7DA121A}">
      <dgm:prSet phldrT="[Texto]" custT="1"/>
      <dgm:spPr>
        <a:xfrm>
          <a:off x="3409052" y="0"/>
          <a:ext cx="1892112" cy="453656"/>
        </a:xfrm>
        <a:prstGeom prst="chevron">
          <a:avLst/>
        </a:prstGeom>
        <a:solidFill>
          <a:srgbClr val="6699FF"/>
        </a:solidFill>
        <a:ln w="6350" cap="flat" cmpd="sng" algn="ctr">
          <a:solidFill>
            <a:srgbClr val="4F81BD">
              <a:lumMod val="75000"/>
            </a:srgbClr>
          </a:solidFill>
          <a:prstDash val="solid"/>
        </a:ln>
        <a:effectLst/>
      </dgm:spPr>
      <dgm:t>
        <a:bodyPr/>
        <a:lstStyle/>
        <a:p>
          <a:r>
            <a:rPr lang="es-ES" sz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2021</a:t>
          </a:r>
        </a:p>
      </dgm:t>
    </dgm:pt>
    <dgm:pt modelId="{C2EBAFC7-313A-4B50-8B36-0DA6B8FF7690}" type="parTrans" cxnId="{8C58522A-0757-4D0F-86F2-04E0DAA23F23}">
      <dgm:prSet/>
      <dgm:spPr/>
      <dgm:t>
        <a:bodyPr/>
        <a:lstStyle/>
        <a:p>
          <a:endParaRPr lang="es-ES" sz="1200"/>
        </a:p>
      </dgm:t>
    </dgm:pt>
    <dgm:pt modelId="{97B4DD01-4A79-478D-B95D-3BDEFCA30680}" type="sibTrans" cxnId="{8C58522A-0757-4D0F-86F2-04E0DAA23F23}">
      <dgm:prSet/>
      <dgm:spPr/>
      <dgm:t>
        <a:bodyPr/>
        <a:lstStyle/>
        <a:p>
          <a:endParaRPr lang="es-ES" sz="1200"/>
        </a:p>
      </dgm:t>
    </dgm:pt>
    <dgm:pt modelId="{96596D80-6F22-4255-BFD3-92665F1ACF12}">
      <dgm:prSet custT="1"/>
      <dgm:spPr>
        <a:xfrm>
          <a:off x="5111953" y="0"/>
          <a:ext cx="1892112" cy="453656"/>
        </a:xfrm>
        <a:prstGeom prst="chevron">
          <a:avLst/>
        </a:prstGeom>
        <a:solidFill>
          <a:srgbClr val="4F81BD">
            <a:lumMod val="40000"/>
            <a:lumOff val="60000"/>
          </a:srgbClr>
        </a:solidFill>
        <a:ln w="6350" cap="flat" cmpd="sng" algn="ctr">
          <a:solidFill>
            <a:srgbClr val="4F81BD">
              <a:lumMod val="75000"/>
            </a:srgbClr>
          </a:solidFill>
          <a:prstDash val="solid"/>
        </a:ln>
        <a:effectLst/>
      </dgm:spPr>
      <dgm:t>
        <a:bodyPr/>
        <a:lstStyle/>
        <a:p>
          <a:r>
            <a:rPr lang="es-ES" sz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2027</a:t>
          </a:r>
        </a:p>
      </dgm:t>
    </dgm:pt>
    <dgm:pt modelId="{D8675E0E-2355-42E8-91E8-0C307B54DF3D}" type="parTrans" cxnId="{02B747D3-24A5-478B-BFF3-794793E215B3}">
      <dgm:prSet/>
      <dgm:spPr/>
      <dgm:t>
        <a:bodyPr/>
        <a:lstStyle/>
        <a:p>
          <a:endParaRPr lang="es-ES" sz="1200"/>
        </a:p>
      </dgm:t>
    </dgm:pt>
    <dgm:pt modelId="{BF21862D-19E4-44D6-A2BC-9549D27CF1AE}" type="sibTrans" cxnId="{02B747D3-24A5-478B-BFF3-794793E215B3}">
      <dgm:prSet/>
      <dgm:spPr/>
      <dgm:t>
        <a:bodyPr/>
        <a:lstStyle/>
        <a:p>
          <a:endParaRPr lang="es-ES" sz="1200"/>
        </a:p>
      </dgm:t>
    </dgm:pt>
    <dgm:pt modelId="{D609E540-FF8E-4034-BB6C-A91A725E3052}" type="pres">
      <dgm:prSet presAssocID="{6A73805D-CC12-4F52-B428-7022AEA984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9868203-28E7-4496-87D3-7052146666DE}" type="pres">
      <dgm:prSet presAssocID="{4B302CF4-E2ED-494A-9DD8-FB069937A62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B286C8-FC81-4EE2-BCF5-816426A84695}" type="pres">
      <dgm:prSet presAssocID="{505240E4-676F-4B0B-9901-F7DB8E9D71A9}" presName="parTxOnlySpace" presStyleCnt="0"/>
      <dgm:spPr/>
    </dgm:pt>
    <dgm:pt modelId="{AB3D3636-1C7F-4068-848F-8C8203AE69F7}" type="pres">
      <dgm:prSet presAssocID="{56718580-BA97-47E6-B6AF-1A9F4A06F3D7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F2628F-EFD1-403F-94B0-ADDEB41309C0}" type="pres">
      <dgm:prSet presAssocID="{26BA1AF0-EF8B-49B5-B593-D360DBCC48FF}" presName="parTxOnlySpace" presStyleCnt="0"/>
      <dgm:spPr/>
    </dgm:pt>
    <dgm:pt modelId="{5646D880-C505-4EC9-9407-C38C3D856752}" type="pres">
      <dgm:prSet presAssocID="{10A1C88D-FF92-4687-B85D-8C54F7DA121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E05FD9-15D9-42EF-A558-6AF32E8F8B3D}" type="pres">
      <dgm:prSet presAssocID="{97B4DD01-4A79-478D-B95D-3BDEFCA30680}" presName="parTxOnlySpace" presStyleCnt="0"/>
      <dgm:spPr/>
    </dgm:pt>
    <dgm:pt modelId="{3B3D2883-54AA-496B-AC12-72FA3C0A4DD0}" type="pres">
      <dgm:prSet presAssocID="{96596D80-6F22-4255-BFD3-92665F1ACF12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43346D3-8F64-4064-9C5B-8FF91A7420D8}" srcId="{6A73805D-CC12-4F52-B428-7022AEA98450}" destId="{56718580-BA97-47E6-B6AF-1A9F4A06F3D7}" srcOrd="1" destOrd="0" parTransId="{7D2E1D7E-7C51-4646-94DE-F828A36B065B}" sibTransId="{26BA1AF0-EF8B-49B5-B593-D360DBCC48FF}"/>
    <dgm:cxn modelId="{C275DEFE-49A2-4E2E-9FF2-2A12F7986815}" type="presOf" srcId="{10A1C88D-FF92-4687-B85D-8C54F7DA121A}" destId="{5646D880-C505-4EC9-9407-C38C3D856752}" srcOrd="0" destOrd="0" presId="urn:microsoft.com/office/officeart/2005/8/layout/chevron1"/>
    <dgm:cxn modelId="{02B747D3-24A5-478B-BFF3-794793E215B3}" srcId="{6A73805D-CC12-4F52-B428-7022AEA98450}" destId="{96596D80-6F22-4255-BFD3-92665F1ACF12}" srcOrd="3" destOrd="0" parTransId="{D8675E0E-2355-42E8-91E8-0C307B54DF3D}" sibTransId="{BF21862D-19E4-44D6-A2BC-9549D27CF1AE}"/>
    <dgm:cxn modelId="{7EA63E7A-ACAB-4C64-BCED-832623382E06}" type="presOf" srcId="{56718580-BA97-47E6-B6AF-1A9F4A06F3D7}" destId="{AB3D3636-1C7F-4068-848F-8C8203AE69F7}" srcOrd="0" destOrd="0" presId="urn:microsoft.com/office/officeart/2005/8/layout/chevron1"/>
    <dgm:cxn modelId="{FAB5C3FD-3FB3-4D47-805A-595CFD60B627}" type="presOf" srcId="{96596D80-6F22-4255-BFD3-92665F1ACF12}" destId="{3B3D2883-54AA-496B-AC12-72FA3C0A4DD0}" srcOrd="0" destOrd="0" presId="urn:microsoft.com/office/officeart/2005/8/layout/chevron1"/>
    <dgm:cxn modelId="{7C367F2A-35CB-4039-8D72-6B939B08D2F9}" type="presOf" srcId="{6A73805D-CC12-4F52-B428-7022AEA98450}" destId="{D609E540-FF8E-4034-BB6C-A91A725E3052}" srcOrd="0" destOrd="0" presId="urn:microsoft.com/office/officeart/2005/8/layout/chevron1"/>
    <dgm:cxn modelId="{C83503F8-94C4-46CE-89D0-C7F8B21A3AA2}" type="presOf" srcId="{4B302CF4-E2ED-494A-9DD8-FB069937A621}" destId="{19868203-28E7-4496-87D3-7052146666DE}" srcOrd="0" destOrd="0" presId="urn:microsoft.com/office/officeart/2005/8/layout/chevron1"/>
    <dgm:cxn modelId="{69CDEC07-B86A-437A-9CCD-F666B9BF992A}" srcId="{6A73805D-CC12-4F52-B428-7022AEA98450}" destId="{4B302CF4-E2ED-494A-9DD8-FB069937A621}" srcOrd="0" destOrd="0" parTransId="{CB61DC43-8B3F-4106-AD3B-25A4F6C797FA}" sibTransId="{505240E4-676F-4B0B-9901-F7DB8E9D71A9}"/>
    <dgm:cxn modelId="{8C58522A-0757-4D0F-86F2-04E0DAA23F23}" srcId="{6A73805D-CC12-4F52-B428-7022AEA98450}" destId="{10A1C88D-FF92-4687-B85D-8C54F7DA121A}" srcOrd="2" destOrd="0" parTransId="{C2EBAFC7-313A-4B50-8B36-0DA6B8FF7690}" sibTransId="{97B4DD01-4A79-478D-B95D-3BDEFCA30680}"/>
    <dgm:cxn modelId="{C2491872-F555-4386-9CE7-D02F4AB59856}" type="presParOf" srcId="{D609E540-FF8E-4034-BB6C-A91A725E3052}" destId="{19868203-28E7-4496-87D3-7052146666DE}" srcOrd="0" destOrd="0" presId="urn:microsoft.com/office/officeart/2005/8/layout/chevron1"/>
    <dgm:cxn modelId="{6E7EE5AA-3EEB-475F-B199-0DF425451AFE}" type="presParOf" srcId="{D609E540-FF8E-4034-BB6C-A91A725E3052}" destId="{F4B286C8-FC81-4EE2-BCF5-816426A84695}" srcOrd="1" destOrd="0" presId="urn:microsoft.com/office/officeart/2005/8/layout/chevron1"/>
    <dgm:cxn modelId="{2D9DF103-4C7F-4389-A29C-DCC065C2B2DF}" type="presParOf" srcId="{D609E540-FF8E-4034-BB6C-A91A725E3052}" destId="{AB3D3636-1C7F-4068-848F-8C8203AE69F7}" srcOrd="2" destOrd="0" presId="urn:microsoft.com/office/officeart/2005/8/layout/chevron1"/>
    <dgm:cxn modelId="{7BE3041C-E920-4E2C-A4BA-15348A8FC9C2}" type="presParOf" srcId="{D609E540-FF8E-4034-BB6C-A91A725E3052}" destId="{E9F2628F-EFD1-403F-94B0-ADDEB41309C0}" srcOrd="3" destOrd="0" presId="urn:microsoft.com/office/officeart/2005/8/layout/chevron1"/>
    <dgm:cxn modelId="{5AF36893-BCC6-47CD-809E-BF6DC9BC5926}" type="presParOf" srcId="{D609E540-FF8E-4034-BB6C-A91A725E3052}" destId="{5646D880-C505-4EC9-9407-C38C3D856752}" srcOrd="4" destOrd="0" presId="urn:microsoft.com/office/officeart/2005/8/layout/chevron1"/>
    <dgm:cxn modelId="{127A7622-7510-44DD-AEF1-92235C420F68}" type="presParOf" srcId="{D609E540-FF8E-4034-BB6C-A91A725E3052}" destId="{A0E05FD9-15D9-42EF-A558-6AF32E8F8B3D}" srcOrd="5" destOrd="0" presId="urn:microsoft.com/office/officeart/2005/8/layout/chevron1"/>
    <dgm:cxn modelId="{2309B683-467E-4C89-B390-B42059ED8294}" type="presParOf" srcId="{D609E540-FF8E-4034-BB6C-A91A725E3052}" destId="{3B3D2883-54AA-496B-AC12-72FA3C0A4DD0}" srcOrd="6" destOrd="0" presId="urn:microsoft.com/office/officeart/2005/8/layout/chevro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73805D-CC12-4F52-B428-7022AEA9845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B302CF4-E2ED-494A-9DD8-FB069937A621}">
      <dgm:prSet phldrT="[Texto]" custT="1"/>
      <dgm:spPr>
        <a:xfrm>
          <a:off x="3250" y="0"/>
          <a:ext cx="1892112" cy="453656"/>
        </a:xfrm>
        <a:prstGeom prst="chevron">
          <a:avLst/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ES" sz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2009</a:t>
          </a:r>
        </a:p>
      </dgm:t>
    </dgm:pt>
    <dgm:pt modelId="{CB61DC43-8B3F-4106-AD3B-25A4F6C797FA}" type="parTrans" cxnId="{69CDEC07-B86A-437A-9CCD-F666B9BF992A}">
      <dgm:prSet/>
      <dgm:spPr/>
      <dgm:t>
        <a:bodyPr/>
        <a:lstStyle/>
        <a:p>
          <a:endParaRPr lang="es-ES" sz="1200"/>
        </a:p>
      </dgm:t>
    </dgm:pt>
    <dgm:pt modelId="{505240E4-676F-4B0B-9901-F7DB8E9D71A9}" type="sibTrans" cxnId="{69CDEC07-B86A-437A-9CCD-F666B9BF992A}">
      <dgm:prSet/>
      <dgm:spPr/>
      <dgm:t>
        <a:bodyPr/>
        <a:lstStyle/>
        <a:p>
          <a:endParaRPr lang="es-ES" sz="1200"/>
        </a:p>
      </dgm:t>
    </dgm:pt>
    <dgm:pt modelId="{56718580-BA97-47E6-B6AF-1A9F4A06F3D7}">
      <dgm:prSet phldrT="[Texto]" custT="1"/>
      <dgm:spPr>
        <a:xfrm>
          <a:off x="1706151" y="0"/>
          <a:ext cx="1892112" cy="453656"/>
        </a:xfrm>
        <a:prstGeom prst="chevron">
          <a:avLst/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ES" sz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2015</a:t>
          </a:r>
        </a:p>
      </dgm:t>
    </dgm:pt>
    <dgm:pt modelId="{7D2E1D7E-7C51-4646-94DE-F828A36B065B}" type="parTrans" cxnId="{343346D3-8F64-4064-9C5B-8FF91A7420D8}">
      <dgm:prSet/>
      <dgm:spPr/>
      <dgm:t>
        <a:bodyPr/>
        <a:lstStyle/>
        <a:p>
          <a:endParaRPr lang="es-ES" sz="1200"/>
        </a:p>
      </dgm:t>
    </dgm:pt>
    <dgm:pt modelId="{26BA1AF0-EF8B-49B5-B593-D360DBCC48FF}" type="sibTrans" cxnId="{343346D3-8F64-4064-9C5B-8FF91A7420D8}">
      <dgm:prSet/>
      <dgm:spPr/>
      <dgm:t>
        <a:bodyPr/>
        <a:lstStyle/>
        <a:p>
          <a:endParaRPr lang="es-ES" sz="1200"/>
        </a:p>
      </dgm:t>
    </dgm:pt>
    <dgm:pt modelId="{10A1C88D-FF92-4687-B85D-8C54F7DA121A}">
      <dgm:prSet phldrT="[Texto]" custT="1"/>
      <dgm:spPr>
        <a:xfrm>
          <a:off x="3409052" y="0"/>
          <a:ext cx="1892112" cy="453656"/>
        </a:xfrm>
        <a:prstGeom prst="chevron">
          <a:avLst/>
        </a:prstGeom>
        <a:solidFill>
          <a:srgbClr val="6699FF"/>
        </a:solidFill>
        <a:ln w="6350" cap="flat" cmpd="sng" algn="ctr">
          <a:solidFill>
            <a:srgbClr val="4F81BD">
              <a:lumMod val="75000"/>
            </a:srgbClr>
          </a:solidFill>
          <a:prstDash val="solid"/>
        </a:ln>
        <a:effectLst/>
      </dgm:spPr>
      <dgm:t>
        <a:bodyPr/>
        <a:lstStyle/>
        <a:p>
          <a:r>
            <a:rPr lang="es-ES" sz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2021</a:t>
          </a:r>
        </a:p>
      </dgm:t>
    </dgm:pt>
    <dgm:pt modelId="{C2EBAFC7-313A-4B50-8B36-0DA6B8FF7690}" type="parTrans" cxnId="{8C58522A-0757-4D0F-86F2-04E0DAA23F23}">
      <dgm:prSet/>
      <dgm:spPr/>
      <dgm:t>
        <a:bodyPr/>
        <a:lstStyle/>
        <a:p>
          <a:endParaRPr lang="es-ES" sz="1200"/>
        </a:p>
      </dgm:t>
    </dgm:pt>
    <dgm:pt modelId="{97B4DD01-4A79-478D-B95D-3BDEFCA30680}" type="sibTrans" cxnId="{8C58522A-0757-4D0F-86F2-04E0DAA23F23}">
      <dgm:prSet/>
      <dgm:spPr/>
      <dgm:t>
        <a:bodyPr/>
        <a:lstStyle/>
        <a:p>
          <a:endParaRPr lang="es-ES" sz="1200"/>
        </a:p>
      </dgm:t>
    </dgm:pt>
    <dgm:pt modelId="{96596D80-6F22-4255-BFD3-92665F1ACF12}">
      <dgm:prSet custT="1"/>
      <dgm:spPr>
        <a:xfrm>
          <a:off x="5111953" y="0"/>
          <a:ext cx="1892112" cy="453656"/>
        </a:xfrm>
        <a:prstGeom prst="chevron">
          <a:avLst/>
        </a:prstGeom>
        <a:solidFill>
          <a:srgbClr val="4F81BD">
            <a:lumMod val="40000"/>
            <a:lumOff val="60000"/>
          </a:srgbClr>
        </a:solidFill>
        <a:ln w="6350" cap="flat" cmpd="sng" algn="ctr">
          <a:solidFill>
            <a:srgbClr val="4F81BD">
              <a:lumMod val="75000"/>
            </a:srgbClr>
          </a:solidFill>
          <a:prstDash val="solid"/>
        </a:ln>
        <a:effectLst/>
      </dgm:spPr>
      <dgm:t>
        <a:bodyPr/>
        <a:lstStyle/>
        <a:p>
          <a:r>
            <a:rPr lang="es-ES" sz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2027</a:t>
          </a:r>
        </a:p>
      </dgm:t>
    </dgm:pt>
    <dgm:pt modelId="{D8675E0E-2355-42E8-91E8-0C307B54DF3D}" type="parTrans" cxnId="{02B747D3-24A5-478B-BFF3-794793E215B3}">
      <dgm:prSet/>
      <dgm:spPr/>
      <dgm:t>
        <a:bodyPr/>
        <a:lstStyle/>
        <a:p>
          <a:endParaRPr lang="es-ES" sz="1200"/>
        </a:p>
      </dgm:t>
    </dgm:pt>
    <dgm:pt modelId="{BF21862D-19E4-44D6-A2BC-9549D27CF1AE}" type="sibTrans" cxnId="{02B747D3-24A5-478B-BFF3-794793E215B3}">
      <dgm:prSet/>
      <dgm:spPr/>
      <dgm:t>
        <a:bodyPr/>
        <a:lstStyle/>
        <a:p>
          <a:endParaRPr lang="es-ES" sz="1200"/>
        </a:p>
      </dgm:t>
    </dgm:pt>
    <dgm:pt modelId="{D609E540-FF8E-4034-BB6C-A91A725E3052}" type="pres">
      <dgm:prSet presAssocID="{6A73805D-CC12-4F52-B428-7022AEA984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9868203-28E7-4496-87D3-7052146666DE}" type="pres">
      <dgm:prSet presAssocID="{4B302CF4-E2ED-494A-9DD8-FB069937A62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B286C8-FC81-4EE2-BCF5-816426A84695}" type="pres">
      <dgm:prSet presAssocID="{505240E4-676F-4B0B-9901-F7DB8E9D71A9}" presName="parTxOnlySpace" presStyleCnt="0"/>
      <dgm:spPr/>
    </dgm:pt>
    <dgm:pt modelId="{AB3D3636-1C7F-4068-848F-8C8203AE69F7}" type="pres">
      <dgm:prSet presAssocID="{56718580-BA97-47E6-B6AF-1A9F4A06F3D7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F2628F-EFD1-403F-94B0-ADDEB41309C0}" type="pres">
      <dgm:prSet presAssocID="{26BA1AF0-EF8B-49B5-B593-D360DBCC48FF}" presName="parTxOnlySpace" presStyleCnt="0"/>
      <dgm:spPr/>
    </dgm:pt>
    <dgm:pt modelId="{5646D880-C505-4EC9-9407-C38C3D856752}" type="pres">
      <dgm:prSet presAssocID="{10A1C88D-FF92-4687-B85D-8C54F7DA121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E05FD9-15D9-42EF-A558-6AF32E8F8B3D}" type="pres">
      <dgm:prSet presAssocID="{97B4DD01-4A79-478D-B95D-3BDEFCA30680}" presName="parTxOnlySpace" presStyleCnt="0"/>
      <dgm:spPr/>
    </dgm:pt>
    <dgm:pt modelId="{3B3D2883-54AA-496B-AC12-72FA3C0A4DD0}" type="pres">
      <dgm:prSet presAssocID="{96596D80-6F22-4255-BFD3-92665F1ACF12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43346D3-8F64-4064-9C5B-8FF91A7420D8}" srcId="{6A73805D-CC12-4F52-B428-7022AEA98450}" destId="{56718580-BA97-47E6-B6AF-1A9F4A06F3D7}" srcOrd="1" destOrd="0" parTransId="{7D2E1D7E-7C51-4646-94DE-F828A36B065B}" sibTransId="{26BA1AF0-EF8B-49B5-B593-D360DBCC48FF}"/>
    <dgm:cxn modelId="{C275DEFE-49A2-4E2E-9FF2-2A12F7986815}" type="presOf" srcId="{10A1C88D-FF92-4687-B85D-8C54F7DA121A}" destId="{5646D880-C505-4EC9-9407-C38C3D856752}" srcOrd="0" destOrd="0" presId="urn:microsoft.com/office/officeart/2005/8/layout/chevron1"/>
    <dgm:cxn modelId="{02B747D3-24A5-478B-BFF3-794793E215B3}" srcId="{6A73805D-CC12-4F52-B428-7022AEA98450}" destId="{96596D80-6F22-4255-BFD3-92665F1ACF12}" srcOrd="3" destOrd="0" parTransId="{D8675E0E-2355-42E8-91E8-0C307B54DF3D}" sibTransId="{BF21862D-19E4-44D6-A2BC-9549D27CF1AE}"/>
    <dgm:cxn modelId="{7EA63E7A-ACAB-4C64-BCED-832623382E06}" type="presOf" srcId="{56718580-BA97-47E6-B6AF-1A9F4A06F3D7}" destId="{AB3D3636-1C7F-4068-848F-8C8203AE69F7}" srcOrd="0" destOrd="0" presId="urn:microsoft.com/office/officeart/2005/8/layout/chevron1"/>
    <dgm:cxn modelId="{FAB5C3FD-3FB3-4D47-805A-595CFD60B627}" type="presOf" srcId="{96596D80-6F22-4255-BFD3-92665F1ACF12}" destId="{3B3D2883-54AA-496B-AC12-72FA3C0A4DD0}" srcOrd="0" destOrd="0" presId="urn:microsoft.com/office/officeart/2005/8/layout/chevron1"/>
    <dgm:cxn modelId="{7C367F2A-35CB-4039-8D72-6B939B08D2F9}" type="presOf" srcId="{6A73805D-CC12-4F52-B428-7022AEA98450}" destId="{D609E540-FF8E-4034-BB6C-A91A725E3052}" srcOrd="0" destOrd="0" presId="urn:microsoft.com/office/officeart/2005/8/layout/chevron1"/>
    <dgm:cxn modelId="{C83503F8-94C4-46CE-89D0-C7F8B21A3AA2}" type="presOf" srcId="{4B302CF4-E2ED-494A-9DD8-FB069937A621}" destId="{19868203-28E7-4496-87D3-7052146666DE}" srcOrd="0" destOrd="0" presId="urn:microsoft.com/office/officeart/2005/8/layout/chevron1"/>
    <dgm:cxn modelId="{69CDEC07-B86A-437A-9CCD-F666B9BF992A}" srcId="{6A73805D-CC12-4F52-B428-7022AEA98450}" destId="{4B302CF4-E2ED-494A-9DD8-FB069937A621}" srcOrd="0" destOrd="0" parTransId="{CB61DC43-8B3F-4106-AD3B-25A4F6C797FA}" sibTransId="{505240E4-676F-4B0B-9901-F7DB8E9D71A9}"/>
    <dgm:cxn modelId="{8C58522A-0757-4D0F-86F2-04E0DAA23F23}" srcId="{6A73805D-CC12-4F52-B428-7022AEA98450}" destId="{10A1C88D-FF92-4687-B85D-8C54F7DA121A}" srcOrd="2" destOrd="0" parTransId="{C2EBAFC7-313A-4B50-8B36-0DA6B8FF7690}" sibTransId="{97B4DD01-4A79-478D-B95D-3BDEFCA30680}"/>
    <dgm:cxn modelId="{C2491872-F555-4386-9CE7-D02F4AB59856}" type="presParOf" srcId="{D609E540-FF8E-4034-BB6C-A91A725E3052}" destId="{19868203-28E7-4496-87D3-7052146666DE}" srcOrd="0" destOrd="0" presId="urn:microsoft.com/office/officeart/2005/8/layout/chevron1"/>
    <dgm:cxn modelId="{6E7EE5AA-3EEB-475F-B199-0DF425451AFE}" type="presParOf" srcId="{D609E540-FF8E-4034-BB6C-A91A725E3052}" destId="{F4B286C8-FC81-4EE2-BCF5-816426A84695}" srcOrd="1" destOrd="0" presId="urn:microsoft.com/office/officeart/2005/8/layout/chevron1"/>
    <dgm:cxn modelId="{2D9DF103-4C7F-4389-A29C-DCC065C2B2DF}" type="presParOf" srcId="{D609E540-FF8E-4034-BB6C-A91A725E3052}" destId="{AB3D3636-1C7F-4068-848F-8C8203AE69F7}" srcOrd="2" destOrd="0" presId="urn:microsoft.com/office/officeart/2005/8/layout/chevron1"/>
    <dgm:cxn modelId="{7BE3041C-E920-4E2C-A4BA-15348A8FC9C2}" type="presParOf" srcId="{D609E540-FF8E-4034-BB6C-A91A725E3052}" destId="{E9F2628F-EFD1-403F-94B0-ADDEB41309C0}" srcOrd="3" destOrd="0" presId="urn:microsoft.com/office/officeart/2005/8/layout/chevron1"/>
    <dgm:cxn modelId="{5AF36893-BCC6-47CD-809E-BF6DC9BC5926}" type="presParOf" srcId="{D609E540-FF8E-4034-BB6C-A91A725E3052}" destId="{5646D880-C505-4EC9-9407-C38C3D856752}" srcOrd="4" destOrd="0" presId="urn:microsoft.com/office/officeart/2005/8/layout/chevron1"/>
    <dgm:cxn modelId="{127A7622-7510-44DD-AEF1-92235C420F68}" type="presParOf" srcId="{D609E540-FF8E-4034-BB6C-A91A725E3052}" destId="{A0E05FD9-15D9-42EF-A558-6AF32E8F8B3D}" srcOrd="5" destOrd="0" presId="urn:microsoft.com/office/officeart/2005/8/layout/chevron1"/>
    <dgm:cxn modelId="{2309B683-467E-4C89-B390-B42059ED8294}" type="presParOf" srcId="{D609E540-FF8E-4034-BB6C-A91A725E3052}" destId="{3B3D2883-54AA-496B-AC12-72FA3C0A4DD0}" srcOrd="6" destOrd="0" presId="urn:microsoft.com/office/officeart/2005/8/layout/chevro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868203-28E7-4496-87D3-7052146666DE}">
      <dsp:nvSpPr>
        <dsp:cNvPr id="0" name=""/>
        <dsp:cNvSpPr/>
      </dsp:nvSpPr>
      <dsp:spPr>
        <a:xfrm>
          <a:off x="3250" y="0"/>
          <a:ext cx="1892112" cy="453656"/>
        </a:xfrm>
        <a:prstGeom prst="chevron">
          <a:avLst/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2009</a:t>
          </a:r>
        </a:p>
      </dsp:txBody>
      <dsp:txXfrm>
        <a:off x="230078" y="0"/>
        <a:ext cx="1438456" cy="453656"/>
      </dsp:txXfrm>
    </dsp:sp>
    <dsp:sp modelId="{AB3D3636-1C7F-4068-848F-8C8203AE69F7}">
      <dsp:nvSpPr>
        <dsp:cNvPr id="0" name=""/>
        <dsp:cNvSpPr/>
      </dsp:nvSpPr>
      <dsp:spPr>
        <a:xfrm>
          <a:off x="1706151" y="0"/>
          <a:ext cx="1892112" cy="453656"/>
        </a:xfrm>
        <a:prstGeom prst="chevron">
          <a:avLst/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2015</a:t>
          </a:r>
        </a:p>
      </dsp:txBody>
      <dsp:txXfrm>
        <a:off x="1932979" y="0"/>
        <a:ext cx="1438456" cy="453656"/>
      </dsp:txXfrm>
    </dsp:sp>
    <dsp:sp modelId="{5646D880-C505-4EC9-9407-C38C3D856752}">
      <dsp:nvSpPr>
        <dsp:cNvPr id="0" name=""/>
        <dsp:cNvSpPr/>
      </dsp:nvSpPr>
      <dsp:spPr>
        <a:xfrm>
          <a:off x="3409052" y="0"/>
          <a:ext cx="1892112" cy="453656"/>
        </a:xfrm>
        <a:prstGeom prst="chevron">
          <a:avLst/>
        </a:prstGeom>
        <a:solidFill>
          <a:srgbClr val="6699FF"/>
        </a:solidFill>
        <a:ln w="6350" cap="flat" cmpd="sng" algn="ctr">
          <a:solidFill>
            <a:srgbClr val="4F81BD">
              <a:lumMod val="75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2021</a:t>
          </a:r>
        </a:p>
      </dsp:txBody>
      <dsp:txXfrm>
        <a:off x="3635880" y="0"/>
        <a:ext cx="1438456" cy="453656"/>
      </dsp:txXfrm>
    </dsp:sp>
    <dsp:sp modelId="{3B3D2883-54AA-496B-AC12-72FA3C0A4DD0}">
      <dsp:nvSpPr>
        <dsp:cNvPr id="0" name=""/>
        <dsp:cNvSpPr/>
      </dsp:nvSpPr>
      <dsp:spPr>
        <a:xfrm>
          <a:off x="5111953" y="0"/>
          <a:ext cx="1892112" cy="453656"/>
        </a:xfrm>
        <a:prstGeom prst="chevron">
          <a:avLst/>
        </a:prstGeom>
        <a:solidFill>
          <a:srgbClr val="4F81BD">
            <a:lumMod val="40000"/>
            <a:lumOff val="60000"/>
          </a:srgbClr>
        </a:solidFill>
        <a:ln w="6350" cap="flat" cmpd="sng" algn="ctr">
          <a:solidFill>
            <a:srgbClr val="4F81BD">
              <a:lumMod val="75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2027</a:t>
          </a:r>
        </a:p>
      </dsp:txBody>
      <dsp:txXfrm>
        <a:off x="5338781" y="0"/>
        <a:ext cx="1438456" cy="4536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868203-28E7-4496-87D3-7052146666DE}">
      <dsp:nvSpPr>
        <dsp:cNvPr id="0" name=""/>
        <dsp:cNvSpPr/>
      </dsp:nvSpPr>
      <dsp:spPr>
        <a:xfrm>
          <a:off x="3250" y="0"/>
          <a:ext cx="1892112" cy="453656"/>
        </a:xfrm>
        <a:prstGeom prst="chevron">
          <a:avLst/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2009</a:t>
          </a:r>
        </a:p>
      </dsp:txBody>
      <dsp:txXfrm>
        <a:off x="230078" y="0"/>
        <a:ext cx="1438456" cy="453656"/>
      </dsp:txXfrm>
    </dsp:sp>
    <dsp:sp modelId="{AB3D3636-1C7F-4068-848F-8C8203AE69F7}">
      <dsp:nvSpPr>
        <dsp:cNvPr id="0" name=""/>
        <dsp:cNvSpPr/>
      </dsp:nvSpPr>
      <dsp:spPr>
        <a:xfrm>
          <a:off x="1706151" y="0"/>
          <a:ext cx="1892112" cy="453656"/>
        </a:xfrm>
        <a:prstGeom prst="chevron">
          <a:avLst/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2015</a:t>
          </a:r>
        </a:p>
      </dsp:txBody>
      <dsp:txXfrm>
        <a:off x="1932979" y="0"/>
        <a:ext cx="1438456" cy="453656"/>
      </dsp:txXfrm>
    </dsp:sp>
    <dsp:sp modelId="{5646D880-C505-4EC9-9407-C38C3D856752}">
      <dsp:nvSpPr>
        <dsp:cNvPr id="0" name=""/>
        <dsp:cNvSpPr/>
      </dsp:nvSpPr>
      <dsp:spPr>
        <a:xfrm>
          <a:off x="3409052" y="0"/>
          <a:ext cx="1892112" cy="453656"/>
        </a:xfrm>
        <a:prstGeom prst="chevron">
          <a:avLst/>
        </a:prstGeom>
        <a:solidFill>
          <a:srgbClr val="6699FF"/>
        </a:solidFill>
        <a:ln w="6350" cap="flat" cmpd="sng" algn="ctr">
          <a:solidFill>
            <a:srgbClr val="4F81BD">
              <a:lumMod val="75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2021</a:t>
          </a:r>
        </a:p>
      </dsp:txBody>
      <dsp:txXfrm>
        <a:off x="3635880" y="0"/>
        <a:ext cx="1438456" cy="453656"/>
      </dsp:txXfrm>
    </dsp:sp>
    <dsp:sp modelId="{3B3D2883-54AA-496B-AC12-72FA3C0A4DD0}">
      <dsp:nvSpPr>
        <dsp:cNvPr id="0" name=""/>
        <dsp:cNvSpPr/>
      </dsp:nvSpPr>
      <dsp:spPr>
        <a:xfrm>
          <a:off x="5111953" y="0"/>
          <a:ext cx="1892112" cy="453656"/>
        </a:xfrm>
        <a:prstGeom prst="chevron">
          <a:avLst/>
        </a:prstGeom>
        <a:solidFill>
          <a:srgbClr val="4F81BD">
            <a:lumMod val="40000"/>
            <a:lumOff val="60000"/>
          </a:srgbClr>
        </a:solidFill>
        <a:ln w="6350" cap="flat" cmpd="sng" algn="ctr">
          <a:solidFill>
            <a:srgbClr val="4F81BD">
              <a:lumMod val="75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2027</a:t>
          </a:r>
        </a:p>
      </dsp:txBody>
      <dsp:txXfrm>
        <a:off x="5338781" y="0"/>
        <a:ext cx="1438456" cy="453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32F9E-AED7-4543-9062-D8DA9185C5D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1F9CA-BD82-43FE-A032-8EFEF58089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61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1F9CA-BD82-43FE-A032-8EFEF580891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0497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1F9CA-BD82-43FE-A032-8EFEF5808914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0771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90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461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604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4398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048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2750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127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7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0942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086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22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18195-58D8-437C-AF75-242D6DD00438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2D774-DA66-45CD-8CE8-2378A1E3DF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730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:\Proyectos\3058002_PANAGUA&amp;PP\6.3.2_material difusion\07_ETI\Material_Diseño_ETI\imagenes\ppt\portada_4-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343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619672" y="2780928"/>
            <a:ext cx="7128794" cy="1112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Aft>
                <a:spcPts val="600"/>
              </a:spcAft>
            </a:pPr>
            <a:r>
              <a:rPr lang="es-ES" sz="4000" b="1" kern="1400" dirty="0">
                <a:solidFill>
                  <a:srgbClr val="0070C0"/>
                </a:solidFill>
              </a:rPr>
              <a:t>Esquema de Temas Importantes</a:t>
            </a:r>
          </a:p>
          <a:p>
            <a:pPr algn="ctr">
              <a:lnSpc>
                <a:spcPct val="75000"/>
              </a:lnSpc>
              <a:spcAft>
                <a:spcPts val="600"/>
              </a:spcAft>
            </a:pPr>
            <a:r>
              <a:rPr lang="es-ES" sz="4000" b="1" kern="1400" dirty="0" err="1">
                <a:solidFill>
                  <a:srgbClr val="3E8AC0"/>
                </a:solidFill>
              </a:rPr>
              <a:t>Gai</a:t>
            </a:r>
            <a:r>
              <a:rPr lang="es-ES" sz="4000" b="1" kern="1400" dirty="0">
                <a:solidFill>
                  <a:srgbClr val="3E8AC0"/>
                </a:solidFill>
              </a:rPr>
              <a:t> Nagusien Eskema</a:t>
            </a:r>
            <a:r>
              <a:rPr lang="es-ES" sz="500" kern="1400" dirty="0">
                <a:solidFill>
                  <a:srgbClr val="3E8AC0"/>
                </a:solidFill>
              </a:rPr>
              <a:t> 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 rot="16200000">
            <a:off x="4752022" y="728701"/>
            <a:ext cx="864096" cy="7128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eaVert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cs typeface="Arial" pitchFamily="34" charset="0"/>
              </a:rPr>
              <a:t>Tercer ciclo de planificación hidrológica</a:t>
            </a:r>
            <a:endParaRPr lang="es-ES" altLang="es-ES" sz="2400" b="1" i="1" dirty="0">
              <a:solidFill>
                <a:srgbClr val="0070C0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1" u="none" strike="noStrike" cap="none" normalizeH="0" baseline="0" dirty="0" err="1">
                <a:ln>
                  <a:noFill/>
                </a:ln>
                <a:solidFill>
                  <a:srgbClr val="3E8AC0"/>
                </a:solidFill>
                <a:effectLst/>
                <a:latin typeface="Calibri" pitchFamily="34" charset="0"/>
                <a:cs typeface="Arial" pitchFamily="34" charset="0"/>
              </a:rPr>
              <a:t>Plangintza</a:t>
            </a:r>
            <a:r>
              <a:rPr kumimoji="0" lang="es-ES" altLang="es-ES" sz="2400" b="1" i="1" u="none" strike="noStrike" cap="none" normalizeH="0" baseline="0" dirty="0">
                <a:ln>
                  <a:noFill/>
                </a:ln>
                <a:solidFill>
                  <a:srgbClr val="3E8AC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ES" altLang="es-ES" sz="2400" b="1" i="1" u="none" strike="noStrike" cap="none" normalizeH="0" baseline="0" dirty="0" err="1">
                <a:ln>
                  <a:noFill/>
                </a:ln>
                <a:solidFill>
                  <a:srgbClr val="3E8AC0"/>
                </a:solidFill>
                <a:effectLst/>
                <a:latin typeface="Calibri" pitchFamily="34" charset="0"/>
                <a:cs typeface="Arial" pitchFamily="34" charset="0"/>
              </a:rPr>
              <a:t>hidrologikoaren</a:t>
            </a:r>
            <a:r>
              <a:rPr kumimoji="0" lang="es-ES" altLang="es-ES" sz="2400" b="1" i="1" u="none" strike="noStrike" cap="none" normalizeH="0" dirty="0">
                <a:ln>
                  <a:noFill/>
                </a:ln>
                <a:solidFill>
                  <a:srgbClr val="3E8AC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ES" altLang="es-ES" sz="2400" b="1" i="1" u="none" strike="noStrike" cap="none" normalizeH="0" dirty="0" err="1">
                <a:ln>
                  <a:noFill/>
                </a:ln>
                <a:solidFill>
                  <a:srgbClr val="3E8AC0"/>
                </a:solidFill>
                <a:effectLst/>
                <a:latin typeface="Calibri" pitchFamily="34" charset="0"/>
                <a:cs typeface="Arial" pitchFamily="34" charset="0"/>
              </a:rPr>
              <a:t>hirugarren</a:t>
            </a:r>
            <a:r>
              <a:rPr kumimoji="0" lang="es-ES" altLang="es-ES" sz="2400" b="1" i="1" u="none" strike="noStrike" cap="none" normalizeH="0" dirty="0">
                <a:ln>
                  <a:noFill/>
                </a:ln>
                <a:solidFill>
                  <a:srgbClr val="3E8AC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ES" altLang="es-ES" sz="2400" b="1" i="1" u="none" strike="noStrike" cap="none" normalizeH="0" dirty="0" err="1">
                <a:ln>
                  <a:noFill/>
                </a:ln>
                <a:solidFill>
                  <a:srgbClr val="3E8AC0"/>
                </a:solidFill>
                <a:effectLst/>
                <a:latin typeface="Calibri" pitchFamily="34" charset="0"/>
                <a:cs typeface="Arial" pitchFamily="34" charset="0"/>
              </a:rPr>
              <a:t>zikloa</a:t>
            </a:r>
            <a:endParaRPr kumimoji="0" lang="es-ES" altLang="es-ES" sz="2400" b="1" i="0" u="none" strike="noStrike" cap="none" normalizeH="0" baseline="0" dirty="0">
              <a:ln>
                <a:noFill/>
              </a:ln>
              <a:solidFill>
                <a:srgbClr val="3E8A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P:\Proyectos\3058002_PANAGUA&amp;PP\6.3.2_material difusion\07_ETI\Material_Diseño_ETI\imagenes\logoparticip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2237" y="86886"/>
            <a:ext cx="1341763" cy="78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Tragsa\Logo_CH_nuevo\CH_catabric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271" y="5886618"/>
            <a:ext cx="3600400" cy="680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6 Imagen" descr="2008URA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886618"/>
            <a:ext cx="1540052" cy="68090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CuadroTexto"/>
          <p:cNvSpPr txBox="1"/>
          <p:nvPr/>
        </p:nvSpPr>
        <p:spPr>
          <a:xfrm>
            <a:off x="2068138" y="339977"/>
            <a:ext cx="58818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0070C0"/>
                </a:solidFill>
              </a:rPr>
              <a:t>Parte española de la Demarcación Hidrográfica del Cantábrico Oriental</a:t>
            </a:r>
          </a:p>
          <a:p>
            <a:r>
              <a:rPr lang="es-ES" sz="2400" b="1" dirty="0" err="1">
                <a:solidFill>
                  <a:srgbClr val="3E8AC0"/>
                </a:solidFill>
              </a:rPr>
              <a:t>Kantauri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Ekialdeko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Demarkazio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Hidrografikoaren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Espainiako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zatia</a:t>
            </a:r>
            <a:endParaRPr lang="es-ES" sz="2400" b="1" dirty="0">
              <a:solidFill>
                <a:srgbClr val="3E8AC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33" y="481391"/>
            <a:ext cx="1619672" cy="134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73862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:\Proyectos\3058002_PANAGUA&amp;PP\6.3.2_material difusion\07_ETI\Material_Diseño_ETI\imagenes\ppt\portada_4-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88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517948" y="2995475"/>
            <a:ext cx="7632848" cy="1112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  <a:spcAft>
                <a:spcPts val="600"/>
              </a:spcAft>
            </a:pPr>
            <a:r>
              <a:rPr lang="es-ES" sz="4000" b="1" kern="1400" dirty="0">
                <a:solidFill>
                  <a:srgbClr val="0070C0"/>
                </a:solidFill>
              </a:rPr>
              <a:t>Esquema de Temas Importantes</a:t>
            </a:r>
          </a:p>
          <a:p>
            <a:pPr algn="ctr">
              <a:lnSpc>
                <a:spcPct val="75000"/>
              </a:lnSpc>
              <a:spcAft>
                <a:spcPts val="600"/>
              </a:spcAft>
            </a:pPr>
            <a:r>
              <a:rPr lang="es-ES" sz="4000" b="1" kern="1400" dirty="0">
                <a:solidFill>
                  <a:srgbClr val="3E8AC0"/>
                </a:solidFill>
              </a:rPr>
              <a:t>Gai Nagusien Eskema</a:t>
            </a:r>
            <a:r>
              <a:rPr lang="es-ES" sz="500" kern="1400" dirty="0">
                <a:solidFill>
                  <a:srgbClr val="3E8AC0"/>
                </a:solidFill>
              </a:rPr>
              <a:t> </a:t>
            </a:r>
          </a:p>
        </p:txBody>
      </p:sp>
      <p:pic>
        <p:nvPicPr>
          <p:cNvPr id="1029" name="Picture 5" descr="P:\Proyectos\3058002_PANAGUA&amp;PP\6.3.2_material difusion\07_ETI\Material_Diseño_ETI\imagenes\logoparticip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2237" y="86886"/>
            <a:ext cx="1341763" cy="78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Tragsa\Logo_CH_nuevo\CH_catabric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271" y="5886618"/>
            <a:ext cx="3600400" cy="680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6 Imagen" descr="2008URA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886618"/>
            <a:ext cx="1540052" cy="68090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CuadroTexto"/>
          <p:cNvSpPr txBox="1"/>
          <p:nvPr/>
        </p:nvSpPr>
        <p:spPr>
          <a:xfrm>
            <a:off x="2068138" y="339977"/>
            <a:ext cx="58818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0070C0"/>
                </a:solidFill>
              </a:rPr>
              <a:t>Parte española de la Demarcación Hidrográfica del Cantábrico Oriental</a:t>
            </a:r>
          </a:p>
          <a:p>
            <a:r>
              <a:rPr lang="es-ES" sz="2400" b="1" dirty="0" err="1">
                <a:solidFill>
                  <a:srgbClr val="3E8AC0"/>
                </a:solidFill>
              </a:rPr>
              <a:t>Kantauri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Ekialdeko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Demarkazio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Hidrografikoaren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Espainiako</a:t>
            </a:r>
            <a:r>
              <a:rPr lang="es-ES" sz="2400" b="1" dirty="0">
                <a:solidFill>
                  <a:srgbClr val="3E8AC0"/>
                </a:solidFill>
              </a:rPr>
              <a:t> </a:t>
            </a:r>
            <a:r>
              <a:rPr lang="es-ES" sz="2400" b="1" dirty="0" err="1">
                <a:solidFill>
                  <a:srgbClr val="3E8AC0"/>
                </a:solidFill>
              </a:rPr>
              <a:t>zatia</a:t>
            </a:r>
            <a:endParaRPr lang="es-ES" sz="2400" b="1" dirty="0">
              <a:solidFill>
                <a:srgbClr val="3E8AC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33" y="481391"/>
            <a:ext cx="1619672" cy="134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1 CuadroTexto">
            <a:extLst>
              <a:ext uri="{FF2B5EF4-FFF2-40B4-BE49-F238E27FC236}">
                <a16:creationId xmlns:a16="http://schemas.microsoft.com/office/drawing/2014/main" id="{45AD4C50-96F3-0B4F-B93C-709C6BA82886}"/>
              </a:ext>
            </a:extLst>
          </p:cNvPr>
          <p:cNvSpPr txBox="1"/>
          <p:nvPr/>
        </p:nvSpPr>
        <p:spPr>
          <a:xfrm>
            <a:off x="1691680" y="4581128"/>
            <a:ext cx="7401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0070C0"/>
                </a:solidFill>
              </a:rPr>
              <a:t>¡SUS APORTACIONES SON MUY IMPORTANTES!</a:t>
            </a:r>
          </a:p>
          <a:p>
            <a:pPr algn="ctr"/>
            <a:r>
              <a:rPr lang="es-ES" sz="2400" b="1" i="1" dirty="0">
                <a:solidFill>
                  <a:schemeClr val="accent1"/>
                </a:solidFill>
              </a:rPr>
              <a:t>ZUEN EKARPENAK OSO GARRANTZITSUAK DIRA!</a:t>
            </a:r>
          </a:p>
        </p:txBody>
      </p:sp>
    </p:spTree>
    <p:extLst>
      <p:ext uri="{BB962C8B-B14F-4D97-AF65-F5344CB8AC3E}">
        <p14:creationId xmlns:p14="http://schemas.microsoft.com/office/powerpoint/2010/main" val="209302634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P:\Proyectos\3058002_PANAGUA&amp;PP\6.3.2_material difusion\07_ETI\Material_Diseño_ETI\imagenes\ppt\solo_fondo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 bwMode="auto">
          <a:xfrm>
            <a:off x="19922" y="-404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2330"/>
            <a:ext cx="9146873" cy="3671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89364" y="260648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DEMARCACIÓN HIDROGRÁFICA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4509120"/>
            <a:ext cx="84249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máxima coordinación de los trabajos de planificación en ambos ámbitos competenciales y comprensión de los documentos, la Agencia Vasca del Agua y la Confederación Hidrográfica del Cantábrico han elaborado un </a:t>
            </a:r>
            <a:r>
              <a:rPr lang="es-ES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documento conjunto </a:t>
            </a:r>
            <a:r>
              <a:rPr lang="es-ES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incluye aspectos descriptivos e ilustrativos de la totalidad  de la Demarcación, sin perjuicio del ámbito competencial en el que opera la consulta pública.</a:t>
            </a:r>
          </a:p>
        </p:txBody>
      </p:sp>
    </p:spTree>
    <p:extLst>
      <p:ext uri="{BB962C8B-B14F-4D97-AF65-F5344CB8AC3E}">
        <p14:creationId xmlns:p14="http://schemas.microsoft.com/office/powerpoint/2010/main" val="92467026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P:\Proyectos\3058002_PANAGUA&amp;PP\6.3.2_material difusion\07_ETI\Material_Diseño_ETI\imagenes\ppt\solo_fondo.jpg">
            <a:extLst>
              <a:ext uri="{FF2B5EF4-FFF2-40B4-BE49-F238E27FC236}">
                <a16:creationId xmlns:a16="http://schemas.microsoft.com/office/drawing/2014/main" id="{EA2CB676-01A3-3B42-8E14-0B91CEE091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 bwMode="auto">
          <a:xfrm>
            <a:off x="0" y="-11663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7 CuadroTexto">
            <a:extLst>
              <a:ext uri="{FF2B5EF4-FFF2-40B4-BE49-F238E27FC236}">
                <a16:creationId xmlns:a16="http://schemas.microsoft.com/office/drawing/2014/main" id="{7BE59571-262A-A448-9ABD-25DD0AEE8E55}"/>
              </a:ext>
            </a:extLst>
          </p:cNvPr>
          <p:cNvSpPr txBox="1"/>
          <p:nvPr/>
        </p:nvSpPr>
        <p:spPr>
          <a:xfrm>
            <a:off x="289364" y="260648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 DE PLANIFICACIÓN HIDROLÓGICA</a:t>
            </a:r>
          </a:p>
        </p:txBody>
      </p:sp>
      <p:sp>
        <p:nvSpPr>
          <p:cNvPr id="13" name="Rectangle 29">
            <a:extLst>
              <a:ext uri="{FF2B5EF4-FFF2-40B4-BE49-F238E27FC236}">
                <a16:creationId xmlns:a16="http://schemas.microsoft.com/office/drawing/2014/main" id="{03371A53-7505-D948-BF37-DF3B59D8A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921767"/>
            <a:ext cx="513650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u="none" dirty="0">
                <a:solidFill>
                  <a:srgbClr val="4F81BD"/>
                </a:solidFill>
              </a:rPr>
              <a:t>Ciclos de planificación hidrológica de </a:t>
            </a:r>
            <a:r>
              <a:rPr lang="es-ES" sz="1800" b="1" u="none" dirty="0">
                <a:solidFill>
                  <a:srgbClr val="4F81BD"/>
                </a:solidFill>
              </a:rPr>
              <a:t>seis años</a:t>
            </a:r>
            <a:r>
              <a:rPr lang="es-ES" sz="1800" u="none" dirty="0">
                <a:solidFill>
                  <a:srgbClr val="4F81BD"/>
                </a:solidFill>
              </a:rPr>
              <a:t>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u="none" dirty="0">
                <a:solidFill>
                  <a:srgbClr val="4F81BD"/>
                </a:solidFill>
              </a:rPr>
              <a:t>Cada ciclo está constituido por </a:t>
            </a:r>
            <a:r>
              <a:rPr lang="es-ES" sz="1800" b="1" u="none" dirty="0">
                <a:solidFill>
                  <a:srgbClr val="4F81BD"/>
                </a:solidFill>
              </a:rPr>
              <a:t>tres etapas</a:t>
            </a:r>
            <a:r>
              <a:rPr lang="es-ES" sz="1800" u="none" dirty="0">
                <a:solidFill>
                  <a:srgbClr val="4F81BD"/>
                </a:solidFill>
              </a:rPr>
              <a:t>.</a:t>
            </a:r>
            <a:endParaRPr lang="es-ES" sz="1600" u="none" dirty="0">
              <a:solidFill>
                <a:srgbClr val="262673"/>
              </a:solidFill>
            </a:endParaRPr>
          </a:p>
        </p:txBody>
      </p:sp>
      <p:grpSp>
        <p:nvGrpSpPr>
          <p:cNvPr id="14" name="18 Grupo">
            <a:extLst>
              <a:ext uri="{FF2B5EF4-FFF2-40B4-BE49-F238E27FC236}">
                <a16:creationId xmlns:a16="http://schemas.microsoft.com/office/drawing/2014/main" id="{7CA02278-EAC9-5141-990F-030A65419ABB}"/>
              </a:ext>
            </a:extLst>
          </p:cNvPr>
          <p:cNvGrpSpPr>
            <a:grpSpLocks/>
          </p:cNvGrpSpPr>
          <p:nvPr/>
        </p:nvGrpSpPr>
        <p:grpSpPr bwMode="auto">
          <a:xfrm>
            <a:off x="834092" y="1880221"/>
            <a:ext cx="7618413" cy="3698875"/>
            <a:chOff x="449295" y="1863435"/>
            <a:chExt cx="4163080" cy="3699711"/>
          </a:xfrm>
        </p:grpSpPr>
        <p:sp>
          <p:nvSpPr>
            <p:cNvPr id="15" name="2 Forma libre">
              <a:extLst>
                <a:ext uri="{FF2B5EF4-FFF2-40B4-BE49-F238E27FC236}">
                  <a16:creationId xmlns:a16="http://schemas.microsoft.com/office/drawing/2014/main" id="{BEEE4B3B-B319-144E-AB89-4B4E5590AE28}"/>
                </a:ext>
              </a:extLst>
            </p:cNvPr>
            <p:cNvSpPr/>
            <p:nvPr/>
          </p:nvSpPr>
          <p:spPr>
            <a:xfrm>
              <a:off x="1869375" y="1863435"/>
              <a:ext cx="1322920" cy="860619"/>
            </a:xfrm>
            <a:custGeom>
              <a:avLst/>
              <a:gdLst>
                <a:gd name="connsiteX0" fmla="*/ 0 w 1322898"/>
                <a:gd name="connsiteY0" fmla="*/ 143317 h 859884"/>
                <a:gd name="connsiteX1" fmla="*/ 143317 w 1322898"/>
                <a:gd name="connsiteY1" fmla="*/ 0 h 859884"/>
                <a:gd name="connsiteX2" fmla="*/ 1179581 w 1322898"/>
                <a:gd name="connsiteY2" fmla="*/ 0 h 859884"/>
                <a:gd name="connsiteX3" fmla="*/ 1322898 w 1322898"/>
                <a:gd name="connsiteY3" fmla="*/ 143317 h 859884"/>
                <a:gd name="connsiteX4" fmla="*/ 1322898 w 1322898"/>
                <a:gd name="connsiteY4" fmla="*/ 716567 h 859884"/>
                <a:gd name="connsiteX5" fmla="*/ 1179581 w 1322898"/>
                <a:gd name="connsiteY5" fmla="*/ 859884 h 859884"/>
                <a:gd name="connsiteX6" fmla="*/ 143317 w 1322898"/>
                <a:gd name="connsiteY6" fmla="*/ 859884 h 859884"/>
                <a:gd name="connsiteX7" fmla="*/ 0 w 1322898"/>
                <a:gd name="connsiteY7" fmla="*/ 716567 h 859884"/>
                <a:gd name="connsiteX8" fmla="*/ 0 w 1322898"/>
                <a:gd name="connsiteY8" fmla="*/ 143317 h 859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2898" h="859884">
                  <a:moveTo>
                    <a:pt x="0" y="143317"/>
                  </a:moveTo>
                  <a:cubicBezTo>
                    <a:pt x="0" y="64165"/>
                    <a:pt x="64165" y="0"/>
                    <a:pt x="143317" y="0"/>
                  </a:cubicBezTo>
                  <a:lnTo>
                    <a:pt x="1179581" y="0"/>
                  </a:lnTo>
                  <a:cubicBezTo>
                    <a:pt x="1258733" y="0"/>
                    <a:pt x="1322898" y="64165"/>
                    <a:pt x="1322898" y="143317"/>
                  </a:cubicBezTo>
                  <a:lnTo>
                    <a:pt x="1322898" y="716567"/>
                  </a:lnTo>
                  <a:cubicBezTo>
                    <a:pt x="1322898" y="795719"/>
                    <a:pt x="1258733" y="859884"/>
                    <a:pt x="1179581" y="859884"/>
                  </a:cubicBezTo>
                  <a:lnTo>
                    <a:pt x="143317" y="859884"/>
                  </a:lnTo>
                  <a:cubicBezTo>
                    <a:pt x="64165" y="859884"/>
                    <a:pt x="0" y="795719"/>
                    <a:pt x="0" y="716567"/>
                  </a:cubicBezTo>
                  <a:lnTo>
                    <a:pt x="0" y="143317"/>
                  </a:lnTo>
                  <a:close/>
                </a:path>
              </a:pathLst>
            </a:custGeom>
            <a:solidFill>
              <a:srgbClr val="4F81BD">
                <a:shade val="50000"/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 lIns="87696" tIns="87696" rIns="87696" bIns="87696" spcCol="1270" anchor="ctr"/>
            <a:lstStyle/>
            <a:p>
              <a:pPr algn="ctr" defTabSz="533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s-ES" sz="1300" u="none" kern="0" dirty="0">
                  <a:solidFill>
                    <a:prstClr val="white"/>
                  </a:solidFill>
                  <a:latin typeface="Calibri"/>
                  <a:ea typeface="+mn-ea"/>
                </a:rPr>
                <a:t>1. Documentos Iniciales</a:t>
              </a:r>
            </a:p>
          </p:txBody>
        </p:sp>
        <p:sp>
          <p:nvSpPr>
            <p:cNvPr id="16" name="3 Forma libre">
              <a:extLst>
                <a:ext uri="{FF2B5EF4-FFF2-40B4-BE49-F238E27FC236}">
                  <a16:creationId xmlns:a16="http://schemas.microsoft.com/office/drawing/2014/main" id="{ACF52497-24E3-9A45-88B4-1E5EB19EAB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211" y="2116168"/>
              <a:ext cx="2839826" cy="2839826"/>
            </a:xfrm>
            <a:custGeom>
              <a:avLst/>
              <a:gdLst>
                <a:gd name="T0" fmla="*/ 2263769 w 2839826"/>
                <a:gd name="T1" fmla="*/ 277958 h 2839826"/>
                <a:gd name="T2" fmla="*/ 2263769 w 2839826"/>
                <a:gd name="T3" fmla="*/ 277957 h 2839826"/>
                <a:gd name="T4" fmla="*/ 2692584 w 2839826"/>
                <a:gd name="T5" fmla="*/ 790259 h 2839826"/>
                <a:gd name="T6" fmla="*/ 0 60000 65536"/>
                <a:gd name="T7" fmla="*/ 0 60000 65536"/>
                <a:gd name="T8" fmla="*/ 0 60000 65536"/>
                <a:gd name="T9" fmla="*/ 0 w 2839826"/>
                <a:gd name="T10" fmla="*/ 0 h 2839826"/>
                <a:gd name="T11" fmla="*/ 2839826 w 2839826"/>
                <a:gd name="T12" fmla="*/ 2839826 h 28398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9826" h="2839826">
                  <a:moveTo>
                    <a:pt x="2263769" y="277958"/>
                  </a:moveTo>
                  <a:lnTo>
                    <a:pt x="2263769" y="277957"/>
                  </a:lnTo>
                  <a:cubicBezTo>
                    <a:pt x="2445418" y="412189"/>
                    <a:pt x="2592426" y="587817"/>
                    <a:pt x="2692584" y="790259"/>
                  </a:cubicBezTo>
                </a:path>
              </a:pathLst>
            </a:custGeom>
            <a:noFill/>
            <a:ln w="12700" cap="flat" cmpd="sng" algn="ctr">
              <a:solidFill>
                <a:srgbClr val="376092"/>
              </a:solidFill>
              <a:prstDash val="solid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u-ES"/>
            </a:p>
          </p:txBody>
        </p:sp>
        <p:sp>
          <p:nvSpPr>
            <p:cNvPr id="17" name="4 Forma libre">
              <a:extLst>
                <a:ext uri="{FF2B5EF4-FFF2-40B4-BE49-F238E27FC236}">
                  <a16:creationId xmlns:a16="http://schemas.microsoft.com/office/drawing/2014/main" id="{C3F49163-EA0D-3D45-A476-C7E573AA94EB}"/>
                </a:ext>
              </a:extLst>
            </p:cNvPr>
            <p:cNvSpPr/>
            <p:nvPr/>
          </p:nvSpPr>
          <p:spPr>
            <a:xfrm>
              <a:off x="3289454" y="3282981"/>
              <a:ext cx="1322921" cy="860619"/>
            </a:xfrm>
            <a:custGeom>
              <a:avLst/>
              <a:gdLst>
                <a:gd name="connsiteX0" fmla="*/ 0 w 1322898"/>
                <a:gd name="connsiteY0" fmla="*/ 143317 h 859884"/>
                <a:gd name="connsiteX1" fmla="*/ 143317 w 1322898"/>
                <a:gd name="connsiteY1" fmla="*/ 0 h 859884"/>
                <a:gd name="connsiteX2" fmla="*/ 1179581 w 1322898"/>
                <a:gd name="connsiteY2" fmla="*/ 0 h 859884"/>
                <a:gd name="connsiteX3" fmla="*/ 1322898 w 1322898"/>
                <a:gd name="connsiteY3" fmla="*/ 143317 h 859884"/>
                <a:gd name="connsiteX4" fmla="*/ 1322898 w 1322898"/>
                <a:gd name="connsiteY4" fmla="*/ 716567 h 859884"/>
                <a:gd name="connsiteX5" fmla="*/ 1179581 w 1322898"/>
                <a:gd name="connsiteY5" fmla="*/ 859884 h 859884"/>
                <a:gd name="connsiteX6" fmla="*/ 143317 w 1322898"/>
                <a:gd name="connsiteY6" fmla="*/ 859884 h 859884"/>
                <a:gd name="connsiteX7" fmla="*/ 0 w 1322898"/>
                <a:gd name="connsiteY7" fmla="*/ 716567 h 859884"/>
                <a:gd name="connsiteX8" fmla="*/ 0 w 1322898"/>
                <a:gd name="connsiteY8" fmla="*/ 143317 h 859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2898" h="859884">
                  <a:moveTo>
                    <a:pt x="0" y="143317"/>
                  </a:moveTo>
                  <a:cubicBezTo>
                    <a:pt x="0" y="64165"/>
                    <a:pt x="64165" y="0"/>
                    <a:pt x="143317" y="0"/>
                  </a:cubicBezTo>
                  <a:lnTo>
                    <a:pt x="1179581" y="0"/>
                  </a:lnTo>
                  <a:cubicBezTo>
                    <a:pt x="1258733" y="0"/>
                    <a:pt x="1322898" y="64165"/>
                    <a:pt x="1322898" y="143317"/>
                  </a:cubicBezTo>
                  <a:lnTo>
                    <a:pt x="1322898" y="716567"/>
                  </a:lnTo>
                  <a:cubicBezTo>
                    <a:pt x="1322898" y="795719"/>
                    <a:pt x="1258733" y="859884"/>
                    <a:pt x="1179581" y="859884"/>
                  </a:cubicBezTo>
                  <a:lnTo>
                    <a:pt x="143317" y="859884"/>
                  </a:lnTo>
                  <a:cubicBezTo>
                    <a:pt x="64165" y="859884"/>
                    <a:pt x="0" y="795719"/>
                    <a:pt x="0" y="716567"/>
                  </a:cubicBezTo>
                  <a:lnTo>
                    <a:pt x="0" y="143317"/>
                  </a:lnTo>
                  <a:close/>
                </a:path>
              </a:pathLst>
            </a:custGeom>
            <a:solidFill>
              <a:srgbClr val="4F81BD">
                <a:shade val="50000"/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 lIns="87696" tIns="87696" rIns="87696" bIns="87696" spcCol="1270" anchor="ctr"/>
            <a:lstStyle/>
            <a:p>
              <a:pPr algn="ctr" defTabSz="533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s-ES" sz="1300" u="none" kern="0" dirty="0">
                  <a:solidFill>
                    <a:prstClr val="white"/>
                  </a:solidFill>
                  <a:latin typeface="Calibri"/>
                  <a:ea typeface="+mn-ea"/>
                </a:rPr>
                <a:t>2. Esquema de Temas Importantes</a:t>
              </a:r>
            </a:p>
          </p:txBody>
        </p:sp>
        <p:sp>
          <p:nvSpPr>
            <p:cNvPr id="18" name="5 Forma libre">
              <a:extLst>
                <a:ext uri="{FF2B5EF4-FFF2-40B4-BE49-F238E27FC236}">
                  <a16:creationId xmlns:a16="http://schemas.microsoft.com/office/drawing/2014/main" id="{F2C56437-C5C8-5248-AAFC-1622CA11FA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861" y="2532549"/>
              <a:ext cx="2839826" cy="2839826"/>
            </a:xfrm>
            <a:custGeom>
              <a:avLst/>
              <a:gdLst>
                <a:gd name="T0" fmla="*/ 2692584 w 2839826"/>
                <a:gd name="T1" fmla="*/ 2049566 h 2839826"/>
                <a:gd name="T2" fmla="*/ 2692584 w 2839826"/>
                <a:gd name="T3" fmla="*/ 2049566 h 2839826"/>
                <a:gd name="T4" fmla="*/ 2263769 w 2839826"/>
                <a:gd name="T5" fmla="*/ 2561868 h 2839826"/>
                <a:gd name="T6" fmla="*/ 0 60000 65536"/>
                <a:gd name="T7" fmla="*/ 0 60000 65536"/>
                <a:gd name="T8" fmla="*/ 0 60000 65536"/>
                <a:gd name="T9" fmla="*/ 0 w 2839826"/>
                <a:gd name="T10" fmla="*/ 0 h 2839826"/>
                <a:gd name="T11" fmla="*/ 2839826 w 2839826"/>
                <a:gd name="T12" fmla="*/ 2839826 h 28398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9826" h="2839826">
                  <a:moveTo>
                    <a:pt x="2692584" y="2049566"/>
                  </a:moveTo>
                  <a:lnTo>
                    <a:pt x="2692584" y="2049566"/>
                  </a:lnTo>
                  <a:cubicBezTo>
                    <a:pt x="2592426" y="2252008"/>
                    <a:pt x="2445418" y="2427636"/>
                    <a:pt x="2263769" y="2561868"/>
                  </a:cubicBezTo>
                </a:path>
              </a:pathLst>
            </a:custGeom>
            <a:noFill/>
            <a:ln w="12700" cap="flat" cmpd="sng" algn="ctr">
              <a:solidFill>
                <a:srgbClr val="376092"/>
              </a:solidFill>
              <a:prstDash val="solid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u-ES"/>
            </a:p>
          </p:txBody>
        </p:sp>
        <p:sp>
          <p:nvSpPr>
            <p:cNvPr id="19" name="6 Forma libre">
              <a:extLst>
                <a:ext uri="{FF2B5EF4-FFF2-40B4-BE49-F238E27FC236}">
                  <a16:creationId xmlns:a16="http://schemas.microsoft.com/office/drawing/2014/main" id="{B32A5D8A-E566-EF4E-8DF7-63AF31522ED6}"/>
                </a:ext>
              </a:extLst>
            </p:cNvPr>
            <p:cNvSpPr/>
            <p:nvPr/>
          </p:nvSpPr>
          <p:spPr>
            <a:xfrm>
              <a:off x="1869375" y="4702527"/>
              <a:ext cx="1322920" cy="860619"/>
            </a:xfrm>
            <a:custGeom>
              <a:avLst/>
              <a:gdLst>
                <a:gd name="connsiteX0" fmla="*/ 0 w 1322898"/>
                <a:gd name="connsiteY0" fmla="*/ 143317 h 859884"/>
                <a:gd name="connsiteX1" fmla="*/ 143317 w 1322898"/>
                <a:gd name="connsiteY1" fmla="*/ 0 h 859884"/>
                <a:gd name="connsiteX2" fmla="*/ 1179581 w 1322898"/>
                <a:gd name="connsiteY2" fmla="*/ 0 h 859884"/>
                <a:gd name="connsiteX3" fmla="*/ 1322898 w 1322898"/>
                <a:gd name="connsiteY3" fmla="*/ 143317 h 859884"/>
                <a:gd name="connsiteX4" fmla="*/ 1322898 w 1322898"/>
                <a:gd name="connsiteY4" fmla="*/ 716567 h 859884"/>
                <a:gd name="connsiteX5" fmla="*/ 1179581 w 1322898"/>
                <a:gd name="connsiteY5" fmla="*/ 859884 h 859884"/>
                <a:gd name="connsiteX6" fmla="*/ 143317 w 1322898"/>
                <a:gd name="connsiteY6" fmla="*/ 859884 h 859884"/>
                <a:gd name="connsiteX7" fmla="*/ 0 w 1322898"/>
                <a:gd name="connsiteY7" fmla="*/ 716567 h 859884"/>
                <a:gd name="connsiteX8" fmla="*/ 0 w 1322898"/>
                <a:gd name="connsiteY8" fmla="*/ 143317 h 859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2898" h="859884">
                  <a:moveTo>
                    <a:pt x="0" y="143317"/>
                  </a:moveTo>
                  <a:cubicBezTo>
                    <a:pt x="0" y="64165"/>
                    <a:pt x="64165" y="0"/>
                    <a:pt x="143317" y="0"/>
                  </a:cubicBezTo>
                  <a:lnTo>
                    <a:pt x="1179581" y="0"/>
                  </a:lnTo>
                  <a:cubicBezTo>
                    <a:pt x="1258733" y="0"/>
                    <a:pt x="1322898" y="64165"/>
                    <a:pt x="1322898" y="143317"/>
                  </a:cubicBezTo>
                  <a:lnTo>
                    <a:pt x="1322898" y="716567"/>
                  </a:lnTo>
                  <a:cubicBezTo>
                    <a:pt x="1322898" y="795719"/>
                    <a:pt x="1258733" y="859884"/>
                    <a:pt x="1179581" y="859884"/>
                  </a:cubicBezTo>
                  <a:lnTo>
                    <a:pt x="143317" y="859884"/>
                  </a:lnTo>
                  <a:cubicBezTo>
                    <a:pt x="64165" y="859884"/>
                    <a:pt x="0" y="795719"/>
                    <a:pt x="0" y="716567"/>
                  </a:cubicBezTo>
                  <a:lnTo>
                    <a:pt x="0" y="143317"/>
                  </a:lnTo>
                  <a:close/>
                </a:path>
              </a:pathLst>
            </a:custGeom>
            <a:solidFill>
              <a:srgbClr val="4F81BD">
                <a:shade val="50000"/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 lIns="87696" tIns="87696" rIns="87696" bIns="87696" spcCol="1270" anchor="ctr"/>
            <a:lstStyle/>
            <a:p>
              <a:pPr algn="ctr" defTabSz="533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s-ES" sz="1300" u="none" kern="0" dirty="0">
                  <a:solidFill>
                    <a:prstClr val="white"/>
                  </a:solidFill>
                  <a:latin typeface="Calibri"/>
                  <a:ea typeface="+mn-ea"/>
                </a:rPr>
                <a:t>3. Proyecto de Plan Hidrológico</a:t>
              </a:r>
            </a:p>
          </p:txBody>
        </p:sp>
        <p:sp>
          <p:nvSpPr>
            <p:cNvPr id="20" name="7 Forma libre">
              <a:extLst>
                <a:ext uri="{FF2B5EF4-FFF2-40B4-BE49-F238E27FC236}">
                  <a16:creationId xmlns:a16="http://schemas.microsoft.com/office/drawing/2014/main" id="{E60DD7CC-0D67-6E4B-8E7E-6B546D741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060" y="2307554"/>
              <a:ext cx="2839826" cy="2839826"/>
            </a:xfrm>
            <a:custGeom>
              <a:avLst/>
              <a:gdLst>
                <a:gd name="T0" fmla="*/ 576057 w 2839826"/>
                <a:gd name="T1" fmla="*/ 2561868 h 2839826"/>
                <a:gd name="T2" fmla="*/ 576056 w 2839826"/>
                <a:gd name="T3" fmla="*/ 2561868 h 2839826"/>
                <a:gd name="T4" fmla="*/ 147241 w 2839826"/>
                <a:gd name="T5" fmla="*/ 2049566 h 2839826"/>
                <a:gd name="T6" fmla="*/ 0 60000 65536"/>
                <a:gd name="T7" fmla="*/ 0 60000 65536"/>
                <a:gd name="T8" fmla="*/ 0 60000 65536"/>
                <a:gd name="T9" fmla="*/ 0 w 2839826"/>
                <a:gd name="T10" fmla="*/ 0 h 2839826"/>
                <a:gd name="T11" fmla="*/ 2839826 w 2839826"/>
                <a:gd name="T12" fmla="*/ 2839826 h 28398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9826" h="2839826">
                  <a:moveTo>
                    <a:pt x="576057" y="2561868"/>
                  </a:moveTo>
                  <a:lnTo>
                    <a:pt x="576056" y="2561868"/>
                  </a:lnTo>
                  <a:cubicBezTo>
                    <a:pt x="394407" y="2427636"/>
                    <a:pt x="247399" y="2252008"/>
                    <a:pt x="147241" y="2049566"/>
                  </a:cubicBezTo>
                </a:path>
              </a:pathLst>
            </a:custGeom>
            <a:noFill/>
            <a:ln w="12700" cap="flat" cmpd="sng" algn="ctr">
              <a:solidFill>
                <a:srgbClr val="376092"/>
              </a:solidFill>
              <a:prstDash val="solid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u-ES"/>
            </a:p>
          </p:txBody>
        </p:sp>
        <p:sp>
          <p:nvSpPr>
            <p:cNvPr id="21" name="8 Forma libre">
              <a:extLst>
                <a:ext uri="{FF2B5EF4-FFF2-40B4-BE49-F238E27FC236}">
                  <a16:creationId xmlns:a16="http://schemas.microsoft.com/office/drawing/2014/main" id="{A7053B6E-1D07-FC4F-842B-99E84A158506}"/>
                </a:ext>
              </a:extLst>
            </p:cNvPr>
            <p:cNvSpPr/>
            <p:nvPr/>
          </p:nvSpPr>
          <p:spPr>
            <a:xfrm>
              <a:off x="449295" y="3282981"/>
              <a:ext cx="1322921" cy="860619"/>
            </a:xfrm>
            <a:custGeom>
              <a:avLst/>
              <a:gdLst>
                <a:gd name="connsiteX0" fmla="*/ 0 w 1322898"/>
                <a:gd name="connsiteY0" fmla="*/ 143317 h 859884"/>
                <a:gd name="connsiteX1" fmla="*/ 143317 w 1322898"/>
                <a:gd name="connsiteY1" fmla="*/ 0 h 859884"/>
                <a:gd name="connsiteX2" fmla="*/ 1179581 w 1322898"/>
                <a:gd name="connsiteY2" fmla="*/ 0 h 859884"/>
                <a:gd name="connsiteX3" fmla="*/ 1322898 w 1322898"/>
                <a:gd name="connsiteY3" fmla="*/ 143317 h 859884"/>
                <a:gd name="connsiteX4" fmla="*/ 1322898 w 1322898"/>
                <a:gd name="connsiteY4" fmla="*/ 716567 h 859884"/>
                <a:gd name="connsiteX5" fmla="*/ 1179581 w 1322898"/>
                <a:gd name="connsiteY5" fmla="*/ 859884 h 859884"/>
                <a:gd name="connsiteX6" fmla="*/ 143317 w 1322898"/>
                <a:gd name="connsiteY6" fmla="*/ 859884 h 859884"/>
                <a:gd name="connsiteX7" fmla="*/ 0 w 1322898"/>
                <a:gd name="connsiteY7" fmla="*/ 716567 h 859884"/>
                <a:gd name="connsiteX8" fmla="*/ 0 w 1322898"/>
                <a:gd name="connsiteY8" fmla="*/ 143317 h 859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2898" h="859884">
                  <a:moveTo>
                    <a:pt x="0" y="143317"/>
                  </a:moveTo>
                  <a:cubicBezTo>
                    <a:pt x="0" y="64165"/>
                    <a:pt x="64165" y="0"/>
                    <a:pt x="143317" y="0"/>
                  </a:cubicBezTo>
                  <a:lnTo>
                    <a:pt x="1179581" y="0"/>
                  </a:lnTo>
                  <a:cubicBezTo>
                    <a:pt x="1258733" y="0"/>
                    <a:pt x="1322898" y="64165"/>
                    <a:pt x="1322898" y="143317"/>
                  </a:cubicBezTo>
                  <a:lnTo>
                    <a:pt x="1322898" y="716567"/>
                  </a:lnTo>
                  <a:cubicBezTo>
                    <a:pt x="1322898" y="795719"/>
                    <a:pt x="1258733" y="859884"/>
                    <a:pt x="1179581" y="859884"/>
                  </a:cubicBezTo>
                  <a:lnTo>
                    <a:pt x="143317" y="859884"/>
                  </a:lnTo>
                  <a:cubicBezTo>
                    <a:pt x="64165" y="859884"/>
                    <a:pt x="0" y="795719"/>
                    <a:pt x="0" y="716567"/>
                  </a:cubicBezTo>
                  <a:lnTo>
                    <a:pt x="0" y="143317"/>
                  </a:lnTo>
                  <a:close/>
                </a:path>
              </a:pathLst>
            </a:custGeom>
            <a:solidFill>
              <a:srgbClr val="F79646"/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 lIns="99126" tIns="99126" rIns="99126" bIns="99126" spcCol="1270" anchor="ctr"/>
            <a:lstStyle/>
            <a:p>
              <a:pPr algn="ctr" defTabSz="6667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s-ES" sz="1300" u="none" kern="0" dirty="0">
                  <a:solidFill>
                    <a:prstClr val="white"/>
                  </a:solidFill>
                  <a:latin typeface="Calibri"/>
                  <a:ea typeface="+mn-ea"/>
                </a:rPr>
                <a:t>Nuevo ciclo de planificación</a:t>
              </a:r>
            </a:p>
          </p:txBody>
        </p:sp>
        <p:sp>
          <p:nvSpPr>
            <p:cNvPr id="22" name="9 Forma libre">
              <a:extLst>
                <a:ext uri="{FF2B5EF4-FFF2-40B4-BE49-F238E27FC236}">
                  <a16:creationId xmlns:a16="http://schemas.microsoft.com/office/drawing/2014/main" id="{D781CA3B-222A-B148-B305-1BEC024EBD06}"/>
                </a:ext>
              </a:extLst>
            </p:cNvPr>
            <p:cNvSpPr>
              <a:spLocks/>
            </p:cNvSpPr>
            <p:nvPr/>
          </p:nvSpPr>
          <p:spPr bwMode="auto">
            <a:xfrm rot="1356375">
              <a:off x="1167116" y="2204694"/>
              <a:ext cx="758953" cy="1096533"/>
            </a:xfrm>
            <a:custGeom>
              <a:avLst/>
              <a:gdLst>
                <a:gd name="T0" fmla="*/ 147242 w 758953"/>
                <a:gd name="T1" fmla="*/ 790260 h 1096533"/>
                <a:gd name="T2" fmla="*/ 147241 w 758953"/>
                <a:gd name="T3" fmla="*/ 790259 h 1096533"/>
                <a:gd name="T4" fmla="*/ 576056 w 758953"/>
                <a:gd name="T5" fmla="*/ 277957 h 1096533"/>
                <a:gd name="T6" fmla="*/ 0 60000 65536"/>
                <a:gd name="T7" fmla="*/ 0 60000 65536"/>
                <a:gd name="T8" fmla="*/ 0 60000 65536"/>
                <a:gd name="T9" fmla="*/ 0 w 758953"/>
                <a:gd name="T10" fmla="*/ 0 h 1096533"/>
                <a:gd name="T11" fmla="*/ 758953 w 758953"/>
                <a:gd name="T12" fmla="*/ 1096533 h 10965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58953" h="1096533">
                  <a:moveTo>
                    <a:pt x="147242" y="790260"/>
                  </a:moveTo>
                  <a:lnTo>
                    <a:pt x="147241" y="790259"/>
                  </a:lnTo>
                  <a:cubicBezTo>
                    <a:pt x="247399" y="587817"/>
                    <a:pt x="394407" y="412189"/>
                    <a:pt x="576056" y="277957"/>
                  </a:cubicBezTo>
                </a:path>
              </a:pathLst>
            </a:custGeom>
            <a:noFill/>
            <a:ln w="12700" cap="flat" cmpd="sng" algn="ctr">
              <a:solidFill>
                <a:srgbClr val="E46C0A"/>
              </a:solidFill>
              <a:prstDash val="lg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u-ES" dirty="0"/>
            </a:p>
          </p:txBody>
        </p:sp>
        <p:sp>
          <p:nvSpPr>
            <p:cNvPr id="23" name="10 Elipse">
              <a:extLst>
                <a:ext uri="{FF2B5EF4-FFF2-40B4-BE49-F238E27FC236}">
                  <a16:creationId xmlns:a16="http://schemas.microsoft.com/office/drawing/2014/main" id="{5DE2C1C3-BBA0-E640-8034-EBA238FE72E0}"/>
                </a:ext>
              </a:extLst>
            </p:cNvPr>
            <p:cNvSpPr/>
            <p:nvPr/>
          </p:nvSpPr>
          <p:spPr>
            <a:xfrm>
              <a:off x="1828603" y="3394131"/>
              <a:ext cx="1404465" cy="638319"/>
            </a:xfrm>
            <a:prstGeom prst="ellipse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ysDash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600" b="1" u="none" kern="0" dirty="0">
                  <a:solidFill>
                    <a:srgbClr val="4F81BD">
                      <a:lumMod val="75000"/>
                    </a:srgbClr>
                  </a:solidFill>
                  <a:latin typeface="Calibri"/>
                  <a:ea typeface="+mn-ea"/>
                  <a:cs typeface="Arial" panose="020B0604020202020204" pitchFamily="34" charset="0"/>
                </a:rPr>
                <a:t>Participación</a:t>
              </a:r>
              <a:r>
                <a:rPr lang="es-ES" sz="1200" u="none" kern="0" dirty="0">
                  <a:solidFill>
                    <a:srgbClr val="4F81BD"/>
                  </a:solidFill>
                  <a:latin typeface="Calibri"/>
                  <a:ea typeface="+mn-ea"/>
                  <a:cs typeface="Arial" panose="020B0604020202020204" pitchFamily="34" charset="0"/>
                </a:rPr>
                <a:t> </a:t>
              </a:r>
              <a:r>
                <a:rPr lang="es-ES" sz="1600" b="1" u="none" kern="0" dirty="0">
                  <a:solidFill>
                    <a:srgbClr val="4F81BD">
                      <a:lumMod val="75000"/>
                    </a:srgbClr>
                  </a:solidFill>
                  <a:latin typeface="Calibri"/>
                  <a:ea typeface="+mn-ea"/>
                  <a:cs typeface="Arial" panose="020B0604020202020204" pitchFamily="34" charset="0"/>
                </a:rPr>
                <a:t>pública</a:t>
              </a:r>
              <a:endParaRPr lang="es-ES" sz="1200" b="1" u="none" kern="0" dirty="0">
                <a:solidFill>
                  <a:srgbClr val="4F81BD">
                    <a:lumMod val="75000"/>
                  </a:srgbClr>
                </a:solidFill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24" name="11 Diagrama">
            <a:extLst>
              <a:ext uri="{FF2B5EF4-FFF2-40B4-BE49-F238E27FC236}">
                <a16:creationId xmlns:a16="http://schemas.microsoft.com/office/drawing/2014/main" id="{7169E77B-A4BF-FA46-A3D4-A2B56993820C}"/>
              </a:ext>
            </a:extLst>
          </p:cNvPr>
          <p:cNvGraphicFramePr/>
          <p:nvPr/>
        </p:nvGraphicFramePr>
        <p:xfrm>
          <a:off x="1617327" y="6053469"/>
          <a:ext cx="7007316" cy="453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5" name="16 Grupo">
            <a:extLst>
              <a:ext uri="{FF2B5EF4-FFF2-40B4-BE49-F238E27FC236}">
                <a16:creationId xmlns:a16="http://schemas.microsoft.com/office/drawing/2014/main" id="{5EC98F64-12F7-2A4B-9018-2B0F6BA4B5DF}"/>
              </a:ext>
            </a:extLst>
          </p:cNvPr>
          <p:cNvGrpSpPr/>
          <p:nvPr/>
        </p:nvGrpSpPr>
        <p:grpSpPr>
          <a:xfrm>
            <a:off x="5411733" y="776219"/>
            <a:ext cx="3590599" cy="1571182"/>
            <a:chOff x="5171846" y="864780"/>
            <a:chExt cx="3972154" cy="1571182"/>
          </a:xfrm>
        </p:grpSpPr>
        <p:sp>
          <p:nvSpPr>
            <p:cNvPr id="26" name="17 Forma libre">
              <a:extLst>
                <a:ext uri="{FF2B5EF4-FFF2-40B4-BE49-F238E27FC236}">
                  <a16:creationId xmlns:a16="http://schemas.microsoft.com/office/drawing/2014/main" id="{B30EF6D6-ACC5-3145-A4A3-AF75AC0EF0C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42399" y="864780"/>
              <a:ext cx="3101601" cy="1571182"/>
            </a:xfrm>
            <a:custGeom>
              <a:avLst/>
              <a:gdLst>
                <a:gd name="connsiteX0" fmla="*/ 0 w 1670810"/>
                <a:gd name="connsiteY0" fmla="*/ 83541 h 835405"/>
                <a:gd name="connsiteX1" fmla="*/ 83541 w 1670810"/>
                <a:gd name="connsiteY1" fmla="*/ 0 h 835405"/>
                <a:gd name="connsiteX2" fmla="*/ 1587270 w 1670810"/>
                <a:gd name="connsiteY2" fmla="*/ 0 h 835405"/>
                <a:gd name="connsiteX3" fmla="*/ 1670811 w 1670810"/>
                <a:gd name="connsiteY3" fmla="*/ 83541 h 835405"/>
                <a:gd name="connsiteX4" fmla="*/ 1670810 w 1670810"/>
                <a:gd name="connsiteY4" fmla="*/ 751865 h 835405"/>
                <a:gd name="connsiteX5" fmla="*/ 1587269 w 1670810"/>
                <a:gd name="connsiteY5" fmla="*/ 835406 h 835405"/>
                <a:gd name="connsiteX6" fmla="*/ 83541 w 1670810"/>
                <a:gd name="connsiteY6" fmla="*/ 835405 h 835405"/>
                <a:gd name="connsiteX7" fmla="*/ 0 w 1670810"/>
                <a:gd name="connsiteY7" fmla="*/ 751864 h 835405"/>
                <a:gd name="connsiteX8" fmla="*/ 0 w 1670810"/>
                <a:gd name="connsiteY8" fmla="*/ 83541 h 835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0810" h="835405">
                  <a:moveTo>
                    <a:pt x="0" y="83541"/>
                  </a:moveTo>
                  <a:cubicBezTo>
                    <a:pt x="0" y="37403"/>
                    <a:pt x="37403" y="0"/>
                    <a:pt x="83541" y="0"/>
                  </a:cubicBezTo>
                  <a:lnTo>
                    <a:pt x="1587270" y="0"/>
                  </a:lnTo>
                  <a:cubicBezTo>
                    <a:pt x="1633408" y="0"/>
                    <a:pt x="1670811" y="37403"/>
                    <a:pt x="1670811" y="83541"/>
                  </a:cubicBezTo>
                  <a:cubicBezTo>
                    <a:pt x="1670811" y="306316"/>
                    <a:pt x="1670810" y="529090"/>
                    <a:pt x="1670810" y="751865"/>
                  </a:cubicBezTo>
                  <a:cubicBezTo>
                    <a:pt x="1670810" y="798003"/>
                    <a:pt x="1633407" y="835406"/>
                    <a:pt x="1587269" y="835406"/>
                  </a:cubicBezTo>
                  <a:lnTo>
                    <a:pt x="83541" y="835405"/>
                  </a:lnTo>
                  <a:cubicBezTo>
                    <a:pt x="37403" y="835405"/>
                    <a:pt x="0" y="798002"/>
                    <a:pt x="0" y="751864"/>
                  </a:cubicBezTo>
                  <a:lnTo>
                    <a:pt x="0" y="83541"/>
                  </a:lnTo>
                  <a:close/>
                </a:path>
              </a:pathLst>
            </a:custGeom>
            <a:solidFill>
              <a:srgbClr val="4F81BD">
                <a:lumMod val="40000"/>
                <a:lumOff val="6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lIns="33358" tIns="33358" rIns="33358" bIns="33358" spcCol="1270" anchor="ctr"/>
            <a:lstStyle/>
            <a:p>
              <a:pPr marL="88900" marR="0" lvl="0" indent="0" defTabSz="6223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Identifica el </a:t>
              </a:r>
              <a:r>
                <a:rPr kumimoji="0" lang="es-E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calendario previsto</a:t>
              </a: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 para asegurar que el Plan Hidrológico es aprobado en plazo.</a:t>
              </a:r>
            </a:p>
            <a:p>
              <a:pPr marL="88900" marR="0" lvl="0" indent="0" defTabSz="6223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Define los procedimientos para hacer efectiva la </a:t>
              </a:r>
              <a:r>
                <a:rPr kumimoji="0" lang="es-E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participación pública</a:t>
              </a: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.</a:t>
              </a:r>
            </a:p>
            <a:p>
              <a:pPr marL="88900" marR="0" lvl="0" indent="0" defTabSz="6223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Identifica las </a:t>
              </a:r>
              <a:r>
                <a:rPr kumimoji="0" lang="es-E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presiones que afectan al estado de las masas de agua</a:t>
              </a: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.</a:t>
              </a:r>
            </a:p>
          </p:txBody>
        </p:sp>
        <p:cxnSp>
          <p:nvCxnSpPr>
            <p:cNvPr id="27" name="19 Conector recto de flecha">
              <a:extLst>
                <a:ext uri="{FF2B5EF4-FFF2-40B4-BE49-F238E27FC236}">
                  <a16:creationId xmlns:a16="http://schemas.microsoft.com/office/drawing/2014/main" id="{1E4D6FFD-A853-744E-9970-5DC4FC6564B4}"/>
                </a:ext>
              </a:extLst>
            </p:cNvPr>
            <p:cNvCxnSpPr/>
            <p:nvPr/>
          </p:nvCxnSpPr>
          <p:spPr>
            <a:xfrm flipV="1">
              <a:off x="5171846" y="1492300"/>
              <a:ext cx="804672" cy="643738"/>
            </a:xfrm>
            <a:prstGeom prst="straightConnector1">
              <a:avLst/>
            </a:prstGeom>
            <a:noFill/>
            <a:ln w="57150" cap="flat" cmpd="sng" algn="ctr">
              <a:solidFill>
                <a:srgbClr val="4F81BD">
                  <a:lumMod val="60000"/>
                  <a:lumOff val="4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9" name="20 Grupo">
            <a:extLst>
              <a:ext uri="{FF2B5EF4-FFF2-40B4-BE49-F238E27FC236}">
                <a16:creationId xmlns:a16="http://schemas.microsoft.com/office/drawing/2014/main" id="{DAC1927F-26C7-7E44-8825-7F5B81FCF770}"/>
              </a:ext>
            </a:extLst>
          </p:cNvPr>
          <p:cNvGrpSpPr/>
          <p:nvPr/>
        </p:nvGrpSpPr>
        <p:grpSpPr>
          <a:xfrm>
            <a:off x="6065111" y="4022559"/>
            <a:ext cx="2937221" cy="1771914"/>
            <a:chOff x="6042399" y="3972154"/>
            <a:chExt cx="2937221" cy="1771914"/>
          </a:xfrm>
        </p:grpSpPr>
        <p:sp>
          <p:nvSpPr>
            <p:cNvPr id="30" name="21 Forma libre">
              <a:extLst>
                <a:ext uri="{FF2B5EF4-FFF2-40B4-BE49-F238E27FC236}">
                  <a16:creationId xmlns:a16="http://schemas.microsoft.com/office/drawing/2014/main" id="{F10B8D1E-2D8A-704D-B23D-34050CA4EA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42399" y="4571652"/>
              <a:ext cx="2937221" cy="1172416"/>
            </a:xfrm>
            <a:custGeom>
              <a:avLst/>
              <a:gdLst>
                <a:gd name="connsiteX0" fmla="*/ 0 w 1670810"/>
                <a:gd name="connsiteY0" fmla="*/ 83541 h 835405"/>
                <a:gd name="connsiteX1" fmla="*/ 83541 w 1670810"/>
                <a:gd name="connsiteY1" fmla="*/ 0 h 835405"/>
                <a:gd name="connsiteX2" fmla="*/ 1587270 w 1670810"/>
                <a:gd name="connsiteY2" fmla="*/ 0 h 835405"/>
                <a:gd name="connsiteX3" fmla="*/ 1670811 w 1670810"/>
                <a:gd name="connsiteY3" fmla="*/ 83541 h 835405"/>
                <a:gd name="connsiteX4" fmla="*/ 1670810 w 1670810"/>
                <a:gd name="connsiteY4" fmla="*/ 751865 h 835405"/>
                <a:gd name="connsiteX5" fmla="*/ 1587269 w 1670810"/>
                <a:gd name="connsiteY5" fmla="*/ 835406 h 835405"/>
                <a:gd name="connsiteX6" fmla="*/ 83541 w 1670810"/>
                <a:gd name="connsiteY6" fmla="*/ 835405 h 835405"/>
                <a:gd name="connsiteX7" fmla="*/ 0 w 1670810"/>
                <a:gd name="connsiteY7" fmla="*/ 751864 h 835405"/>
                <a:gd name="connsiteX8" fmla="*/ 0 w 1670810"/>
                <a:gd name="connsiteY8" fmla="*/ 83541 h 835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0810" h="835405">
                  <a:moveTo>
                    <a:pt x="0" y="83541"/>
                  </a:moveTo>
                  <a:cubicBezTo>
                    <a:pt x="0" y="37403"/>
                    <a:pt x="37403" y="0"/>
                    <a:pt x="83541" y="0"/>
                  </a:cubicBezTo>
                  <a:lnTo>
                    <a:pt x="1587270" y="0"/>
                  </a:lnTo>
                  <a:cubicBezTo>
                    <a:pt x="1633408" y="0"/>
                    <a:pt x="1670811" y="37403"/>
                    <a:pt x="1670811" y="83541"/>
                  </a:cubicBezTo>
                  <a:cubicBezTo>
                    <a:pt x="1670811" y="306316"/>
                    <a:pt x="1670810" y="529090"/>
                    <a:pt x="1670810" y="751865"/>
                  </a:cubicBezTo>
                  <a:cubicBezTo>
                    <a:pt x="1670810" y="798003"/>
                    <a:pt x="1633407" y="835406"/>
                    <a:pt x="1587269" y="835406"/>
                  </a:cubicBezTo>
                  <a:lnTo>
                    <a:pt x="83541" y="835405"/>
                  </a:lnTo>
                  <a:cubicBezTo>
                    <a:pt x="37403" y="835405"/>
                    <a:pt x="0" y="798002"/>
                    <a:pt x="0" y="751864"/>
                  </a:cubicBezTo>
                  <a:lnTo>
                    <a:pt x="0" y="83541"/>
                  </a:lnTo>
                  <a:close/>
                </a:path>
              </a:pathLst>
            </a:custGeom>
            <a:solidFill>
              <a:srgbClr val="4F81BD">
                <a:lumMod val="40000"/>
                <a:lumOff val="6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lIns="33358" tIns="33358" rIns="33358" bIns="33358" spcCol="1270" anchor="ctr"/>
            <a:lstStyle/>
            <a:p>
              <a:pPr marL="88900" lvl="0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Identifica los </a:t>
              </a:r>
              <a:r>
                <a:rPr kumimoji="0" lang="es-E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principales problemas a resolver </a:t>
              </a: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y propone las </a:t>
              </a:r>
              <a:r>
                <a:rPr kumimoji="0" lang="es-E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líneas generales de actuación</a:t>
              </a: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 </a:t>
              </a:r>
              <a:r>
                <a:rPr lang="es-ES" sz="1200" kern="0" dirty="0">
                  <a:solidFill>
                    <a:srgbClr val="1F497D"/>
                  </a:solidFill>
                  <a:latin typeface="Book Antiqua" panose="02040602050305030304" pitchFamily="18" charset="0"/>
                </a:rPr>
                <a:t>y las </a:t>
              </a:r>
              <a:r>
                <a:rPr lang="es-ES" sz="1200" b="1" kern="0" dirty="0">
                  <a:solidFill>
                    <a:srgbClr val="1F497D"/>
                  </a:solidFill>
                  <a:latin typeface="Book Antiqua" panose="02040602050305030304" pitchFamily="18" charset="0"/>
                </a:rPr>
                <a:t>posibles decisiones a adoptar</a:t>
              </a:r>
              <a:r>
                <a:rPr lang="es-ES" sz="1200" kern="0" dirty="0">
                  <a:solidFill>
                    <a:srgbClr val="1F497D"/>
                  </a:solidFill>
                  <a:latin typeface="Book Antiqua" panose="02040602050305030304" pitchFamily="18" charset="0"/>
                </a:rPr>
                <a:t> en el Plan Hidrológico.</a:t>
              </a:r>
            </a:p>
            <a:p>
              <a:pPr marL="88900" marR="0" lvl="0" indent="0" defTabSz="6223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Se trata del «proyecto de directrices» del Plan Hidrológico.</a:t>
              </a:r>
            </a:p>
          </p:txBody>
        </p:sp>
        <p:cxnSp>
          <p:nvCxnSpPr>
            <p:cNvPr id="31" name="22 Conector recto de flecha">
              <a:extLst>
                <a:ext uri="{FF2B5EF4-FFF2-40B4-BE49-F238E27FC236}">
                  <a16:creationId xmlns:a16="http://schemas.microsoft.com/office/drawing/2014/main" id="{60FAA5FD-58A1-A24E-B750-B27029209390}"/>
                </a:ext>
              </a:extLst>
            </p:cNvPr>
            <p:cNvCxnSpPr/>
            <p:nvPr/>
          </p:nvCxnSpPr>
          <p:spPr>
            <a:xfrm>
              <a:off x="7190842" y="3972154"/>
              <a:ext cx="416966" cy="555955"/>
            </a:xfrm>
            <a:prstGeom prst="straightConnector1">
              <a:avLst/>
            </a:prstGeom>
            <a:noFill/>
            <a:ln w="57150" cap="flat" cmpd="sng" algn="ctr">
              <a:solidFill>
                <a:srgbClr val="4F81BD">
                  <a:lumMod val="60000"/>
                  <a:lumOff val="4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34" name="23 Grupo">
            <a:extLst>
              <a:ext uri="{FF2B5EF4-FFF2-40B4-BE49-F238E27FC236}">
                <a16:creationId xmlns:a16="http://schemas.microsoft.com/office/drawing/2014/main" id="{3BE6F751-5FDE-BC42-A627-2957DBF7BE02}"/>
              </a:ext>
            </a:extLst>
          </p:cNvPr>
          <p:cNvGrpSpPr/>
          <p:nvPr/>
        </p:nvGrpSpPr>
        <p:grpSpPr>
          <a:xfrm>
            <a:off x="141668" y="4768559"/>
            <a:ext cx="3795118" cy="1172416"/>
            <a:chOff x="250188" y="5476123"/>
            <a:chExt cx="3795118" cy="1172416"/>
          </a:xfrm>
        </p:grpSpPr>
        <p:sp>
          <p:nvSpPr>
            <p:cNvPr id="35" name="24 Forma libre">
              <a:extLst>
                <a:ext uri="{FF2B5EF4-FFF2-40B4-BE49-F238E27FC236}">
                  <a16:creationId xmlns:a16="http://schemas.microsoft.com/office/drawing/2014/main" id="{0757CBAC-8141-F344-8F5E-5C31013543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0188" y="5476123"/>
              <a:ext cx="2851413" cy="1172416"/>
            </a:xfrm>
            <a:custGeom>
              <a:avLst/>
              <a:gdLst>
                <a:gd name="connsiteX0" fmla="*/ 0 w 1670810"/>
                <a:gd name="connsiteY0" fmla="*/ 83541 h 835405"/>
                <a:gd name="connsiteX1" fmla="*/ 83541 w 1670810"/>
                <a:gd name="connsiteY1" fmla="*/ 0 h 835405"/>
                <a:gd name="connsiteX2" fmla="*/ 1587270 w 1670810"/>
                <a:gd name="connsiteY2" fmla="*/ 0 h 835405"/>
                <a:gd name="connsiteX3" fmla="*/ 1670811 w 1670810"/>
                <a:gd name="connsiteY3" fmla="*/ 83541 h 835405"/>
                <a:gd name="connsiteX4" fmla="*/ 1670810 w 1670810"/>
                <a:gd name="connsiteY4" fmla="*/ 751865 h 835405"/>
                <a:gd name="connsiteX5" fmla="*/ 1587269 w 1670810"/>
                <a:gd name="connsiteY5" fmla="*/ 835406 h 835405"/>
                <a:gd name="connsiteX6" fmla="*/ 83541 w 1670810"/>
                <a:gd name="connsiteY6" fmla="*/ 835405 h 835405"/>
                <a:gd name="connsiteX7" fmla="*/ 0 w 1670810"/>
                <a:gd name="connsiteY7" fmla="*/ 751864 h 835405"/>
                <a:gd name="connsiteX8" fmla="*/ 0 w 1670810"/>
                <a:gd name="connsiteY8" fmla="*/ 83541 h 835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0810" h="835405">
                  <a:moveTo>
                    <a:pt x="0" y="83541"/>
                  </a:moveTo>
                  <a:cubicBezTo>
                    <a:pt x="0" y="37403"/>
                    <a:pt x="37403" y="0"/>
                    <a:pt x="83541" y="0"/>
                  </a:cubicBezTo>
                  <a:lnTo>
                    <a:pt x="1587270" y="0"/>
                  </a:lnTo>
                  <a:cubicBezTo>
                    <a:pt x="1633408" y="0"/>
                    <a:pt x="1670811" y="37403"/>
                    <a:pt x="1670811" y="83541"/>
                  </a:cubicBezTo>
                  <a:cubicBezTo>
                    <a:pt x="1670811" y="306316"/>
                    <a:pt x="1670810" y="529090"/>
                    <a:pt x="1670810" y="751865"/>
                  </a:cubicBezTo>
                  <a:cubicBezTo>
                    <a:pt x="1670810" y="798003"/>
                    <a:pt x="1633407" y="835406"/>
                    <a:pt x="1587269" y="835406"/>
                  </a:cubicBezTo>
                  <a:lnTo>
                    <a:pt x="83541" y="835405"/>
                  </a:lnTo>
                  <a:cubicBezTo>
                    <a:pt x="37403" y="835405"/>
                    <a:pt x="0" y="798002"/>
                    <a:pt x="0" y="751864"/>
                  </a:cubicBezTo>
                  <a:lnTo>
                    <a:pt x="0" y="83541"/>
                  </a:lnTo>
                  <a:close/>
                </a:path>
              </a:pathLst>
            </a:custGeom>
            <a:solidFill>
              <a:srgbClr val="4F81BD">
                <a:lumMod val="40000"/>
                <a:lumOff val="6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lIns="33358" tIns="33358" rIns="33358" bIns="33358" spcCol="1270" anchor="ctr"/>
            <a:lstStyle/>
            <a:p>
              <a:pPr marL="88900" marR="0" lvl="0" indent="0" defTabSz="6223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Establece las </a:t>
              </a:r>
              <a:r>
                <a:rPr kumimoji="0" lang="es-E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medidas</a:t>
              </a: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 y la </a:t>
              </a:r>
              <a:r>
                <a:rPr kumimoji="0" lang="es-E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normativa</a:t>
              </a:r>
              <a:r>
                <a:rPr kumimoji="0" lang="es-E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</a:rPr>
                <a:t> para alcanzar los objetivos de la planificación hidrológica.</a:t>
              </a:r>
            </a:p>
          </p:txBody>
        </p:sp>
        <p:cxnSp>
          <p:nvCxnSpPr>
            <p:cNvPr id="36" name="25 Conector recto de flecha">
              <a:extLst>
                <a:ext uri="{FF2B5EF4-FFF2-40B4-BE49-F238E27FC236}">
                  <a16:creationId xmlns:a16="http://schemas.microsoft.com/office/drawing/2014/main" id="{2ADC13F6-3D18-114E-865F-848D33AB2D20}"/>
                </a:ext>
              </a:extLst>
            </p:cNvPr>
            <p:cNvCxnSpPr/>
            <p:nvPr/>
          </p:nvCxnSpPr>
          <p:spPr>
            <a:xfrm flipH="1">
              <a:off x="3192105" y="6174029"/>
              <a:ext cx="853201" cy="192811"/>
            </a:xfrm>
            <a:prstGeom prst="straightConnector1">
              <a:avLst/>
            </a:prstGeom>
            <a:noFill/>
            <a:ln w="57150" cap="flat" cmpd="sng" algn="ctr">
              <a:solidFill>
                <a:srgbClr val="4F81BD">
                  <a:lumMod val="60000"/>
                  <a:lumOff val="40000"/>
                </a:srgbClr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265C9BD-C94A-E944-A13E-2C502B746F5B}"/>
              </a:ext>
            </a:extLst>
          </p:cNvPr>
          <p:cNvSpPr txBox="1"/>
          <p:nvPr/>
        </p:nvSpPr>
        <p:spPr>
          <a:xfrm>
            <a:off x="211764" y="1869879"/>
            <a:ext cx="2650592" cy="1077218"/>
          </a:xfrm>
          <a:prstGeom prst="rect">
            <a:avLst/>
          </a:prstGeom>
          <a:solidFill>
            <a:schemeClr val="bg1"/>
          </a:solidFill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u-ES" sz="1600" u="none" dirty="0" err="1">
                <a:solidFill>
                  <a:srgbClr val="4F81BD"/>
                </a:solidFill>
              </a:rPr>
              <a:t>Coordinación</a:t>
            </a:r>
            <a:r>
              <a:rPr lang="eu-ES" sz="1600" u="none" dirty="0">
                <a:solidFill>
                  <a:srgbClr val="4F81BD"/>
                </a:solidFill>
              </a:rPr>
              <a:t> e </a:t>
            </a:r>
            <a:r>
              <a:rPr lang="eu-ES" sz="1600" u="none" dirty="0" err="1">
                <a:solidFill>
                  <a:srgbClr val="4F81BD"/>
                </a:solidFill>
              </a:rPr>
              <a:t>imbricación</a:t>
            </a:r>
            <a:r>
              <a:rPr lang="eu-ES" sz="1600" dirty="0">
                <a:solidFill>
                  <a:srgbClr val="4F81BD"/>
                </a:solidFill>
              </a:rPr>
              <a:t> </a:t>
            </a:r>
            <a:r>
              <a:rPr lang="eu-ES" sz="1600" u="none" dirty="0">
                <a:solidFill>
                  <a:srgbClr val="4F81BD"/>
                </a:solidFill>
              </a:rPr>
              <a:t>con la </a:t>
            </a:r>
            <a:r>
              <a:rPr lang="eu-ES" sz="1600" u="none" dirty="0" err="1">
                <a:solidFill>
                  <a:srgbClr val="4F81BD"/>
                </a:solidFill>
              </a:rPr>
              <a:t>elaboración</a:t>
            </a:r>
            <a:r>
              <a:rPr lang="eu-ES" sz="1600" u="none" dirty="0">
                <a:solidFill>
                  <a:srgbClr val="4F81BD"/>
                </a:solidFill>
              </a:rPr>
              <a:t> del </a:t>
            </a:r>
            <a:r>
              <a:rPr lang="eu-ES" sz="1600" b="1" u="none" dirty="0">
                <a:solidFill>
                  <a:srgbClr val="4F81BD"/>
                </a:solidFill>
              </a:rPr>
              <a:t>Plan de </a:t>
            </a:r>
            <a:r>
              <a:rPr lang="eu-ES" sz="1600" b="1" u="none" dirty="0" err="1">
                <a:solidFill>
                  <a:srgbClr val="4F81BD"/>
                </a:solidFill>
              </a:rPr>
              <a:t>Gestión</a:t>
            </a:r>
            <a:r>
              <a:rPr lang="eu-ES" sz="1600" b="1" u="none" dirty="0">
                <a:solidFill>
                  <a:srgbClr val="4F81BD"/>
                </a:solidFill>
              </a:rPr>
              <a:t> de </a:t>
            </a:r>
            <a:r>
              <a:rPr lang="eu-ES" sz="1600" b="1" u="none" dirty="0" err="1">
                <a:solidFill>
                  <a:srgbClr val="4F81BD"/>
                </a:solidFill>
              </a:rPr>
              <a:t>Riesgo</a:t>
            </a:r>
            <a:r>
              <a:rPr lang="eu-ES" sz="1600" b="1" u="none" dirty="0">
                <a:solidFill>
                  <a:srgbClr val="4F81BD"/>
                </a:solidFill>
              </a:rPr>
              <a:t> de </a:t>
            </a:r>
            <a:r>
              <a:rPr lang="eu-ES" sz="1600" b="1" u="none" dirty="0" err="1">
                <a:solidFill>
                  <a:srgbClr val="4F81BD"/>
                </a:solidFill>
              </a:rPr>
              <a:t>Inundación</a:t>
            </a:r>
            <a:r>
              <a:rPr lang="eu-ES" sz="1600" u="none" dirty="0">
                <a:solidFill>
                  <a:srgbClr val="4F81BD"/>
                </a:solidFill>
              </a:rPr>
              <a:t>.</a:t>
            </a:r>
            <a:endParaRPr lang="es-ES" sz="1600" u="none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2538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P:\Proyectos\3058002_PANAGUA&amp;PP\6.3.2_material difusion\07_ETI\Material_Diseño_ETI\imagenes\ppt\solo_fondo.jpg">
            <a:extLst>
              <a:ext uri="{FF2B5EF4-FFF2-40B4-BE49-F238E27FC236}">
                <a16:creationId xmlns:a16="http://schemas.microsoft.com/office/drawing/2014/main" id="{EA2CB676-01A3-3B42-8E14-0B91CEE091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 bwMode="auto">
          <a:xfrm>
            <a:off x="0" y="-2445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7 CuadroTexto">
            <a:extLst>
              <a:ext uri="{FF2B5EF4-FFF2-40B4-BE49-F238E27FC236}">
                <a16:creationId xmlns:a16="http://schemas.microsoft.com/office/drawing/2014/main" id="{7BE59571-262A-A448-9ABD-25DD0AEE8E55}"/>
              </a:ext>
            </a:extLst>
          </p:cNvPr>
          <p:cNvSpPr txBox="1"/>
          <p:nvPr/>
        </p:nvSpPr>
        <p:spPr>
          <a:xfrm>
            <a:off x="289364" y="260648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 DE PLANIFICACIÓN HIDROLÓGICA</a:t>
            </a:r>
          </a:p>
        </p:txBody>
      </p:sp>
      <p:sp>
        <p:nvSpPr>
          <p:cNvPr id="13" name="Rectangle 29">
            <a:extLst>
              <a:ext uri="{FF2B5EF4-FFF2-40B4-BE49-F238E27FC236}">
                <a16:creationId xmlns:a16="http://schemas.microsoft.com/office/drawing/2014/main" id="{03371A53-7505-D948-BF37-DF3B59D8A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921767"/>
            <a:ext cx="513650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u="none" dirty="0">
                <a:solidFill>
                  <a:srgbClr val="4F81BD"/>
                </a:solidFill>
              </a:rPr>
              <a:t>Ciclos de planificación hidrológica de </a:t>
            </a:r>
            <a:r>
              <a:rPr lang="es-ES" sz="1800" b="1" u="none" dirty="0">
                <a:solidFill>
                  <a:srgbClr val="4F81BD"/>
                </a:solidFill>
              </a:rPr>
              <a:t>seis años</a:t>
            </a:r>
            <a:r>
              <a:rPr lang="es-ES" sz="1800" u="none" dirty="0">
                <a:solidFill>
                  <a:srgbClr val="4F81BD"/>
                </a:solidFill>
              </a:rPr>
              <a:t>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u="none" dirty="0">
                <a:solidFill>
                  <a:srgbClr val="4F81BD"/>
                </a:solidFill>
              </a:rPr>
              <a:t>Cada ciclo está constituido por </a:t>
            </a:r>
            <a:r>
              <a:rPr lang="es-ES" sz="1800" b="1" u="none" dirty="0">
                <a:solidFill>
                  <a:srgbClr val="4F81BD"/>
                </a:solidFill>
              </a:rPr>
              <a:t>tres etapas</a:t>
            </a:r>
            <a:r>
              <a:rPr lang="es-ES" sz="1800" u="none" dirty="0">
                <a:solidFill>
                  <a:srgbClr val="4F81BD"/>
                </a:solidFill>
              </a:rPr>
              <a:t>.</a:t>
            </a:r>
            <a:endParaRPr lang="es-ES" sz="1600" u="none" dirty="0">
              <a:solidFill>
                <a:srgbClr val="262673"/>
              </a:solidFill>
            </a:endParaRPr>
          </a:p>
        </p:txBody>
      </p:sp>
      <p:grpSp>
        <p:nvGrpSpPr>
          <p:cNvPr id="14" name="18 Grupo">
            <a:extLst>
              <a:ext uri="{FF2B5EF4-FFF2-40B4-BE49-F238E27FC236}">
                <a16:creationId xmlns:a16="http://schemas.microsoft.com/office/drawing/2014/main" id="{7CA02278-EAC9-5141-990F-030A65419ABB}"/>
              </a:ext>
            </a:extLst>
          </p:cNvPr>
          <p:cNvGrpSpPr>
            <a:grpSpLocks/>
          </p:cNvGrpSpPr>
          <p:nvPr/>
        </p:nvGrpSpPr>
        <p:grpSpPr bwMode="auto">
          <a:xfrm>
            <a:off x="834092" y="1880221"/>
            <a:ext cx="7618413" cy="3698875"/>
            <a:chOff x="449295" y="1863435"/>
            <a:chExt cx="4163080" cy="3699711"/>
          </a:xfrm>
        </p:grpSpPr>
        <p:sp>
          <p:nvSpPr>
            <p:cNvPr id="15" name="2 Forma libre">
              <a:extLst>
                <a:ext uri="{FF2B5EF4-FFF2-40B4-BE49-F238E27FC236}">
                  <a16:creationId xmlns:a16="http://schemas.microsoft.com/office/drawing/2014/main" id="{BEEE4B3B-B319-144E-AB89-4B4E5590AE28}"/>
                </a:ext>
              </a:extLst>
            </p:cNvPr>
            <p:cNvSpPr/>
            <p:nvPr/>
          </p:nvSpPr>
          <p:spPr>
            <a:xfrm>
              <a:off x="1869375" y="1863435"/>
              <a:ext cx="1322920" cy="860619"/>
            </a:xfrm>
            <a:custGeom>
              <a:avLst/>
              <a:gdLst>
                <a:gd name="connsiteX0" fmla="*/ 0 w 1322898"/>
                <a:gd name="connsiteY0" fmla="*/ 143317 h 859884"/>
                <a:gd name="connsiteX1" fmla="*/ 143317 w 1322898"/>
                <a:gd name="connsiteY1" fmla="*/ 0 h 859884"/>
                <a:gd name="connsiteX2" fmla="*/ 1179581 w 1322898"/>
                <a:gd name="connsiteY2" fmla="*/ 0 h 859884"/>
                <a:gd name="connsiteX3" fmla="*/ 1322898 w 1322898"/>
                <a:gd name="connsiteY3" fmla="*/ 143317 h 859884"/>
                <a:gd name="connsiteX4" fmla="*/ 1322898 w 1322898"/>
                <a:gd name="connsiteY4" fmla="*/ 716567 h 859884"/>
                <a:gd name="connsiteX5" fmla="*/ 1179581 w 1322898"/>
                <a:gd name="connsiteY5" fmla="*/ 859884 h 859884"/>
                <a:gd name="connsiteX6" fmla="*/ 143317 w 1322898"/>
                <a:gd name="connsiteY6" fmla="*/ 859884 h 859884"/>
                <a:gd name="connsiteX7" fmla="*/ 0 w 1322898"/>
                <a:gd name="connsiteY7" fmla="*/ 716567 h 859884"/>
                <a:gd name="connsiteX8" fmla="*/ 0 w 1322898"/>
                <a:gd name="connsiteY8" fmla="*/ 143317 h 859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2898" h="859884">
                  <a:moveTo>
                    <a:pt x="0" y="143317"/>
                  </a:moveTo>
                  <a:cubicBezTo>
                    <a:pt x="0" y="64165"/>
                    <a:pt x="64165" y="0"/>
                    <a:pt x="143317" y="0"/>
                  </a:cubicBezTo>
                  <a:lnTo>
                    <a:pt x="1179581" y="0"/>
                  </a:lnTo>
                  <a:cubicBezTo>
                    <a:pt x="1258733" y="0"/>
                    <a:pt x="1322898" y="64165"/>
                    <a:pt x="1322898" y="143317"/>
                  </a:cubicBezTo>
                  <a:lnTo>
                    <a:pt x="1322898" y="716567"/>
                  </a:lnTo>
                  <a:cubicBezTo>
                    <a:pt x="1322898" y="795719"/>
                    <a:pt x="1258733" y="859884"/>
                    <a:pt x="1179581" y="859884"/>
                  </a:cubicBezTo>
                  <a:lnTo>
                    <a:pt x="143317" y="859884"/>
                  </a:lnTo>
                  <a:cubicBezTo>
                    <a:pt x="64165" y="859884"/>
                    <a:pt x="0" y="795719"/>
                    <a:pt x="0" y="716567"/>
                  </a:cubicBezTo>
                  <a:lnTo>
                    <a:pt x="0" y="143317"/>
                  </a:lnTo>
                  <a:close/>
                </a:path>
              </a:pathLst>
            </a:custGeom>
            <a:solidFill>
              <a:srgbClr val="4F81BD">
                <a:shade val="50000"/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 lIns="87696" tIns="87696" rIns="87696" bIns="87696" spcCol="1270" anchor="ctr"/>
            <a:lstStyle/>
            <a:p>
              <a:pPr algn="ctr" defTabSz="533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s-ES" sz="1300" u="none" kern="0" dirty="0">
                  <a:solidFill>
                    <a:prstClr val="white"/>
                  </a:solidFill>
                  <a:latin typeface="Calibri"/>
                  <a:ea typeface="+mn-ea"/>
                </a:rPr>
                <a:t>1. Documentos Iniciales</a:t>
              </a:r>
            </a:p>
          </p:txBody>
        </p:sp>
        <p:sp>
          <p:nvSpPr>
            <p:cNvPr id="16" name="3 Forma libre">
              <a:extLst>
                <a:ext uri="{FF2B5EF4-FFF2-40B4-BE49-F238E27FC236}">
                  <a16:creationId xmlns:a16="http://schemas.microsoft.com/office/drawing/2014/main" id="{ACF52497-24E3-9A45-88B4-1E5EB19EAB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211" y="2116168"/>
              <a:ext cx="2839826" cy="2839826"/>
            </a:xfrm>
            <a:custGeom>
              <a:avLst/>
              <a:gdLst>
                <a:gd name="T0" fmla="*/ 2263769 w 2839826"/>
                <a:gd name="T1" fmla="*/ 277958 h 2839826"/>
                <a:gd name="T2" fmla="*/ 2263769 w 2839826"/>
                <a:gd name="T3" fmla="*/ 277957 h 2839826"/>
                <a:gd name="T4" fmla="*/ 2692584 w 2839826"/>
                <a:gd name="T5" fmla="*/ 790259 h 2839826"/>
                <a:gd name="T6" fmla="*/ 0 60000 65536"/>
                <a:gd name="T7" fmla="*/ 0 60000 65536"/>
                <a:gd name="T8" fmla="*/ 0 60000 65536"/>
                <a:gd name="T9" fmla="*/ 0 w 2839826"/>
                <a:gd name="T10" fmla="*/ 0 h 2839826"/>
                <a:gd name="T11" fmla="*/ 2839826 w 2839826"/>
                <a:gd name="T12" fmla="*/ 2839826 h 28398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9826" h="2839826">
                  <a:moveTo>
                    <a:pt x="2263769" y="277958"/>
                  </a:moveTo>
                  <a:lnTo>
                    <a:pt x="2263769" y="277957"/>
                  </a:lnTo>
                  <a:cubicBezTo>
                    <a:pt x="2445418" y="412189"/>
                    <a:pt x="2592426" y="587817"/>
                    <a:pt x="2692584" y="790259"/>
                  </a:cubicBezTo>
                </a:path>
              </a:pathLst>
            </a:custGeom>
            <a:noFill/>
            <a:ln w="12700" cap="flat" cmpd="sng" algn="ctr">
              <a:solidFill>
                <a:srgbClr val="376092"/>
              </a:solidFill>
              <a:prstDash val="solid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u-ES"/>
            </a:p>
          </p:txBody>
        </p:sp>
        <p:sp>
          <p:nvSpPr>
            <p:cNvPr id="17" name="4 Forma libre">
              <a:extLst>
                <a:ext uri="{FF2B5EF4-FFF2-40B4-BE49-F238E27FC236}">
                  <a16:creationId xmlns:a16="http://schemas.microsoft.com/office/drawing/2014/main" id="{C3F49163-EA0D-3D45-A476-C7E573AA94EB}"/>
                </a:ext>
              </a:extLst>
            </p:cNvPr>
            <p:cNvSpPr/>
            <p:nvPr/>
          </p:nvSpPr>
          <p:spPr>
            <a:xfrm>
              <a:off x="3289454" y="3282981"/>
              <a:ext cx="1322921" cy="860619"/>
            </a:xfrm>
            <a:custGeom>
              <a:avLst/>
              <a:gdLst>
                <a:gd name="connsiteX0" fmla="*/ 0 w 1322898"/>
                <a:gd name="connsiteY0" fmla="*/ 143317 h 859884"/>
                <a:gd name="connsiteX1" fmla="*/ 143317 w 1322898"/>
                <a:gd name="connsiteY1" fmla="*/ 0 h 859884"/>
                <a:gd name="connsiteX2" fmla="*/ 1179581 w 1322898"/>
                <a:gd name="connsiteY2" fmla="*/ 0 h 859884"/>
                <a:gd name="connsiteX3" fmla="*/ 1322898 w 1322898"/>
                <a:gd name="connsiteY3" fmla="*/ 143317 h 859884"/>
                <a:gd name="connsiteX4" fmla="*/ 1322898 w 1322898"/>
                <a:gd name="connsiteY4" fmla="*/ 716567 h 859884"/>
                <a:gd name="connsiteX5" fmla="*/ 1179581 w 1322898"/>
                <a:gd name="connsiteY5" fmla="*/ 859884 h 859884"/>
                <a:gd name="connsiteX6" fmla="*/ 143317 w 1322898"/>
                <a:gd name="connsiteY6" fmla="*/ 859884 h 859884"/>
                <a:gd name="connsiteX7" fmla="*/ 0 w 1322898"/>
                <a:gd name="connsiteY7" fmla="*/ 716567 h 859884"/>
                <a:gd name="connsiteX8" fmla="*/ 0 w 1322898"/>
                <a:gd name="connsiteY8" fmla="*/ 143317 h 859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2898" h="859884">
                  <a:moveTo>
                    <a:pt x="0" y="143317"/>
                  </a:moveTo>
                  <a:cubicBezTo>
                    <a:pt x="0" y="64165"/>
                    <a:pt x="64165" y="0"/>
                    <a:pt x="143317" y="0"/>
                  </a:cubicBezTo>
                  <a:lnTo>
                    <a:pt x="1179581" y="0"/>
                  </a:lnTo>
                  <a:cubicBezTo>
                    <a:pt x="1258733" y="0"/>
                    <a:pt x="1322898" y="64165"/>
                    <a:pt x="1322898" y="143317"/>
                  </a:cubicBezTo>
                  <a:lnTo>
                    <a:pt x="1322898" y="716567"/>
                  </a:lnTo>
                  <a:cubicBezTo>
                    <a:pt x="1322898" y="795719"/>
                    <a:pt x="1258733" y="859884"/>
                    <a:pt x="1179581" y="859884"/>
                  </a:cubicBezTo>
                  <a:lnTo>
                    <a:pt x="143317" y="859884"/>
                  </a:lnTo>
                  <a:cubicBezTo>
                    <a:pt x="64165" y="859884"/>
                    <a:pt x="0" y="795719"/>
                    <a:pt x="0" y="716567"/>
                  </a:cubicBezTo>
                  <a:lnTo>
                    <a:pt x="0" y="143317"/>
                  </a:lnTo>
                  <a:close/>
                </a:path>
              </a:pathLst>
            </a:custGeom>
            <a:solidFill>
              <a:srgbClr val="4F81BD">
                <a:shade val="50000"/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 lIns="87696" tIns="87696" rIns="87696" bIns="87696" spcCol="1270" anchor="ctr"/>
            <a:lstStyle/>
            <a:p>
              <a:pPr algn="ctr" defTabSz="533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s-ES" sz="1300" u="none" kern="0" dirty="0">
                  <a:solidFill>
                    <a:prstClr val="white"/>
                  </a:solidFill>
                  <a:latin typeface="Calibri"/>
                  <a:ea typeface="+mn-ea"/>
                </a:rPr>
                <a:t>2. Esquema de Temas Importantes</a:t>
              </a:r>
            </a:p>
          </p:txBody>
        </p:sp>
        <p:sp>
          <p:nvSpPr>
            <p:cNvPr id="18" name="5 Forma libre">
              <a:extLst>
                <a:ext uri="{FF2B5EF4-FFF2-40B4-BE49-F238E27FC236}">
                  <a16:creationId xmlns:a16="http://schemas.microsoft.com/office/drawing/2014/main" id="{F2C56437-C5C8-5248-AAFC-1622CA11FA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861" y="2532549"/>
              <a:ext cx="2839826" cy="2839826"/>
            </a:xfrm>
            <a:custGeom>
              <a:avLst/>
              <a:gdLst>
                <a:gd name="T0" fmla="*/ 2692584 w 2839826"/>
                <a:gd name="T1" fmla="*/ 2049566 h 2839826"/>
                <a:gd name="T2" fmla="*/ 2692584 w 2839826"/>
                <a:gd name="T3" fmla="*/ 2049566 h 2839826"/>
                <a:gd name="T4" fmla="*/ 2263769 w 2839826"/>
                <a:gd name="T5" fmla="*/ 2561868 h 2839826"/>
                <a:gd name="T6" fmla="*/ 0 60000 65536"/>
                <a:gd name="T7" fmla="*/ 0 60000 65536"/>
                <a:gd name="T8" fmla="*/ 0 60000 65536"/>
                <a:gd name="T9" fmla="*/ 0 w 2839826"/>
                <a:gd name="T10" fmla="*/ 0 h 2839826"/>
                <a:gd name="T11" fmla="*/ 2839826 w 2839826"/>
                <a:gd name="T12" fmla="*/ 2839826 h 28398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9826" h="2839826">
                  <a:moveTo>
                    <a:pt x="2692584" y="2049566"/>
                  </a:moveTo>
                  <a:lnTo>
                    <a:pt x="2692584" y="2049566"/>
                  </a:lnTo>
                  <a:cubicBezTo>
                    <a:pt x="2592426" y="2252008"/>
                    <a:pt x="2445418" y="2427636"/>
                    <a:pt x="2263769" y="2561868"/>
                  </a:cubicBezTo>
                </a:path>
              </a:pathLst>
            </a:custGeom>
            <a:noFill/>
            <a:ln w="12700" cap="flat" cmpd="sng" algn="ctr">
              <a:solidFill>
                <a:srgbClr val="376092"/>
              </a:solidFill>
              <a:prstDash val="solid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u-ES"/>
            </a:p>
          </p:txBody>
        </p:sp>
        <p:sp>
          <p:nvSpPr>
            <p:cNvPr id="19" name="6 Forma libre">
              <a:extLst>
                <a:ext uri="{FF2B5EF4-FFF2-40B4-BE49-F238E27FC236}">
                  <a16:creationId xmlns:a16="http://schemas.microsoft.com/office/drawing/2014/main" id="{B32A5D8A-E566-EF4E-8DF7-63AF31522ED6}"/>
                </a:ext>
              </a:extLst>
            </p:cNvPr>
            <p:cNvSpPr/>
            <p:nvPr/>
          </p:nvSpPr>
          <p:spPr>
            <a:xfrm>
              <a:off x="1869375" y="4702527"/>
              <a:ext cx="1322920" cy="860619"/>
            </a:xfrm>
            <a:custGeom>
              <a:avLst/>
              <a:gdLst>
                <a:gd name="connsiteX0" fmla="*/ 0 w 1322898"/>
                <a:gd name="connsiteY0" fmla="*/ 143317 h 859884"/>
                <a:gd name="connsiteX1" fmla="*/ 143317 w 1322898"/>
                <a:gd name="connsiteY1" fmla="*/ 0 h 859884"/>
                <a:gd name="connsiteX2" fmla="*/ 1179581 w 1322898"/>
                <a:gd name="connsiteY2" fmla="*/ 0 h 859884"/>
                <a:gd name="connsiteX3" fmla="*/ 1322898 w 1322898"/>
                <a:gd name="connsiteY3" fmla="*/ 143317 h 859884"/>
                <a:gd name="connsiteX4" fmla="*/ 1322898 w 1322898"/>
                <a:gd name="connsiteY4" fmla="*/ 716567 h 859884"/>
                <a:gd name="connsiteX5" fmla="*/ 1179581 w 1322898"/>
                <a:gd name="connsiteY5" fmla="*/ 859884 h 859884"/>
                <a:gd name="connsiteX6" fmla="*/ 143317 w 1322898"/>
                <a:gd name="connsiteY6" fmla="*/ 859884 h 859884"/>
                <a:gd name="connsiteX7" fmla="*/ 0 w 1322898"/>
                <a:gd name="connsiteY7" fmla="*/ 716567 h 859884"/>
                <a:gd name="connsiteX8" fmla="*/ 0 w 1322898"/>
                <a:gd name="connsiteY8" fmla="*/ 143317 h 859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2898" h="859884">
                  <a:moveTo>
                    <a:pt x="0" y="143317"/>
                  </a:moveTo>
                  <a:cubicBezTo>
                    <a:pt x="0" y="64165"/>
                    <a:pt x="64165" y="0"/>
                    <a:pt x="143317" y="0"/>
                  </a:cubicBezTo>
                  <a:lnTo>
                    <a:pt x="1179581" y="0"/>
                  </a:lnTo>
                  <a:cubicBezTo>
                    <a:pt x="1258733" y="0"/>
                    <a:pt x="1322898" y="64165"/>
                    <a:pt x="1322898" y="143317"/>
                  </a:cubicBezTo>
                  <a:lnTo>
                    <a:pt x="1322898" y="716567"/>
                  </a:lnTo>
                  <a:cubicBezTo>
                    <a:pt x="1322898" y="795719"/>
                    <a:pt x="1258733" y="859884"/>
                    <a:pt x="1179581" y="859884"/>
                  </a:cubicBezTo>
                  <a:lnTo>
                    <a:pt x="143317" y="859884"/>
                  </a:lnTo>
                  <a:cubicBezTo>
                    <a:pt x="64165" y="859884"/>
                    <a:pt x="0" y="795719"/>
                    <a:pt x="0" y="716567"/>
                  </a:cubicBezTo>
                  <a:lnTo>
                    <a:pt x="0" y="143317"/>
                  </a:lnTo>
                  <a:close/>
                </a:path>
              </a:pathLst>
            </a:custGeom>
            <a:solidFill>
              <a:srgbClr val="4F81BD">
                <a:shade val="50000"/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 lIns="87696" tIns="87696" rIns="87696" bIns="87696" spcCol="1270" anchor="ctr"/>
            <a:lstStyle/>
            <a:p>
              <a:pPr algn="ctr" defTabSz="533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s-ES" sz="1300" u="none" kern="0" dirty="0">
                  <a:solidFill>
                    <a:prstClr val="white"/>
                  </a:solidFill>
                  <a:latin typeface="Calibri"/>
                  <a:ea typeface="+mn-ea"/>
                </a:rPr>
                <a:t>3. Proyecto de Plan Hidrológico</a:t>
              </a:r>
            </a:p>
          </p:txBody>
        </p:sp>
        <p:sp>
          <p:nvSpPr>
            <p:cNvPr id="20" name="7 Forma libre">
              <a:extLst>
                <a:ext uri="{FF2B5EF4-FFF2-40B4-BE49-F238E27FC236}">
                  <a16:creationId xmlns:a16="http://schemas.microsoft.com/office/drawing/2014/main" id="{E60DD7CC-0D67-6E4B-8E7E-6B546D741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060" y="2307554"/>
              <a:ext cx="2839826" cy="2839826"/>
            </a:xfrm>
            <a:custGeom>
              <a:avLst/>
              <a:gdLst>
                <a:gd name="T0" fmla="*/ 576057 w 2839826"/>
                <a:gd name="T1" fmla="*/ 2561868 h 2839826"/>
                <a:gd name="T2" fmla="*/ 576056 w 2839826"/>
                <a:gd name="T3" fmla="*/ 2561868 h 2839826"/>
                <a:gd name="T4" fmla="*/ 147241 w 2839826"/>
                <a:gd name="T5" fmla="*/ 2049566 h 2839826"/>
                <a:gd name="T6" fmla="*/ 0 60000 65536"/>
                <a:gd name="T7" fmla="*/ 0 60000 65536"/>
                <a:gd name="T8" fmla="*/ 0 60000 65536"/>
                <a:gd name="T9" fmla="*/ 0 w 2839826"/>
                <a:gd name="T10" fmla="*/ 0 h 2839826"/>
                <a:gd name="T11" fmla="*/ 2839826 w 2839826"/>
                <a:gd name="T12" fmla="*/ 2839826 h 28398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9826" h="2839826">
                  <a:moveTo>
                    <a:pt x="576057" y="2561868"/>
                  </a:moveTo>
                  <a:lnTo>
                    <a:pt x="576056" y="2561868"/>
                  </a:lnTo>
                  <a:cubicBezTo>
                    <a:pt x="394407" y="2427636"/>
                    <a:pt x="247399" y="2252008"/>
                    <a:pt x="147241" y="2049566"/>
                  </a:cubicBezTo>
                </a:path>
              </a:pathLst>
            </a:custGeom>
            <a:noFill/>
            <a:ln w="12700" cap="flat" cmpd="sng" algn="ctr">
              <a:solidFill>
                <a:srgbClr val="376092"/>
              </a:solidFill>
              <a:prstDash val="solid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u-ES"/>
            </a:p>
          </p:txBody>
        </p:sp>
        <p:sp>
          <p:nvSpPr>
            <p:cNvPr id="21" name="8 Forma libre">
              <a:extLst>
                <a:ext uri="{FF2B5EF4-FFF2-40B4-BE49-F238E27FC236}">
                  <a16:creationId xmlns:a16="http://schemas.microsoft.com/office/drawing/2014/main" id="{A7053B6E-1D07-FC4F-842B-99E84A158506}"/>
                </a:ext>
              </a:extLst>
            </p:cNvPr>
            <p:cNvSpPr/>
            <p:nvPr/>
          </p:nvSpPr>
          <p:spPr>
            <a:xfrm>
              <a:off x="449295" y="3282981"/>
              <a:ext cx="1322921" cy="860619"/>
            </a:xfrm>
            <a:custGeom>
              <a:avLst/>
              <a:gdLst>
                <a:gd name="connsiteX0" fmla="*/ 0 w 1322898"/>
                <a:gd name="connsiteY0" fmla="*/ 143317 h 859884"/>
                <a:gd name="connsiteX1" fmla="*/ 143317 w 1322898"/>
                <a:gd name="connsiteY1" fmla="*/ 0 h 859884"/>
                <a:gd name="connsiteX2" fmla="*/ 1179581 w 1322898"/>
                <a:gd name="connsiteY2" fmla="*/ 0 h 859884"/>
                <a:gd name="connsiteX3" fmla="*/ 1322898 w 1322898"/>
                <a:gd name="connsiteY3" fmla="*/ 143317 h 859884"/>
                <a:gd name="connsiteX4" fmla="*/ 1322898 w 1322898"/>
                <a:gd name="connsiteY4" fmla="*/ 716567 h 859884"/>
                <a:gd name="connsiteX5" fmla="*/ 1179581 w 1322898"/>
                <a:gd name="connsiteY5" fmla="*/ 859884 h 859884"/>
                <a:gd name="connsiteX6" fmla="*/ 143317 w 1322898"/>
                <a:gd name="connsiteY6" fmla="*/ 859884 h 859884"/>
                <a:gd name="connsiteX7" fmla="*/ 0 w 1322898"/>
                <a:gd name="connsiteY7" fmla="*/ 716567 h 859884"/>
                <a:gd name="connsiteX8" fmla="*/ 0 w 1322898"/>
                <a:gd name="connsiteY8" fmla="*/ 143317 h 859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2898" h="859884">
                  <a:moveTo>
                    <a:pt x="0" y="143317"/>
                  </a:moveTo>
                  <a:cubicBezTo>
                    <a:pt x="0" y="64165"/>
                    <a:pt x="64165" y="0"/>
                    <a:pt x="143317" y="0"/>
                  </a:cubicBezTo>
                  <a:lnTo>
                    <a:pt x="1179581" y="0"/>
                  </a:lnTo>
                  <a:cubicBezTo>
                    <a:pt x="1258733" y="0"/>
                    <a:pt x="1322898" y="64165"/>
                    <a:pt x="1322898" y="143317"/>
                  </a:cubicBezTo>
                  <a:lnTo>
                    <a:pt x="1322898" y="716567"/>
                  </a:lnTo>
                  <a:cubicBezTo>
                    <a:pt x="1322898" y="795719"/>
                    <a:pt x="1258733" y="859884"/>
                    <a:pt x="1179581" y="859884"/>
                  </a:cubicBezTo>
                  <a:lnTo>
                    <a:pt x="143317" y="859884"/>
                  </a:lnTo>
                  <a:cubicBezTo>
                    <a:pt x="64165" y="859884"/>
                    <a:pt x="0" y="795719"/>
                    <a:pt x="0" y="716567"/>
                  </a:cubicBezTo>
                  <a:lnTo>
                    <a:pt x="0" y="143317"/>
                  </a:lnTo>
                  <a:close/>
                </a:path>
              </a:pathLst>
            </a:custGeom>
            <a:solidFill>
              <a:srgbClr val="F79646"/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 lIns="99126" tIns="99126" rIns="99126" bIns="99126" spcCol="1270" anchor="ctr"/>
            <a:lstStyle/>
            <a:p>
              <a:pPr algn="ctr" defTabSz="66675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s-ES" sz="1500" u="none" kern="0" dirty="0">
                  <a:solidFill>
                    <a:prstClr val="white"/>
                  </a:solidFill>
                  <a:latin typeface="Calibri"/>
                  <a:ea typeface="+mn-ea"/>
                </a:rPr>
                <a:t>Nuevo ciclo de planificación</a:t>
              </a:r>
            </a:p>
          </p:txBody>
        </p:sp>
        <p:sp>
          <p:nvSpPr>
            <p:cNvPr id="22" name="9 Forma libre">
              <a:extLst>
                <a:ext uri="{FF2B5EF4-FFF2-40B4-BE49-F238E27FC236}">
                  <a16:creationId xmlns:a16="http://schemas.microsoft.com/office/drawing/2014/main" id="{D781CA3B-222A-B148-B305-1BEC024EBD06}"/>
                </a:ext>
              </a:extLst>
            </p:cNvPr>
            <p:cNvSpPr>
              <a:spLocks/>
            </p:cNvSpPr>
            <p:nvPr/>
          </p:nvSpPr>
          <p:spPr bwMode="auto">
            <a:xfrm rot="1356375">
              <a:off x="1167116" y="2204694"/>
              <a:ext cx="758953" cy="1096533"/>
            </a:xfrm>
            <a:custGeom>
              <a:avLst/>
              <a:gdLst>
                <a:gd name="T0" fmla="*/ 147242 w 758953"/>
                <a:gd name="T1" fmla="*/ 790260 h 1096533"/>
                <a:gd name="T2" fmla="*/ 147241 w 758953"/>
                <a:gd name="T3" fmla="*/ 790259 h 1096533"/>
                <a:gd name="T4" fmla="*/ 576056 w 758953"/>
                <a:gd name="T5" fmla="*/ 277957 h 1096533"/>
                <a:gd name="T6" fmla="*/ 0 60000 65536"/>
                <a:gd name="T7" fmla="*/ 0 60000 65536"/>
                <a:gd name="T8" fmla="*/ 0 60000 65536"/>
                <a:gd name="T9" fmla="*/ 0 w 758953"/>
                <a:gd name="T10" fmla="*/ 0 h 1096533"/>
                <a:gd name="T11" fmla="*/ 758953 w 758953"/>
                <a:gd name="T12" fmla="*/ 1096533 h 10965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58953" h="1096533">
                  <a:moveTo>
                    <a:pt x="147242" y="790260"/>
                  </a:moveTo>
                  <a:lnTo>
                    <a:pt x="147241" y="790259"/>
                  </a:lnTo>
                  <a:cubicBezTo>
                    <a:pt x="247399" y="587817"/>
                    <a:pt x="394407" y="412189"/>
                    <a:pt x="576056" y="277957"/>
                  </a:cubicBezTo>
                </a:path>
              </a:pathLst>
            </a:custGeom>
            <a:noFill/>
            <a:ln w="12700" cap="flat" cmpd="sng" algn="ctr">
              <a:solidFill>
                <a:srgbClr val="E46C0A"/>
              </a:solidFill>
              <a:prstDash val="lg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u-ES" dirty="0"/>
            </a:p>
          </p:txBody>
        </p:sp>
        <p:sp>
          <p:nvSpPr>
            <p:cNvPr id="23" name="10 Elipse">
              <a:extLst>
                <a:ext uri="{FF2B5EF4-FFF2-40B4-BE49-F238E27FC236}">
                  <a16:creationId xmlns:a16="http://schemas.microsoft.com/office/drawing/2014/main" id="{5DE2C1C3-BBA0-E640-8034-EBA238FE72E0}"/>
                </a:ext>
              </a:extLst>
            </p:cNvPr>
            <p:cNvSpPr/>
            <p:nvPr/>
          </p:nvSpPr>
          <p:spPr>
            <a:xfrm>
              <a:off x="1828603" y="3394131"/>
              <a:ext cx="1404465" cy="638319"/>
            </a:xfrm>
            <a:prstGeom prst="ellipse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ysDash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600" b="1" u="none" kern="0" dirty="0">
                  <a:solidFill>
                    <a:srgbClr val="4F81BD">
                      <a:lumMod val="75000"/>
                    </a:srgbClr>
                  </a:solidFill>
                  <a:latin typeface="Calibri"/>
                  <a:ea typeface="+mn-ea"/>
                  <a:cs typeface="Arial" panose="020B0604020202020204" pitchFamily="34" charset="0"/>
                </a:rPr>
                <a:t>Participación</a:t>
              </a:r>
              <a:r>
                <a:rPr lang="es-ES" sz="1600" b="1" u="none" kern="0" dirty="0">
                  <a:solidFill>
                    <a:srgbClr val="4F81BD"/>
                  </a:solidFill>
                  <a:latin typeface="Calibri"/>
                  <a:ea typeface="+mn-ea"/>
                  <a:cs typeface="Arial" panose="020B0604020202020204" pitchFamily="34" charset="0"/>
                </a:rPr>
                <a:t> </a:t>
              </a:r>
              <a:r>
                <a:rPr lang="es-ES" sz="1600" b="1" u="none" kern="0" dirty="0">
                  <a:solidFill>
                    <a:srgbClr val="4F81BD">
                      <a:lumMod val="75000"/>
                    </a:srgbClr>
                  </a:solidFill>
                  <a:latin typeface="Calibri"/>
                  <a:ea typeface="+mn-ea"/>
                  <a:cs typeface="Arial" panose="020B0604020202020204" pitchFamily="34" charset="0"/>
                </a:rPr>
                <a:t>pública</a:t>
              </a:r>
            </a:p>
          </p:txBody>
        </p:sp>
      </p:grpSp>
      <p:graphicFrame>
        <p:nvGraphicFramePr>
          <p:cNvPr id="24" name="11 Diagrama">
            <a:extLst>
              <a:ext uri="{FF2B5EF4-FFF2-40B4-BE49-F238E27FC236}">
                <a16:creationId xmlns:a16="http://schemas.microsoft.com/office/drawing/2014/main" id="{7169E77B-A4BF-FA46-A3D4-A2B56993820C}"/>
              </a:ext>
            </a:extLst>
          </p:cNvPr>
          <p:cNvGraphicFramePr/>
          <p:nvPr/>
        </p:nvGraphicFramePr>
        <p:xfrm>
          <a:off x="1617327" y="6053469"/>
          <a:ext cx="7007316" cy="453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3" name="5 CuadroTexto">
            <a:extLst>
              <a:ext uri="{FF2B5EF4-FFF2-40B4-BE49-F238E27FC236}">
                <a16:creationId xmlns:a16="http://schemas.microsoft.com/office/drawing/2014/main" id="{EAB51360-8C09-BE4C-9289-540E328CBC3D}"/>
              </a:ext>
            </a:extLst>
          </p:cNvPr>
          <p:cNvSpPr txBox="1"/>
          <p:nvPr/>
        </p:nvSpPr>
        <p:spPr>
          <a:xfrm>
            <a:off x="849526" y="1778859"/>
            <a:ext cx="1992614" cy="1323439"/>
          </a:xfrm>
          <a:prstGeom prst="rect">
            <a:avLst/>
          </a:prstGeom>
          <a:solidFill>
            <a:srgbClr val="7395BD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ELABORANDO EL TERCER CICLO DE PLANIFICACIÓN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</a:rPr>
              <a:t>2021 - 2027 </a:t>
            </a:r>
            <a:endParaRPr lang="es-ES" sz="2000" dirty="0">
              <a:solidFill>
                <a:schemeClr val="bg1"/>
              </a:solidFill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74D34DC8-47EC-FC41-BB9A-9AA6BE5C527A}"/>
              </a:ext>
            </a:extLst>
          </p:cNvPr>
          <p:cNvGrpSpPr/>
          <p:nvPr/>
        </p:nvGrpSpPr>
        <p:grpSpPr>
          <a:xfrm>
            <a:off x="6876256" y="3105771"/>
            <a:ext cx="2048495" cy="2829682"/>
            <a:chOff x="6876256" y="3105771"/>
            <a:chExt cx="2048495" cy="2829682"/>
          </a:xfrm>
        </p:grpSpPr>
        <p:sp>
          <p:nvSpPr>
            <p:cNvPr id="37" name="17 Elipse">
              <a:extLst>
                <a:ext uri="{FF2B5EF4-FFF2-40B4-BE49-F238E27FC236}">
                  <a16:creationId xmlns:a16="http://schemas.microsoft.com/office/drawing/2014/main" id="{A8BF6A78-65AB-9C47-8DFE-F47FED4F5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56376" y="3105771"/>
              <a:ext cx="968375" cy="387350"/>
            </a:xfrm>
            <a:prstGeom prst="ellipse">
              <a:avLst/>
            </a:prstGeom>
            <a:solidFill>
              <a:srgbClr val="6585CF"/>
            </a:solidFill>
            <a:ln w="1905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100" u="none" dirty="0">
                  <a:solidFill>
                    <a:schemeClr val="lt1"/>
                  </a:solidFill>
                  <a:latin typeface="+mn-lt"/>
                  <a:ea typeface="+mn-ea"/>
                </a:rPr>
                <a:t>2020</a:t>
              </a:r>
            </a:p>
          </p:txBody>
        </p:sp>
        <p:sp>
          <p:nvSpPr>
            <p:cNvPr id="44" name="5 CuadroTexto">
              <a:extLst>
                <a:ext uri="{FF2B5EF4-FFF2-40B4-BE49-F238E27FC236}">
                  <a16:creationId xmlns:a16="http://schemas.microsoft.com/office/drawing/2014/main" id="{513807A5-AD10-A54E-A34B-FC0950B2196D}"/>
                </a:ext>
              </a:extLst>
            </p:cNvPr>
            <p:cNvSpPr txBox="1"/>
            <p:nvPr/>
          </p:nvSpPr>
          <p:spPr>
            <a:xfrm>
              <a:off x="6876256" y="3933056"/>
              <a:ext cx="1992614" cy="2002397"/>
            </a:xfrm>
            <a:prstGeom prst="rect">
              <a:avLst/>
            </a:prstGeom>
            <a:solidFill>
              <a:srgbClr val="4F81BD">
                <a:lumMod val="40000"/>
                <a:lumOff val="6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lIns="33358" tIns="33358" rIns="33358" bIns="33358" spcCol="1270" anchor="ctr"/>
            <a:lstStyle>
              <a:defPPr>
                <a:defRPr lang="es-ES"/>
              </a:defPPr>
              <a:lvl1pPr marL="88900" marR="0" lvl="0" indent="0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 kumimoji="0" sz="1200" b="0" i="0" u="none" strike="noStrike" kern="0" cap="none" spc="0" normalizeH="0" baseline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</a:defRPr>
              </a:lvl1pPr>
            </a:lstStyle>
            <a:p>
              <a:pPr marL="260350" indent="-171450">
                <a:buFont typeface="Arial" panose="020B0604020202020204" pitchFamily="34" charset="0"/>
                <a:buChar char="•"/>
              </a:pPr>
              <a:r>
                <a:rPr lang="es-ES" dirty="0"/>
                <a:t>Plazos de consulta pública del ETI  suspendidos en marzo de 2020 por el estado de alarma y reanudados el 29 de mayo.</a:t>
              </a:r>
            </a:p>
            <a:p>
              <a:pPr marL="260350" indent="-171450">
                <a:buFont typeface="Arial" panose="020B0604020202020204" pitchFamily="34" charset="0"/>
                <a:buChar char="•"/>
              </a:pPr>
              <a:r>
                <a:rPr lang="es-ES" dirty="0"/>
                <a:t>Plazo de consulta hasta el </a:t>
              </a:r>
              <a:r>
                <a:rPr lang="es-ES" b="1" dirty="0"/>
                <a:t>30 de octubre de 2020</a:t>
              </a:r>
              <a:r>
                <a:rPr lang="es-ES" dirty="0"/>
                <a:t>.</a:t>
              </a:r>
            </a:p>
            <a:p>
              <a:pPr marL="260350" indent="-171450">
                <a:buFont typeface="Arial" panose="020B0604020202020204" pitchFamily="34" charset="0"/>
                <a:buChar char="•"/>
              </a:pPr>
              <a:r>
                <a:rPr lang="es-ES" dirty="0"/>
                <a:t>Adopción en </a:t>
              </a:r>
              <a:r>
                <a:rPr lang="es-ES" b="1" dirty="0"/>
                <a:t>noviembre 2020</a:t>
              </a:r>
              <a:r>
                <a:rPr lang="es-ES" dirty="0"/>
                <a:t>.</a:t>
              </a:r>
            </a:p>
          </p:txBody>
        </p: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8C6E115F-30AE-C245-96E5-769E7F0C37E0}"/>
              </a:ext>
            </a:extLst>
          </p:cNvPr>
          <p:cNvGrpSpPr/>
          <p:nvPr/>
        </p:nvGrpSpPr>
        <p:grpSpPr>
          <a:xfrm>
            <a:off x="5300473" y="1685258"/>
            <a:ext cx="3053174" cy="385763"/>
            <a:chOff x="5300473" y="1685258"/>
            <a:chExt cx="3053174" cy="385763"/>
          </a:xfrm>
        </p:grpSpPr>
        <p:sp>
          <p:nvSpPr>
            <p:cNvPr id="32" name="15 Elipse">
              <a:extLst>
                <a:ext uri="{FF2B5EF4-FFF2-40B4-BE49-F238E27FC236}">
                  <a16:creationId xmlns:a16="http://schemas.microsoft.com/office/drawing/2014/main" id="{F1DEA14A-1622-204D-ADB6-FDE9F9857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0473" y="1685258"/>
              <a:ext cx="965200" cy="385763"/>
            </a:xfrm>
            <a:prstGeom prst="ellipse">
              <a:avLst/>
            </a:prstGeom>
            <a:solidFill>
              <a:srgbClr val="6585CF"/>
            </a:solidFill>
            <a:ln w="1905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100" u="none" dirty="0">
                  <a:solidFill>
                    <a:schemeClr val="lt1"/>
                  </a:solidFill>
                  <a:latin typeface="+mn-lt"/>
                  <a:ea typeface="+mn-ea"/>
                </a:rPr>
                <a:t>2019</a:t>
              </a:r>
            </a:p>
          </p:txBody>
        </p:sp>
        <p:sp>
          <p:nvSpPr>
            <p:cNvPr id="46" name="5 CuadroTexto">
              <a:extLst>
                <a:ext uri="{FF2B5EF4-FFF2-40B4-BE49-F238E27FC236}">
                  <a16:creationId xmlns:a16="http://schemas.microsoft.com/office/drawing/2014/main" id="{F7BD2CD8-E43A-6744-A378-A57F099F0176}"/>
                </a:ext>
              </a:extLst>
            </p:cNvPr>
            <p:cNvSpPr txBox="1"/>
            <p:nvPr/>
          </p:nvSpPr>
          <p:spPr>
            <a:xfrm>
              <a:off x="6361033" y="1702231"/>
              <a:ext cx="1992614" cy="345705"/>
            </a:xfrm>
            <a:prstGeom prst="rect">
              <a:avLst/>
            </a:prstGeom>
            <a:solidFill>
              <a:srgbClr val="4F81BD">
                <a:lumMod val="40000"/>
                <a:lumOff val="6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lIns="33358" tIns="33358" rIns="33358" bIns="33358" spcCol="1270" anchor="ctr"/>
            <a:lstStyle>
              <a:defPPr>
                <a:defRPr lang="es-ES"/>
              </a:defPPr>
              <a:lvl1pPr marL="88900" marR="0" lvl="0" indent="0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 kumimoji="0" sz="1200" b="0" i="0" u="none" strike="noStrike" kern="0" cap="none" spc="0" normalizeH="0" baseline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</a:defRPr>
              </a:lvl1pPr>
            </a:lstStyle>
            <a:p>
              <a:pPr marL="260350" indent="-171450">
                <a:buFont typeface="Arial" panose="020B0604020202020204" pitchFamily="34" charset="0"/>
                <a:buChar char="•"/>
              </a:pPr>
              <a:r>
                <a:rPr lang="es-ES" dirty="0"/>
                <a:t>Adopción en mayo 2019</a:t>
              </a:r>
            </a:p>
          </p:txBody>
        </p:sp>
      </p:grpSp>
      <p:grpSp>
        <p:nvGrpSpPr>
          <p:cNvPr id="4" name="Grupo 3">
            <a:extLst>
              <a:ext uri="{FF2B5EF4-FFF2-40B4-BE49-F238E27FC236}">
                <a16:creationId xmlns:a16="http://schemas.microsoft.com/office/drawing/2014/main" id="{735CF50A-4E91-F249-BB1A-588EC65DE43E}"/>
              </a:ext>
            </a:extLst>
          </p:cNvPr>
          <p:cNvGrpSpPr/>
          <p:nvPr/>
        </p:nvGrpSpPr>
        <p:grpSpPr>
          <a:xfrm>
            <a:off x="840671" y="4509120"/>
            <a:ext cx="3115528" cy="1305606"/>
            <a:chOff x="840671" y="4509120"/>
            <a:chExt cx="3115528" cy="1305606"/>
          </a:xfrm>
        </p:grpSpPr>
        <p:sp>
          <p:nvSpPr>
            <p:cNvPr id="40" name="25 Elipse">
              <a:extLst>
                <a:ext uri="{FF2B5EF4-FFF2-40B4-BE49-F238E27FC236}">
                  <a16:creationId xmlns:a16="http://schemas.microsoft.com/office/drawing/2014/main" id="{2674CA2A-0A40-D646-8215-71F36B4D1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7824" y="4509120"/>
              <a:ext cx="968375" cy="387350"/>
            </a:xfrm>
            <a:prstGeom prst="ellipse">
              <a:avLst/>
            </a:prstGeom>
            <a:solidFill>
              <a:srgbClr val="6585CF"/>
            </a:solidFill>
            <a:ln w="19050">
              <a:solidFill>
                <a:schemeClr val="bg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100" u="none" dirty="0">
                  <a:solidFill>
                    <a:schemeClr val="lt1"/>
                  </a:solidFill>
                  <a:latin typeface="+mn-lt"/>
                  <a:ea typeface="+mn-ea"/>
                </a:rPr>
                <a:t>2021</a:t>
              </a:r>
            </a:p>
          </p:txBody>
        </p:sp>
        <p:sp>
          <p:nvSpPr>
            <p:cNvPr id="47" name="5 CuadroTexto">
              <a:extLst>
                <a:ext uri="{FF2B5EF4-FFF2-40B4-BE49-F238E27FC236}">
                  <a16:creationId xmlns:a16="http://schemas.microsoft.com/office/drawing/2014/main" id="{DFF673B7-B7AD-C040-B9C6-314AB2ABFA1C}"/>
                </a:ext>
              </a:extLst>
            </p:cNvPr>
            <p:cNvSpPr txBox="1"/>
            <p:nvPr/>
          </p:nvSpPr>
          <p:spPr>
            <a:xfrm>
              <a:off x="840671" y="4672726"/>
              <a:ext cx="1992614" cy="1142000"/>
            </a:xfrm>
            <a:prstGeom prst="rect">
              <a:avLst/>
            </a:prstGeom>
            <a:solidFill>
              <a:srgbClr val="4F81BD">
                <a:lumMod val="40000"/>
                <a:lumOff val="6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lIns="33358" tIns="33358" rIns="33358" bIns="33358" spcCol="1270" anchor="ctr"/>
            <a:lstStyle>
              <a:defPPr>
                <a:defRPr lang="es-ES"/>
              </a:defPPr>
              <a:lvl1pPr marL="88900" marR="0" lvl="0" indent="0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 kumimoji="0" sz="1200" b="0" i="0" u="none" strike="noStrike" kern="0" cap="none" spc="0" normalizeH="0" baseline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Book Antiqua" panose="02040602050305030304" pitchFamily="18" charset="0"/>
                </a:defRPr>
              </a:lvl1pPr>
            </a:lstStyle>
            <a:p>
              <a:pPr marL="260350" indent="-171450">
                <a:buFont typeface="Arial" panose="020B0604020202020204" pitchFamily="34" charset="0"/>
                <a:buChar char="•"/>
              </a:pPr>
              <a:r>
                <a:rPr lang="es-ES" dirty="0"/>
                <a:t>Inicio consulta pública previsto para </a:t>
              </a:r>
              <a:r>
                <a:rPr lang="es-ES" b="1" dirty="0"/>
                <a:t>finales de febrero de 2021</a:t>
              </a:r>
              <a:r>
                <a:rPr lang="es-ES" dirty="0"/>
                <a:t>.</a:t>
              </a:r>
            </a:p>
            <a:p>
              <a:pPr marL="260350" indent="-171450">
                <a:buFont typeface="Arial" panose="020B0604020202020204" pitchFamily="34" charset="0"/>
                <a:buChar char="•"/>
              </a:pPr>
              <a:r>
                <a:rPr lang="es-ES" dirty="0"/>
                <a:t>Adopción en </a:t>
              </a:r>
              <a:r>
                <a:rPr lang="es-ES" b="1" dirty="0"/>
                <a:t>diciembre 2021</a:t>
              </a:r>
              <a:r>
                <a:rPr lang="es-ES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046512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P:\Proyectos\3058002_PANAGUA&amp;PP\6.3.2_material difusion\07_ETI\Material_Diseño_ETI\imagenes\ppt\solo_fondo.jpg">
            <a:extLst>
              <a:ext uri="{FF2B5EF4-FFF2-40B4-BE49-F238E27FC236}">
                <a16:creationId xmlns:a16="http://schemas.microsoft.com/office/drawing/2014/main" id="{CC992B76-A3B7-CC4E-84C6-2CEB7A1BA5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 bwMode="auto">
          <a:xfrm>
            <a:off x="19922" y="-404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82824" y="1196752"/>
            <a:ext cx="407315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s-ES" sz="2800" b="1" dirty="0">
                <a:solidFill>
                  <a:srgbClr val="0070C0"/>
                </a:solidFill>
              </a:rPr>
              <a:t>Memoria</a:t>
            </a:r>
          </a:p>
          <a:p>
            <a:pPr marL="630238" lvl="1" indent="-360363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0070C0"/>
                </a:solidFill>
              </a:rPr>
              <a:t>Introducción.</a:t>
            </a:r>
          </a:p>
          <a:p>
            <a:pPr marL="630238" lvl="1" indent="-360363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0070C0"/>
                </a:solidFill>
              </a:rPr>
              <a:t>Elementos y planteamiento.</a:t>
            </a:r>
          </a:p>
          <a:p>
            <a:pPr marL="630238" lvl="1" indent="-360363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0070C0"/>
                </a:solidFill>
              </a:rPr>
              <a:t>Temas importantes.</a:t>
            </a:r>
          </a:p>
          <a:p>
            <a:pPr marL="630238" lvl="1" indent="-360363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0070C0"/>
                </a:solidFill>
              </a:rPr>
              <a:t>Presiones e impactos.</a:t>
            </a:r>
          </a:p>
          <a:p>
            <a:pPr marL="630238" lvl="1" indent="-360363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0070C0"/>
                </a:solidFill>
              </a:rPr>
              <a:t>Directrices para revisión del PH.</a:t>
            </a:r>
          </a:p>
          <a:p>
            <a:pPr marL="719138" lvl="1" indent="-628650">
              <a:buFont typeface="Wingdings" panose="05000000000000000000" pitchFamily="2" charset="2"/>
              <a:buChar char="v"/>
            </a:pPr>
            <a:endParaRPr lang="es-ES" sz="2400" b="1" dirty="0">
              <a:solidFill>
                <a:srgbClr val="0070C0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s-ES" sz="2800" b="1" dirty="0">
                <a:solidFill>
                  <a:srgbClr val="0070C0"/>
                </a:solidFill>
              </a:rPr>
              <a:t>Anexo I</a:t>
            </a:r>
          </a:p>
          <a:p>
            <a:pPr marL="630238" lvl="1" indent="-360363">
              <a:buFont typeface="Wingdings" panose="05000000000000000000" pitchFamily="2" charset="2"/>
              <a:buChar char="v"/>
            </a:pPr>
            <a:r>
              <a:rPr lang="es-ES" sz="2400" dirty="0">
                <a:solidFill>
                  <a:srgbClr val="0070C0"/>
                </a:solidFill>
              </a:rPr>
              <a:t>Fichas de los 18 temas importantes.</a:t>
            </a:r>
          </a:p>
        </p:txBody>
      </p:sp>
      <p:sp>
        <p:nvSpPr>
          <p:cNvPr id="8" name="7 CuadroTexto">
            <a:extLst>
              <a:ext uri="{FF2B5EF4-FFF2-40B4-BE49-F238E27FC236}">
                <a16:creationId xmlns:a16="http://schemas.microsoft.com/office/drawing/2014/main" id="{683188E0-76D0-9A44-9BE6-CD9DC3738A2B}"/>
              </a:ext>
            </a:extLst>
          </p:cNvPr>
          <p:cNvSpPr txBox="1"/>
          <p:nvPr/>
        </p:nvSpPr>
        <p:spPr>
          <a:xfrm>
            <a:off x="289364" y="260648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CONTENIDO DEL ESQUEMA DE TEMAS IMPORTANTES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27E23E45-3810-284E-995B-E85F761DDBF3}"/>
              </a:ext>
            </a:extLst>
          </p:cNvPr>
          <p:cNvGrpSpPr/>
          <p:nvPr/>
        </p:nvGrpSpPr>
        <p:grpSpPr>
          <a:xfrm>
            <a:off x="3851920" y="1028848"/>
            <a:ext cx="5087438" cy="5524589"/>
            <a:chOff x="3851920" y="1028848"/>
            <a:chExt cx="5087438" cy="5524589"/>
          </a:xfrm>
          <a:solidFill>
            <a:srgbClr val="7395BD"/>
          </a:solidFill>
        </p:grpSpPr>
        <p:sp>
          <p:nvSpPr>
            <p:cNvPr id="6" name="5 CuadroTexto"/>
            <p:cNvSpPr txBox="1"/>
            <p:nvPr/>
          </p:nvSpPr>
          <p:spPr>
            <a:xfrm>
              <a:off x="4618878" y="1028848"/>
              <a:ext cx="4320480" cy="5524589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355600" indent="-355600">
                <a:buFont typeface="+mj-lt"/>
                <a:buAutoNum type="alphaLcParenR"/>
              </a:pPr>
              <a:r>
                <a:rPr lang="es-ES" sz="2000" dirty="0">
                  <a:solidFill>
                    <a:schemeClr val="bg1"/>
                  </a:solidFill>
                </a:rPr>
                <a:t>Descripción de la </a:t>
              </a:r>
              <a:r>
                <a:rPr lang="es-ES" sz="2000" b="1" dirty="0">
                  <a:solidFill>
                    <a:schemeClr val="bg1"/>
                  </a:solidFill>
                </a:rPr>
                <a:t>problemática</a:t>
              </a:r>
              <a:r>
                <a:rPr lang="es-ES" sz="2000" dirty="0">
                  <a:solidFill>
                    <a:schemeClr val="bg1"/>
                  </a:solidFill>
                </a:rPr>
                <a:t>.</a:t>
              </a:r>
            </a:p>
            <a:p>
              <a:pPr marL="355600" indent="-355600">
                <a:buFont typeface="+mj-lt"/>
                <a:buAutoNum type="alphaLcParenR"/>
              </a:pPr>
              <a:endParaRPr lang="es-ES" sz="1100" dirty="0">
                <a:solidFill>
                  <a:schemeClr val="bg1"/>
                </a:solidFill>
              </a:endParaRPr>
            </a:p>
            <a:p>
              <a:pPr marL="355600" indent="-355600">
                <a:buFont typeface="+mj-lt"/>
                <a:buAutoNum type="alphaLcParenR"/>
              </a:pPr>
              <a:r>
                <a:rPr lang="es-ES" sz="2000" dirty="0">
                  <a:solidFill>
                    <a:schemeClr val="bg1"/>
                  </a:solidFill>
                </a:rPr>
                <a:t>Naturaleza y origen de las </a:t>
              </a:r>
              <a:r>
                <a:rPr lang="es-ES" sz="2000" b="1" dirty="0">
                  <a:solidFill>
                    <a:schemeClr val="bg1"/>
                  </a:solidFill>
                </a:rPr>
                <a:t>presiones generadoras del problema</a:t>
              </a:r>
              <a:r>
                <a:rPr lang="es-ES" sz="2000" dirty="0">
                  <a:solidFill>
                    <a:schemeClr val="bg1"/>
                  </a:solidFill>
                </a:rPr>
                <a:t>, incluyendo los sectores y actividades generadoras.</a:t>
              </a:r>
            </a:p>
            <a:p>
              <a:pPr marL="355600" indent="-355600">
                <a:buFont typeface="+mj-lt"/>
                <a:buAutoNum type="alphaLcParenR"/>
              </a:pPr>
              <a:endParaRPr lang="es-ES" sz="1100" dirty="0">
                <a:solidFill>
                  <a:schemeClr val="bg1"/>
                </a:solidFill>
              </a:endParaRPr>
            </a:p>
            <a:p>
              <a:pPr marL="355600" indent="-355600">
                <a:buFont typeface="+mj-lt"/>
                <a:buAutoNum type="alphaLcParenR"/>
              </a:pPr>
              <a:r>
                <a:rPr lang="es-ES" sz="2000" dirty="0">
                  <a:solidFill>
                    <a:schemeClr val="bg1"/>
                  </a:solidFill>
                </a:rPr>
                <a:t>Planteamiento de </a:t>
              </a:r>
              <a:r>
                <a:rPr lang="es-ES" sz="2000" b="1" dirty="0">
                  <a:solidFill>
                    <a:schemeClr val="bg1"/>
                  </a:solidFill>
                </a:rPr>
                <a:t>alternativas</a:t>
              </a:r>
              <a:r>
                <a:rPr lang="es-ES" sz="2000" dirty="0">
                  <a:solidFill>
                    <a:schemeClr val="bg1"/>
                  </a:solidFill>
                </a:rPr>
                <a:t>, incluyendo los sectores y actividades afectadas por las posibles soluciones:</a:t>
              </a:r>
            </a:p>
            <a:p>
              <a:pPr marL="539750" lvl="1" indent="-269875">
                <a:buFont typeface="+mj-lt"/>
                <a:buAutoNum type="romanUcPeriod"/>
              </a:pPr>
              <a:r>
                <a:rPr lang="es-ES" sz="1600" dirty="0">
                  <a:solidFill>
                    <a:schemeClr val="bg1"/>
                  </a:solidFill>
                </a:rPr>
                <a:t>Previsible evolución del problema bajo el escenario tendencial (alternativa 0).</a:t>
              </a:r>
            </a:p>
            <a:p>
              <a:pPr marL="539750" lvl="1" indent="-269875">
                <a:buFont typeface="+mj-lt"/>
                <a:buAutoNum type="romanUcPeriod"/>
              </a:pPr>
              <a:r>
                <a:rPr lang="es-ES" sz="1600" dirty="0">
                  <a:solidFill>
                    <a:schemeClr val="bg1"/>
                  </a:solidFill>
                </a:rPr>
                <a:t>Soluciones alternativas, en su caso.</a:t>
              </a:r>
            </a:p>
            <a:p>
              <a:pPr marL="539750" lvl="1" indent="-269875">
                <a:buFont typeface="+mj-lt"/>
                <a:buAutoNum type="romanUcPeriod"/>
              </a:pPr>
              <a:endParaRPr lang="es-ES" sz="1200" dirty="0">
                <a:solidFill>
                  <a:schemeClr val="bg1"/>
                </a:solidFill>
              </a:endParaRPr>
            </a:p>
            <a:p>
              <a:pPr marL="355600" indent="-355600">
                <a:buFont typeface="+mj-lt"/>
                <a:buAutoNum type="alphaLcParenR" startAt="4"/>
              </a:pPr>
              <a:r>
                <a:rPr lang="es-ES" sz="2000" b="1" dirty="0">
                  <a:solidFill>
                    <a:schemeClr val="bg1"/>
                  </a:solidFill>
                </a:rPr>
                <a:t>Decisiones que pueden adoptarse </a:t>
              </a:r>
              <a:r>
                <a:rPr lang="es-ES" sz="2000" dirty="0">
                  <a:solidFill>
                    <a:schemeClr val="bg1"/>
                  </a:solidFill>
                </a:rPr>
                <a:t>de cara a la configuración del futuro Plan.</a:t>
              </a:r>
            </a:p>
            <a:p>
              <a:pPr marL="355600" indent="-355600">
                <a:buFont typeface="+mj-lt"/>
                <a:buAutoNum type="alphaLcParenR" startAt="4"/>
              </a:pPr>
              <a:endParaRPr lang="es-ES" sz="1100" dirty="0">
                <a:solidFill>
                  <a:schemeClr val="bg1"/>
                </a:solidFill>
              </a:endParaRPr>
            </a:p>
            <a:p>
              <a:pPr marL="355600" indent="-355600">
                <a:buFont typeface="+mj-lt"/>
                <a:buAutoNum type="alphaLcParenR" startAt="4"/>
              </a:pPr>
              <a:r>
                <a:rPr lang="es-ES" sz="2000" dirty="0">
                  <a:solidFill>
                    <a:schemeClr val="bg1"/>
                  </a:solidFill>
                </a:rPr>
                <a:t>Temas relacionados.</a:t>
              </a:r>
              <a:endParaRPr lang="es-ES" sz="2000" dirty="0">
                <a:solidFill>
                  <a:srgbClr val="339966"/>
                </a:solidFill>
              </a:endParaRPr>
            </a:p>
          </p:txBody>
        </p:sp>
        <p:cxnSp>
          <p:nvCxnSpPr>
            <p:cNvPr id="10" name="Conector angular 9">
              <a:extLst>
                <a:ext uri="{FF2B5EF4-FFF2-40B4-BE49-F238E27FC236}">
                  <a16:creationId xmlns:a16="http://schemas.microsoft.com/office/drawing/2014/main" id="{4FCAF286-A55F-D345-9019-D4B124C924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51920" y="4797152"/>
              <a:ext cx="766958" cy="432048"/>
            </a:xfrm>
            <a:prstGeom prst="bentConnector3">
              <a:avLst>
                <a:gd name="adj1" fmla="val 50000"/>
              </a:avLst>
            </a:prstGeom>
            <a:grpFill/>
            <a:ln w="762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2479029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P:\Proyectos\3058002_PANAGUA&amp;PP\6.3.2_material difusion\07_ETI\Material_Diseño_ETI\imagenes\ppt\solo_fondo.jpg">
            <a:extLst>
              <a:ext uri="{FF2B5EF4-FFF2-40B4-BE49-F238E27FC236}">
                <a16:creationId xmlns:a16="http://schemas.microsoft.com/office/drawing/2014/main" id="{368B8A75-1C9B-0C46-9BF9-5AF0F953FC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 bwMode="auto">
          <a:xfrm>
            <a:off x="3633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7 CuadroTexto">
            <a:extLst>
              <a:ext uri="{FF2B5EF4-FFF2-40B4-BE49-F238E27FC236}">
                <a16:creationId xmlns:a16="http://schemas.microsoft.com/office/drawing/2014/main" id="{DE0FA2F1-FA49-A849-B53B-226B4CF18CDE}"/>
              </a:ext>
            </a:extLst>
          </p:cNvPr>
          <p:cNvSpPr txBox="1"/>
          <p:nvPr/>
        </p:nvSpPr>
        <p:spPr>
          <a:xfrm>
            <a:off x="289364" y="260648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TEMAS IMPORTANTES DEL TERCER CICLO</a:t>
            </a:r>
          </a:p>
        </p:txBody>
      </p:sp>
      <p:graphicFrame>
        <p:nvGraphicFramePr>
          <p:cNvPr id="5" name="Group 76">
            <a:extLst>
              <a:ext uri="{FF2B5EF4-FFF2-40B4-BE49-F238E27FC236}">
                <a16:creationId xmlns:a16="http://schemas.microsoft.com/office/drawing/2014/main" id="{E588C4A7-9037-7048-80E6-8B128CAB54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54974"/>
              </p:ext>
            </p:extLst>
          </p:nvPr>
        </p:nvGraphicFramePr>
        <p:xfrm>
          <a:off x="369368" y="764704"/>
          <a:ext cx="8451104" cy="5806188"/>
        </p:xfrm>
        <a:graphic>
          <a:graphicData uri="http://schemas.openxmlformats.org/drawingml/2006/table">
            <a:tbl>
              <a:tblPr/>
              <a:tblGrid>
                <a:gridCol w="220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57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653">
                <a:tc rowSpan="8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1. Objetivos medioambientales</a:t>
                      </a:r>
                    </a:p>
                  </a:txBody>
                  <a:tcPr marL="81107" marR="81107" marT="40554" marB="40554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Contaminación de origen urbano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2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Contaminación puntual por vertidos industriales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3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Contaminación difusa</a:t>
                      </a:r>
                    </a:p>
                  </a:txBody>
                  <a:tcPr marL="78727" marR="78727" marT="39363" marB="39363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4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Otras fuentes de contaminación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5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Alteraciones morfológicas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6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Mantenimiento de caudales ecológicos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7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Especies </a:t>
                      </a:r>
                      <a:r>
                        <a:rPr kumimoji="0" lang="es-E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alóctonas</a:t>
                      </a:r>
                      <a:r>
                        <a:rPr kumimoji="0" lang="es-E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 e invasoras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8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Protección de hábitat y especies de zonas protegidas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653"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2. Demandas y racionalidad del uso</a:t>
                      </a:r>
                    </a:p>
                  </a:txBody>
                  <a:tcPr marL="81107" marR="81107" marT="40554" marB="40554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9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Abastecimiento urbano y uso eficaz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10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Adaptación a las previsiones del cambio climático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11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Otros usos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9653"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3. Fenómenos extremos</a:t>
                      </a:r>
                    </a:p>
                  </a:txBody>
                  <a:tcPr marL="81107" marR="81107" marT="40554" marB="40554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12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Inundaciones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13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Sequías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14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Otros fenómenos adversos 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9653"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4. Conocimiento y gobernanza</a:t>
                      </a:r>
                    </a:p>
                  </a:txBody>
                  <a:tcPr marL="81107" marR="81107" marT="40554" marB="40554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15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Coordinación entre administraciones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16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Recuperación de costes y financiación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850960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17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Mejora del conocimiento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18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latin typeface="+mn-lt"/>
                          <a:ea typeface="ＭＳ Ｐゴシック" charset="-128"/>
                          <a:cs typeface="Times New Roman" charset="0"/>
                        </a:rPr>
                        <a:t>Sensibilización, formación y participación pública</a:t>
                      </a:r>
                    </a:p>
                  </a:txBody>
                  <a:tcPr marL="78727" marR="78727" marT="39363" marB="39363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2981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P:\Proyectos\3058002_PANAGUA&amp;PP\6.3.2_material difusion\07_ETI\Material_Diseño_ETI\imagenes\ppt\solo_fondo.jpg">
            <a:extLst>
              <a:ext uri="{FF2B5EF4-FFF2-40B4-BE49-F238E27FC236}">
                <a16:creationId xmlns:a16="http://schemas.microsoft.com/office/drawing/2014/main" id="{5692A8A1-DCD6-9F45-85E1-3B8E85DAC6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F3CC9DC-81DE-5746-B4FA-E117FEEA6A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838693"/>
              </p:ext>
            </p:extLst>
          </p:nvPr>
        </p:nvGraphicFramePr>
        <p:xfrm>
          <a:off x="498376" y="1056170"/>
          <a:ext cx="8147248" cy="3400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6488">
                  <a:extLst>
                    <a:ext uri="{9D8B030D-6E8A-4147-A177-3AD203B41FA5}">
                      <a16:colId xmlns:a16="http://schemas.microsoft.com/office/drawing/2014/main" val="1705317457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10072812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5758659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695634313"/>
                    </a:ext>
                  </a:extLst>
                </a:gridCol>
              </a:tblGrid>
              <a:tr h="320923">
                <a:tc>
                  <a:txBody>
                    <a:bodyPr/>
                    <a:lstStyle/>
                    <a:p>
                      <a:pPr algn="ctr" fontAlgn="b"/>
                      <a:endParaRPr lang="es-ES" sz="1200" b="1" u="none" strike="noStrike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Fecha</a:t>
                      </a:r>
                    </a:p>
                    <a:p>
                      <a:pPr algn="ctr" fontAlgn="b"/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Temática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Lugar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4312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3-mar-20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Restauración y mejora ambiental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Donostia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12763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4-mar-20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 err="1">
                          <a:solidFill>
                            <a:schemeClr val="accent1"/>
                          </a:solidFill>
                          <a:effectLst/>
                        </a:rPr>
                        <a:t>Inundabilidad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Donostia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99211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11-mar-20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Contaminación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>
                          <a:solidFill>
                            <a:schemeClr val="accent1"/>
                          </a:solidFill>
                          <a:effectLst/>
                        </a:rPr>
                        <a:t>Bilbao</a:t>
                      </a:r>
                      <a:endParaRPr lang="es-ES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39967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12-mar-20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Abastecimiento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Bilbao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27548170"/>
                  </a:ext>
                </a:extLst>
              </a:tr>
            </a:tbl>
          </a:graphicData>
        </a:graphic>
      </p:graphicFrame>
      <p:sp>
        <p:nvSpPr>
          <p:cNvPr id="5" name="7 CuadroTexto">
            <a:extLst>
              <a:ext uri="{FF2B5EF4-FFF2-40B4-BE49-F238E27FC236}">
                <a16:creationId xmlns:a16="http://schemas.microsoft.com/office/drawing/2014/main" id="{3E7562D0-8346-5647-87D8-5FE940244F07}"/>
              </a:ext>
            </a:extLst>
          </p:cNvPr>
          <p:cNvSpPr txBox="1"/>
          <p:nvPr/>
        </p:nvSpPr>
        <p:spPr>
          <a:xfrm>
            <a:off x="289364" y="260648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TALLERES DE PARTICIPACIÓN ACTIVA</a:t>
            </a:r>
          </a:p>
        </p:txBody>
      </p:sp>
      <p:sp>
        <p:nvSpPr>
          <p:cNvPr id="7" name="4 Rectángulo">
            <a:extLst>
              <a:ext uri="{FF2B5EF4-FFF2-40B4-BE49-F238E27FC236}">
                <a16:creationId xmlns:a16="http://schemas.microsoft.com/office/drawing/2014/main" id="{B3C19B3E-675E-4343-A2B1-E516ED785825}"/>
              </a:ext>
            </a:extLst>
          </p:cNvPr>
          <p:cNvSpPr/>
          <p:nvPr/>
        </p:nvSpPr>
        <p:spPr>
          <a:xfrm>
            <a:off x="498376" y="3068961"/>
            <a:ext cx="8147248" cy="1368152"/>
          </a:xfrm>
          <a:prstGeom prst="rect">
            <a:avLst/>
          </a:prstGeom>
          <a:solidFill>
            <a:srgbClr val="60997C">
              <a:alpha val="20000"/>
            </a:srgb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3 CuadroTexto">
            <a:extLst>
              <a:ext uri="{FF2B5EF4-FFF2-40B4-BE49-F238E27FC236}">
                <a16:creationId xmlns:a16="http://schemas.microsoft.com/office/drawing/2014/main" id="{169E7FD7-02EC-2E47-A622-6B48AEE1C600}"/>
              </a:ext>
            </a:extLst>
          </p:cNvPr>
          <p:cNvSpPr txBox="1"/>
          <p:nvPr/>
        </p:nvSpPr>
        <p:spPr>
          <a:xfrm rot="20699080">
            <a:off x="3071029" y="324712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SUSPENDIDOS</a:t>
            </a:r>
          </a:p>
        </p:txBody>
      </p:sp>
    </p:spTree>
    <p:extLst>
      <p:ext uri="{BB962C8B-B14F-4D97-AF65-F5344CB8AC3E}">
        <p14:creationId xmlns:p14="http://schemas.microsoft.com/office/powerpoint/2010/main" val="941371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P:\Proyectos\3058002_PANAGUA&amp;PP\6.3.2_material difusion\07_ETI\Material_Diseño_ETI\imagenes\ppt\solo_fondo.jpg">
            <a:extLst>
              <a:ext uri="{FF2B5EF4-FFF2-40B4-BE49-F238E27FC236}">
                <a16:creationId xmlns:a16="http://schemas.microsoft.com/office/drawing/2014/main" id="{5692A8A1-DCD6-9F45-85E1-3B8E85DAC6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F3CC9DC-81DE-5746-B4FA-E117FEEA6A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92192"/>
              </p:ext>
            </p:extLst>
          </p:nvPr>
        </p:nvGraphicFramePr>
        <p:xfrm>
          <a:off x="498376" y="1056170"/>
          <a:ext cx="8147248" cy="40805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6488">
                  <a:extLst>
                    <a:ext uri="{9D8B030D-6E8A-4147-A177-3AD203B41FA5}">
                      <a16:colId xmlns:a16="http://schemas.microsoft.com/office/drawing/2014/main" val="1705317457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10072812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5758659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695634313"/>
                    </a:ext>
                  </a:extLst>
                </a:gridCol>
              </a:tblGrid>
              <a:tr h="320923">
                <a:tc>
                  <a:txBody>
                    <a:bodyPr/>
                    <a:lstStyle/>
                    <a:p>
                      <a:pPr algn="ctr" fontAlgn="b"/>
                      <a:endParaRPr lang="es-ES" sz="1200" b="1" u="none" strike="noStrike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Fecha</a:t>
                      </a:r>
                    </a:p>
                    <a:p>
                      <a:pPr algn="ctr" fontAlgn="b"/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Temática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Lugar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4312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3-mar-20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Restauración y mejora ambiental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Donostia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12763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4-mar-20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 err="1">
                          <a:solidFill>
                            <a:schemeClr val="accent1"/>
                          </a:solidFill>
                          <a:effectLst/>
                        </a:rPr>
                        <a:t>Inundabilidad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Donostia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99211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11-mar-20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Contaminación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>
                          <a:solidFill>
                            <a:schemeClr val="accent1"/>
                          </a:solidFill>
                          <a:effectLst/>
                        </a:rPr>
                        <a:t>Bilbao</a:t>
                      </a:r>
                      <a:endParaRPr lang="es-ES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39967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12-mar-20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Abastecimiento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>
                          <a:solidFill>
                            <a:schemeClr val="accent1"/>
                          </a:solidFill>
                          <a:effectLst/>
                        </a:rPr>
                        <a:t>Bilbao</a:t>
                      </a:r>
                      <a:endParaRPr lang="es-ES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2754817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6-abr-20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ETI Cantábrico Oriental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 err="1">
                          <a:solidFill>
                            <a:schemeClr val="accent1"/>
                          </a:solidFill>
                          <a:effectLst/>
                        </a:rPr>
                        <a:t>Webinar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-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099407"/>
                  </a:ext>
                </a:extLst>
              </a:tr>
            </a:tbl>
          </a:graphicData>
        </a:graphic>
      </p:graphicFrame>
      <p:sp>
        <p:nvSpPr>
          <p:cNvPr id="5" name="7 CuadroTexto">
            <a:extLst>
              <a:ext uri="{FF2B5EF4-FFF2-40B4-BE49-F238E27FC236}">
                <a16:creationId xmlns:a16="http://schemas.microsoft.com/office/drawing/2014/main" id="{3E7562D0-8346-5647-87D8-5FE940244F07}"/>
              </a:ext>
            </a:extLst>
          </p:cNvPr>
          <p:cNvSpPr txBox="1"/>
          <p:nvPr/>
        </p:nvSpPr>
        <p:spPr>
          <a:xfrm>
            <a:off x="289364" y="260648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TALLERES DE PARTICIPACIÓN ACTIVA</a:t>
            </a:r>
          </a:p>
        </p:txBody>
      </p:sp>
      <p:sp>
        <p:nvSpPr>
          <p:cNvPr id="7" name="4 Rectángulo">
            <a:extLst>
              <a:ext uri="{FF2B5EF4-FFF2-40B4-BE49-F238E27FC236}">
                <a16:creationId xmlns:a16="http://schemas.microsoft.com/office/drawing/2014/main" id="{B3C19B3E-675E-4343-A2B1-E516ED785825}"/>
              </a:ext>
            </a:extLst>
          </p:cNvPr>
          <p:cNvSpPr/>
          <p:nvPr/>
        </p:nvSpPr>
        <p:spPr>
          <a:xfrm>
            <a:off x="498376" y="3068961"/>
            <a:ext cx="8147248" cy="1368152"/>
          </a:xfrm>
          <a:prstGeom prst="rect">
            <a:avLst/>
          </a:prstGeom>
          <a:solidFill>
            <a:srgbClr val="60997C">
              <a:alpha val="20000"/>
            </a:srgb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3 CuadroTexto">
            <a:extLst>
              <a:ext uri="{FF2B5EF4-FFF2-40B4-BE49-F238E27FC236}">
                <a16:creationId xmlns:a16="http://schemas.microsoft.com/office/drawing/2014/main" id="{169E7FD7-02EC-2E47-A622-6B48AEE1C600}"/>
              </a:ext>
            </a:extLst>
          </p:cNvPr>
          <p:cNvSpPr txBox="1"/>
          <p:nvPr/>
        </p:nvSpPr>
        <p:spPr>
          <a:xfrm rot="20699080">
            <a:off x="3071029" y="324712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SUSPENDIDOS</a:t>
            </a:r>
          </a:p>
        </p:txBody>
      </p:sp>
    </p:spTree>
    <p:extLst>
      <p:ext uri="{BB962C8B-B14F-4D97-AF65-F5344CB8AC3E}">
        <p14:creationId xmlns:p14="http://schemas.microsoft.com/office/powerpoint/2010/main" val="395872848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P:\Proyectos\3058002_PANAGUA&amp;PP\6.3.2_material difusion\07_ETI\Material_Diseño_ETI\imagenes\ppt\solo_fondo.jpg">
            <a:extLst>
              <a:ext uri="{FF2B5EF4-FFF2-40B4-BE49-F238E27FC236}">
                <a16:creationId xmlns:a16="http://schemas.microsoft.com/office/drawing/2014/main" id="{5692A8A1-DCD6-9F45-85E1-3B8E85DAC6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F3CC9DC-81DE-5746-B4FA-E117FEEA6A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98376" y="1056170"/>
          <a:ext cx="8147248" cy="544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6488">
                  <a:extLst>
                    <a:ext uri="{9D8B030D-6E8A-4147-A177-3AD203B41FA5}">
                      <a16:colId xmlns:a16="http://schemas.microsoft.com/office/drawing/2014/main" val="1705317457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10072812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5758659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695634313"/>
                    </a:ext>
                  </a:extLst>
                </a:gridCol>
              </a:tblGrid>
              <a:tr h="320923">
                <a:tc>
                  <a:txBody>
                    <a:bodyPr/>
                    <a:lstStyle/>
                    <a:p>
                      <a:pPr algn="ctr" fontAlgn="b"/>
                      <a:endParaRPr lang="es-ES" sz="1200" b="1" u="none" strike="noStrike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Fecha</a:t>
                      </a:r>
                    </a:p>
                    <a:p>
                      <a:pPr algn="ctr" fontAlgn="b"/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Temática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Lugar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39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4312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3-mar-20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Restauración y mejora ambiental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Donostia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12763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4-mar-20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 err="1">
                          <a:solidFill>
                            <a:schemeClr val="accent1"/>
                          </a:solidFill>
                          <a:effectLst/>
                        </a:rPr>
                        <a:t>Inundabilidad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Donostia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99211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11-mar-20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Contaminación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>
                          <a:solidFill>
                            <a:schemeClr val="accent1"/>
                          </a:solidFill>
                          <a:effectLst/>
                        </a:rPr>
                        <a:t>Bilbao</a:t>
                      </a:r>
                      <a:endParaRPr lang="es-ES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39967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12-mar-20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Abastecimiento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presencial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>
                          <a:solidFill>
                            <a:schemeClr val="accent1"/>
                          </a:solidFill>
                          <a:effectLst/>
                        </a:rPr>
                        <a:t>Bilbao</a:t>
                      </a:r>
                      <a:endParaRPr lang="es-ES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2754817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6-abr-20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ETI Cantábrico Oriental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 err="1">
                          <a:solidFill>
                            <a:schemeClr val="accent1"/>
                          </a:solidFill>
                          <a:effectLst/>
                        </a:rPr>
                        <a:t>Webinar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-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0994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5-oct-20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Abastecimiento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>
                          <a:solidFill>
                            <a:schemeClr val="accent1"/>
                          </a:solidFill>
                          <a:effectLst/>
                        </a:rPr>
                        <a:t>Taller virtual</a:t>
                      </a:r>
                      <a:endParaRPr lang="es-ES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-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479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endParaRPr lang="es-ES" sz="1200" u="none" strike="noStrike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9-oct-20</a:t>
                      </a:r>
                    </a:p>
                    <a:p>
                      <a:pPr algn="ctr" fontAlgn="b"/>
                      <a:endParaRPr lang="es-E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Contaminación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Taller virtual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-</a:t>
                      </a:r>
                      <a:endParaRPr lang="es-ES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312288"/>
                  </a:ext>
                </a:extLst>
              </a:tr>
            </a:tbl>
          </a:graphicData>
        </a:graphic>
      </p:graphicFrame>
      <p:sp>
        <p:nvSpPr>
          <p:cNvPr id="5" name="7 CuadroTexto">
            <a:extLst>
              <a:ext uri="{FF2B5EF4-FFF2-40B4-BE49-F238E27FC236}">
                <a16:creationId xmlns:a16="http://schemas.microsoft.com/office/drawing/2014/main" id="{3E7562D0-8346-5647-87D8-5FE940244F07}"/>
              </a:ext>
            </a:extLst>
          </p:cNvPr>
          <p:cNvSpPr txBox="1"/>
          <p:nvPr/>
        </p:nvSpPr>
        <p:spPr>
          <a:xfrm>
            <a:off x="289364" y="260648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TALLERES DE PARTICIPACIÓN ACTIVA</a:t>
            </a:r>
          </a:p>
        </p:txBody>
      </p:sp>
      <p:sp>
        <p:nvSpPr>
          <p:cNvPr id="7" name="4 Rectángulo">
            <a:extLst>
              <a:ext uri="{FF2B5EF4-FFF2-40B4-BE49-F238E27FC236}">
                <a16:creationId xmlns:a16="http://schemas.microsoft.com/office/drawing/2014/main" id="{B3C19B3E-675E-4343-A2B1-E516ED785825}"/>
              </a:ext>
            </a:extLst>
          </p:cNvPr>
          <p:cNvSpPr/>
          <p:nvPr/>
        </p:nvSpPr>
        <p:spPr>
          <a:xfrm>
            <a:off x="498376" y="3068961"/>
            <a:ext cx="8147248" cy="1368152"/>
          </a:xfrm>
          <a:prstGeom prst="rect">
            <a:avLst/>
          </a:prstGeom>
          <a:solidFill>
            <a:srgbClr val="60997C">
              <a:alpha val="20000"/>
            </a:srgb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3 CuadroTexto">
            <a:extLst>
              <a:ext uri="{FF2B5EF4-FFF2-40B4-BE49-F238E27FC236}">
                <a16:creationId xmlns:a16="http://schemas.microsoft.com/office/drawing/2014/main" id="{169E7FD7-02EC-2E47-A622-6B48AEE1C600}"/>
              </a:ext>
            </a:extLst>
          </p:cNvPr>
          <p:cNvSpPr txBox="1"/>
          <p:nvPr/>
        </p:nvSpPr>
        <p:spPr>
          <a:xfrm rot="20699080">
            <a:off x="3071029" y="324712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SUSPENDIDOS</a:t>
            </a:r>
          </a:p>
        </p:txBody>
      </p:sp>
    </p:spTree>
    <p:extLst>
      <p:ext uri="{BB962C8B-B14F-4D97-AF65-F5344CB8AC3E}">
        <p14:creationId xmlns:p14="http://schemas.microsoft.com/office/powerpoint/2010/main" val="258809384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CFB5E1EA2AB904EB3337C1636A9798B" ma:contentTypeVersion="11" ma:contentTypeDescription="Crear nuevo documento." ma:contentTypeScope="" ma:versionID="2089fcb2775cfd7715d5d48777f3fd74">
  <xsd:schema xmlns:xsd="http://www.w3.org/2001/XMLSchema" xmlns:xs="http://www.w3.org/2001/XMLSchema" xmlns:p="http://schemas.microsoft.com/office/2006/metadata/properties" xmlns:ns2="45a6e986-3fda-4e11-b8b7-fa9eefd84708" xmlns:ns3="56a7e4b4-c1d0-451e-8d2e-3e2ef853911e" targetNamespace="http://schemas.microsoft.com/office/2006/metadata/properties" ma:root="true" ma:fieldsID="74a0da09e240e9f84fef64a59b70358f" ns2:_="" ns3:_="">
    <xsd:import namespace="45a6e986-3fda-4e11-b8b7-fa9eefd84708"/>
    <xsd:import namespace="56a7e4b4-c1d0-451e-8d2e-3e2ef85391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6e986-3fda-4e11-b8b7-fa9eefd847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a7e4b4-c1d0-451e-8d2e-3e2ef853911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794711-0918-423C-A395-15E42DA64D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1F4CF8-B63E-4D03-83E2-9C0223E47246}">
  <ds:schemaRefs>
    <ds:schemaRef ds:uri="http://purl.org/dc/dcmitype/"/>
    <ds:schemaRef ds:uri="http://purl.org/dc/terms/"/>
    <ds:schemaRef ds:uri="56a7e4b4-c1d0-451e-8d2e-3e2ef853911e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5a6e986-3fda-4e11-b8b7-fa9eefd84708"/>
  </ds:schemaRefs>
</ds:datastoreItem>
</file>

<file path=customXml/itemProps3.xml><?xml version="1.0" encoding="utf-8"?>
<ds:datastoreItem xmlns:ds="http://schemas.openxmlformats.org/officeDocument/2006/customXml" ds:itemID="{1DAFDA2A-6D77-47A0-912D-4DCDC70493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a6e986-3fda-4e11-b8b7-fa9eefd84708"/>
    <ds:schemaRef ds:uri="56a7e4b4-c1d0-451e-8d2e-3e2ef85391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736</Words>
  <Application>Microsoft Office PowerPoint</Application>
  <PresentationFormat>Presentación en pantalla (4:3)</PresentationFormat>
  <Paragraphs>221</Paragraphs>
  <Slides>10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Arial Narrow</vt:lpstr>
      <vt:lpstr>Book Antiqua</vt:lpstr>
      <vt:lpstr>Calibri</vt:lpstr>
      <vt:lpstr>Courier New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TRAGSA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Tragsa</dc:creator>
  <cp:lastModifiedBy>Arrate Jorrín, Iñaki</cp:lastModifiedBy>
  <cp:revision>107</cp:revision>
  <dcterms:created xsi:type="dcterms:W3CDTF">2020-02-06T15:12:17Z</dcterms:created>
  <dcterms:modified xsi:type="dcterms:W3CDTF">2020-10-09T06:15:57Z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0x0101006CFB5E1EA2AB904EB3337C1636A9798B</vt:lpwstr>
  </property>
</Properties>
</file>