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256" r:id="rId5"/>
    <p:sldId id="268" r:id="rId6"/>
    <p:sldId id="261" r:id="rId7"/>
    <p:sldId id="271" r:id="rId8"/>
    <p:sldId id="267" r:id="rId9"/>
    <p:sldId id="269" r:id="rId10"/>
    <p:sldId id="266" r:id="rId11"/>
    <p:sldId id="270" r:id="rId12"/>
    <p:sldId id="275" r:id="rId13"/>
    <p:sldId id="334" r:id="rId14"/>
    <p:sldId id="278" r:id="rId15"/>
    <p:sldId id="341" r:id="rId16"/>
    <p:sldId id="362" r:id="rId17"/>
    <p:sldId id="363" r:id="rId18"/>
    <p:sldId id="364" r:id="rId19"/>
    <p:sldId id="365" r:id="rId20"/>
    <p:sldId id="343" r:id="rId21"/>
    <p:sldId id="359" r:id="rId22"/>
    <p:sldId id="360" r:id="rId23"/>
    <p:sldId id="361" r:id="rId24"/>
    <p:sldId id="353" r:id="rId25"/>
    <p:sldId id="258" r:id="rId2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a:srgbClr val="339966"/>
    <a:srgbClr val="99FF33"/>
    <a:srgbClr val="CCFF99"/>
    <a:srgbClr val="00CC66"/>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146" y="84"/>
      </p:cViewPr>
      <p:guideLst>
        <p:guide orient="horz" pos="2160"/>
        <p:guide pos="2880"/>
      </p:guideLst>
    </p:cSldViewPr>
  </p:slideViewPr>
  <p:notesTextViewPr>
    <p:cViewPr>
      <p:scale>
        <a:sx n="1" d="1"/>
        <a:sy n="1" d="1"/>
      </p:scale>
      <p:origin x="0" y="0"/>
    </p:cViewPr>
  </p:notesTextViewPr>
  <p:sorterViewPr>
    <p:cViewPr>
      <p:scale>
        <a:sx n="100" d="100"/>
        <a:sy n="100" d="100"/>
      </p:scale>
      <p:origin x="0" y="181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332F9E-AED7-4543-9062-D8DA9185C5D8}" type="datetimeFigureOut">
              <a:rPr lang="es-ES" smtClean="0"/>
              <a:t>19/10/2020</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01F9CA-BD82-43FE-A032-8EFEF5808914}" type="slidenum">
              <a:rPr lang="es-ES" smtClean="0"/>
              <a:t>‹Nº›</a:t>
            </a:fld>
            <a:endParaRPr lang="es-ES"/>
          </a:p>
        </p:txBody>
      </p:sp>
    </p:spTree>
    <p:extLst>
      <p:ext uri="{BB962C8B-B14F-4D97-AF65-F5344CB8AC3E}">
        <p14:creationId xmlns:p14="http://schemas.microsoft.com/office/powerpoint/2010/main" val="3156180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S" dirty="0" smtClean="0"/>
              <a:t>CAMBIAR MAPA</a:t>
            </a:r>
            <a:endParaRPr lang="es-ES" dirty="0"/>
          </a:p>
        </p:txBody>
      </p:sp>
      <p:sp>
        <p:nvSpPr>
          <p:cNvPr id="4" name="3 Marcador de número de diapositiva"/>
          <p:cNvSpPr>
            <a:spLocks noGrp="1"/>
          </p:cNvSpPr>
          <p:nvPr>
            <p:ph type="sldNum" sz="quarter" idx="10"/>
          </p:nvPr>
        </p:nvSpPr>
        <p:spPr/>
        <p:txBody>
          <a:bodyPr/>
          <a:lstStyle/>
          <a:p>
            <a:fld id="{DF01F9CA-BD82-43FE-A032-8EFEF5808914}" type="slidenum">
              <a:rPr lang="es-ES" smtClean="0"/>
              <a:t>1</a:t>
            </a:fld>
            <a:endParaRPr lang="es-ES"/>
          </a:p>
        </p:txBody>
      </p:sp>
    </p:spTree>
    <p:extLst>
      <p:ext uri="{BB962C8B-B14F-4D97-AF65-F5344CB8AC3E}">
        <p14:creationId xmlns:p14="http://schemas.microsoft.com/office/powerpoint/2010/main" val="4060497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DD818195-58D8-437C-AF75-242D6DD00438}" type="datetimeFigureOut">
              <a:rPr lang="es-ES" smtClean="0"/>
              <a:t>19/10/2020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CE2D774-DA66-45CD-8CE8-2378A1E3DF38}" type="slidenum">
              <a:rPr lang="es-ES" smtClean="0"/>
              <a:t>‹Nº›</a:t>
            </a:fld>
            <a:endParaRPr lang="es-ES"/>
          </a:p>
        </p:txBody>
      </p:sp>
    </p:spTree>
    <p:extLst>
      <p:ext uri="{BB962C8B-B14F-4D97-AF65-F5344CB8AC3E}">
        <p14:creationId xmlns:p14="http://schemas.microsoft.com/office/powerpoint/2010/main" val="4002901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D818195-58D8-437C-AF75-242D6DD00438}" type="datetimeFigureOut">
              <a:rPr lang="es-ES" smtClean="0"/>
              <a:t>19/10/2020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CE2D774-DA66-45CD-8CE8-2378A1E3DF38}" type="slidenum">
              <a:rPr lang="es-ES" smtClean="0"/>
              <a:t>‹Nº›</a:t>
            </a:fld>
            <a:endParaRPr lang="es-ES"/>
          </a:p>
        </p:txBody>
      </p:sp>
    </p:spTree>
    <p:extLst>
      <p:ext uri="{BB962C8B-B14F-4D97-AF65-F5344CB8AC3E}">
        <p14:creationId xmlns:p14="http://schemas.microsoft.com/office/powerpoint/2010/main" val="3704612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D818195-58D8-437C-AF75-242D6DD00438}" type="datetimeFigureOut">
              <a:rPr lang="es-ES" smtClean="0"/>
              <a:t>19/10/2020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CE2D774-DA66-45CD-8CE8-2378A1E3DF38}" type="slidenum">
              <a:rPr lang="es-ES" smtClean="0"/>
              <a:t>‹Nº›</a:t>
            </a:fld>
            <a:endParaRPr lang="es-ES"/>
          </a:p>
        </p:txBody>
      </p:sp>
    </p:spTree>
    <p:extLst>
      <p:ext uri="{BB962C8B-B14F-4D97-AF65-F5344CB8AC3E}">
        <p14:creationId xmlns:p14="http://schemas.microsoft.com/office/powerpoint/2010/main" val="2656042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D818195-58D8-437C-AF75-242D6DD00438}" type="datetimeFigureOut">
              <a:rPr lang="es-ES" smtClean="0"/>
              <a:t>19/10/2020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CE2D774-DA66-45CD-8CE8-2378A1E3DF38}" type="slidenum">
              <a:rPr lang="es-ES" smtClean="0"/>
              <a:t>‹Nº›</a:t>
            </a:fld>
            <a:endParaRPr lang="es-ES"/>
          </a:p>
        </p:txBody>
      </p:sp>
    </p:spTree>
    <p:extLst>
      <p:ext uri="{BB962C8B-B14F-4D97-AF65-F5344CB8AC3E}">
        <p14:creationId xmlns:p14="http://schemas.microsoft.com/office/powerpoint/2010/main" val="3754398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D818195-58D8-437C-AF75-242D6DD00438}" type="datetimeFigureOut">
              <a:rPr lang="es-ES" smtClean="0"/>
              <a:t>19/10/2020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CE2D774-DA66-45CD-8CE8-2378A1E3DF38}" type="slidenum">
              <a:rPr lang="es-ES" smtClean="0"/>
              <a:t>‹Nº›</a:t>
            </a:fld>
            <a:endParaRPr lang="es-ES"/>
          </a:p>
        </p:txBody>
      </p:sp>
    </p:spTree>
    <p:extLst>
      <p:ext uri="{BB962C8B-B14F-4D97-AF65-F5344CB8AC3E}">
        <p14:creationId xmlns:p14="http://schemas.microsoft.com/office/powerpoint/2010/main" val="4010484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DD818195-58D8-437C-AF75-242D6DD00438}" type="datetimeFigureOut">
              <a:rPr lang="es-ES" smtClean="0"/>
              <a:t>19/10/2020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CE2D774-DA66-45CD-8CE8-2378A1E3DF38}" type="slidenum">
              <a:rPr lang="es-ES" smtClean="0"/>
              <a:t>‹Nº›</a:t>
            </a:fld>
            <a:endParaRPr lang="es-ES"/>
          </a:p>
        </p:txBody>
      </p:sp>
    </p:spTree>
    <p:extLst>
      <p:ext uri="{BB962C8B-B14F-4D97-AF65-F5344CB8AC3E}">
        <p14:creationId xmlns:p14="http://schemas.microsoft.com/office/powerpoint/2010/main" val="2782750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DD818195-58D8-437C-AF75-242D6DD00438}" type="datetimeFigureOut">
              <a:rPr lang="es-ES" smtClean="0"/>
              <a:t>19/10/2020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CE2D774-DA66-45CD-8CE8-2378A1E3DF38}" type="slidenum">
              <a:rPr lang="es-ES" smtClean="0"/>
              <a:t>‹Nº›</a:t>
            </a:fld>
            <a:endParaRPr lang="es-ES"/>
          </a:p>
        </p:txBody>
      </p:sp>
    </p:spTree>
    <p:extLst>
      <p:ext uri="{BB962C8B-B14F-4D97-AF65-F5344CB8AC3E}">
        <p14:creationId xmlns:p14="http://schemas.microsoft.com/office/powerpoint/2010/main" val="661272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DD818195-58D8-437C-AF75-242D6DD00438}" type="datetimeFigureOut">
              <a:rPr lang="es-ES" smtClean="0"/>
              <a:t>19/10/2020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ECE2D774-DA66-45CD-8CE8-2378A1E3DF38}" type="slidenum">
              <a:rPr lang="es-ES" smtClean="0"/>
              <a:t>‹Nº›</a:t>
            </a:fld>
            <a:endParaRPr lang="es-ES"/>
          </a:p>
        </p:txBody>
      </p:sp>
    </p:spTree>
    <p:extLst>
      <p:ext uri="{BB962C8B-B14F-4D97-AF65-F5344CB8AC3E}">
        <p14:creationId xmlns:p14="http://schemas.microsoft.com/office/powerpoint/2010/main" val="314378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D818195-58D8-437C-AF75-242D6DD00438}" type="datetimeFigureOut">
              <a:rPr lang="es-ES" smtClean="0"/>
              <a:t>19/10/2020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CE2D774-DA66-45CD-8CE8-2378A1E3DF38}" type="slidenum">
              <a:rPr lang="es-ES" smtClean="0"/>
              <a:t>‹Nº›</a:t>
            </a:fld>
            <a:endParaRPr lang="es-ES"/>
          </a:p>
        </p:txBody>
      </p:sp>
    </p:spTree>
    <p:extLst>
      <p:ext uri="{BB962C8B-B14F-4D97-AF65-F5344CB8AC3E}">
        <p14:creationId xmlns:p14="http://schemas.microsoft.com/office/powerpoint/2010/main" val="670942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D818195-58D8-437C-AF75-242D6DD00438}" type="datetimeFigureOut">
              <a:rPr lang="es-ES" smtClean="0"/>
              <a:t>19/10/2020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CE2D774-DA66-45CD-8CE8-2378A1E3DF38}" type="slidenum">
              <a:rPr lang="es-ES" smtClean="0"/>
              <a:t>‹Nº›</a:t>
            </a:fld>
            <a:endParaRPr lang="es-ES"/>
          </a:p>
        </p:txBody>
      </p:sp>
    </p:spTree>
    <p:extLst>
      <p:ext uri="{BB962C8B-B14F-4D97-AF65-F5344CB8AC3E}">
        <p14:creationId xmlns:p14="http://schemas.microsoft.com/office/powerpoint/2010/main" val="1550862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D818195-58D8-437C-AF75-242D6DD00438}" type="datetimeFigureOut">
              <a:rPr lang="es-ES" smtClean="0"/>
              <a:t>19/10/2020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CE2D774-DA66-45CD-8CE8-2378A1E3DF38}" type="slidenum">
              <a:rPr lang="es-ES" smtClean="0"/>
              <a:t>‹Nº›</a:t>
            </a:fld>
            <a:endParaRPr lang="es-ES"/>
          </a:p>
        </p:txBody>
      </p:sp>
    </p:spTree>
    <p:extLst>
      <p:ext uri="{BB962C8B-B14F-4D97-AF65-F5344CB8AC3E}">
        <p14:creationId xmlns:p14="http://schemas.microsoft.com/office/powerpoint/2010/main" val="184220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818195-58D8-437C-AF75-242D6DD00438}" type="datetimeFigureOut">
              <a:rPr lang="es-ES" smtClean="0"/>
              <a:t>19/10/2020</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E2D774-DA66-45CD-8CE8-2378A1E3DF38}" type="slidenum">
              <a:rPr lang="es-ES" smtClean="0"/>
              <a:t>‹Nº›</a:t>
            </a:fld>
            <a:endParaRPr lang="es-ES"/>
          </a:p>
        </p:txBody>
      </p:sp>
    </p:spTree>
    <p:extLst>
      <p:ext uri="{BB962C8B-B14F-4D97-AF65-F5344CB8AC3E}">
        <p14:creationId xmlns:p14="http://schemas.microsoft.com/office/powerpoint/2010/main" val="1447308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hyperlink" Target="https://es.surveymonkey.com/r/ETI_CHCantabrico_COC" TargetMode="External"/><Relationship Id="rId5" Type="http://schemas.openxmlformats.org/officeDocument/2006/relationships/image" Target="../media/image3.jpe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Proyectos\3058002_PANAGUA&amp;PP\6.3.2_material difusion\07_ETI\Material_Diseño_ETI\imagenes\ppt\portada_4-3.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3 Rectángulo"/>
          <p:cNvSpPr/>
          <p:nvPr/>
        </p:nvSpPr>
        <p:spPr>
          <a:xfrm>
            <a:off x="1517948" y="3141830"/>
            <a:ext cx="7632848" cy="746358"/>
          </a:xfrm>
          <a:prstGeom prst="rect">
            <a:avLst/>
          </a:prstGeom>
        </p:spPr>
        <p:txBody>
          <a:bodyPr wrap="square">
            <a:spAutoFit/>
          </a:bodyPr>
          <a:lstStyle/>
          <a:p>
            <a:pPr>
              <a:lnSpc>
                <a:spcPct val="75000"/>
              </a:lnSpc>
              <a:spcAft>
                <a:spcPts val="600"/>
              </a:spcAft>
            </a:pPr>
            <a:r>
              <a:rPr lang="es-ES" sz="4400" b="1" kern="1400" dirty="0">
                <a:solidFill>
                  <a:srgbClr val="339966"/>
                </a:solidFill>
              </a:rPr>
              <a:t>Esquema de Temas </a:t>
            </a:r>
            <a:r>
              <a:rPr lang="es-ES" sz="4400" b="1" kern="1400" dirty="0" smtClean="0">
                <a:solidFill>
                  <a:srgbClr val="339966"/>
                </a:solidFill>
              </a:rPr>
              <a:t>Importantes</a:t>
            </a:r>
          </a:p>
          <a:p>
            <a:pPr algn="ctr">
              <a:lnSpc>
                <a:spcPct val="75000"/>
              </a:lnSpc>
              <a:spcAft>
                <a:spcPts val="600"/>
              </a:spcAft>
            </a:pPr>
            <a:r>
              <a:rPr lang="es-ES" sz="600" kern="1400" dirty="0">
                <a:solidFill>
                  <a:srgbClr val="00CC66"/>
                </a:solidFill>
              </a:rPr>
              <a:t> </a:t>
            </a:r>
          </a:p>
        </p:txBody>
      </p:sp>
      <p:sp>
        <p:nvSpPr>
          <p:cNvPr id="5" name="Text Box 3"/>
          <p:cNvSpPr txBox="1">
            <a:spLocks noChangeArrowheads="1"/>
          </p:cNvSpPr>
          <p:nvPr/>
        </p:nvSpPr>
        <p:spPr bwMode="auto">
          <a:xfrm rot="16200000">
            <a:off x="5236917" y="1141580"/>
            <a:ext cx="758414" cy="712879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eaVert"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es-ES" sz="3200" b="1" i="1" u="none" strike="noStrike" cap="none" normalizeH="0" baseline="0" dirty="0" smtClean="0">
                <a:ln>
                  <a:noFill/>
                </a:ln>
                <a:solidFill>
                  <a:srgbClr val="000000"/>
                </a:solidFill>
                <a:effectLst/>
                <a:latin typeface="Calibri" pitchFamily="34" charset="0"/>
                <a:cs typeface="Arial" pitchFamily="34" charset="0"/>
              </a:rPr>
              <a:t>Tercer ciclo de planificación hidrológica</a:t>
            </a:r>
            <a:endParaRPr lang="es-ES" altLang="es-ES" sz="3200" b="1" i="1" dirty="0">
              <a:solidFill>
                <a:srgbClr val="000000"/>
              </a:solidFill>
              <a:latin typeface="Calibri" pitchFamily="34" charset="0"/>
              <a:cs typeface="Arial" pitchFamily="34" charset="0"/>
            </a:endParaRPr>
          </a:p>
        </p:txBody>
      </p:sp>
      <p:pic>
        <p:nvPicPr>
          <p:cNvPr id="1029" name="Picture 5" descr="P:\Proyectos\3058002_PANAGUA&amp;PP\6.3.2_material difusion\07_ETI\Material_Diseño_ETI\imagenes\logoparticipa.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02237" y="86886"/>
            <a:ext cx="1341763" cy="789011"/>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F:\Tragsa\Logo_CH_nuevo\CH_catabrico.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29315" y="5990949"/>
            <a:ext cx="3600400" cy="680907"/>
          </a:xfrm>
          <a:prstGeom prst="rect">
            <a:avLst/>
          </a:prstGeom>
          <a:noFill/>
          <a:extLst>
            <a:ext uri="{909E8E84-426E-40DD-AFC4-6F175D3DCCD1}">
              <a14:hiddenFill xmlns:a14="http://schemas.microsoft.com/office/drawing/2010/main">
                <a:solidFill>
                  <a:srgbClr val="FFFFFF"/>
                </a:solidFill>
              </a14:hiddenFill>
            </a:ext>
          </a:extLst>
        </p:spPr>
      </p:pic>
      <p:sp>
        <p:nvSpPr>
          <p:cNvPr id="2" name="1 CuadroTexto"/>
          <p:cNvSpPr txBox="1"/>
          <p:nvPr/>
        </p:nvSpPr>
        <p:spPr>
          <a:xfrm>
            <a:off x="1714502" y="786456"/>
            <a:ext cx="7442198" cy="1200329"/>
          </a:xfrm>
          <a:prstGeom prst="rect">
            <a:avLst/>
          </a:prstGeom>
          <a:noFill/>
        </p:spPr>
        <p:txBody>
          <a:bodyPr wrap="square" rtlCol="0">
            <a:spAutoFit/>
          </a:bodyPr>
          <a:lstStyle/>
          <a:p>
            <a:r>
              <a:rPr lang="es-ES" sz="3600" b="1" dirty="0" smtClean="0">
                <a:solidFill>
                  <a:srgbClr val="339966"/>
                </a:solidFill>
              </a:rPr>
              <a:t>Demarcación Hidrográfica del Cantábrico Occidental</a:t>
            </a:r>
          </a:p>
        </p:txBody>
      </p:sp>
      <p:sp>
        <p:nvSpPr>
          <p:cNvPr id="8" name="7 CuadroTexto"/>
          <p:cNvSpPr txBox="1"/>
          <p:nvPr/>
        </p:nvSpPr>
        <p:spPr>
          <a:xfrm>
            <a:off x="3923928" y="5434779"/>
            <a:ext cx="4464497" cy="400110"/>
          </a:xfrm>
          <a:prstGeom prst="rect">
            <a:avLst/>
          </a:prstGeom>
          <a:noFill/>
        </p:spPr>
        <p:txBody>
          <a:bodyPr wrap="square" rtlCol="0">
            <a:spAutoFit/>
          </a:bodyPr>
          <a:lstStyle/>
          <a:p>
            <a:pPr algn="r"/>
            <a:r>
              <a:rPr lang="es-ES" sz="2000" b="1" dirty="0" smtClean="0"/>
              <a:t>20 de octubre de 2020</a:t>
            </a:r>
            <a:endParaRPr lang="es-ES" sz="2000" b="1" dirty="0"/>
          </a:p>
        </p:txBody>
      </p:sp>
      <p:pic>
        <p:nvPicPr>
          <p:cNvPr id="9" name="Picture 2"/>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21677" b="21149"/>
          <a:stretch/>
        </p:blipFill>
        <p:spPr bwMode="auto">
          <a:xfrm>
            <a:off x="107504" y="907581"/>
            <a:ext cx="1373485" cy="1110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73862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20340" y="33536"/>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1 Tabla"/>
          <p:cNvGraphicFramePr>
            <a:graphicFrameLocks noGrp="1"/>
          </p:cNvGraphicFramePr>
          <p:nvPr>
            <p:extLst>
              <p:ext uri="{D42A27DB-BD31-4B8C-83A1-F6EECF244321}">
                <p14:modId xmlns:p14="http://schemas.microsoft.com/office/powerpoint/2010/main" val="945586959"/>
              </p:ext>
            </p:extLst>
          </p:nvPr>
        </p:nvGraphicFramePr>
        <p:xfrm>
          <a:off x="165440" y="3462536"/>
          <a:ext cx="8772440" cy="2828885"/>
        </p:xfrm>
        <a:graphic>
          <a:graphicData uri="http://schemas.openxmlformats.org/drawingml/2006/table">
            <a:tbl>
              <a:tblPr firstRow="1" firstCol="1" bandRow="1" bandCol="1">
                <a:tableStyleId>{5C22544A-7EE6-4342-B048-85BDC9FD1C3A}</a:tableStyleId>
              </a:tblPr>
              <a:tblGrid>
                <a:gridCol w="4898718"/>
                <a:gridCol w="2433562"/>
                <a:gridCol w="1440160"/>
              </a:tblGrid>
              <a:tr h="401187">
                <a:tc>
                  <a:txBody>
                    <a:bodyPr/>
                    <a:lstStyle/>
                    <a:p>
                      <a:pPr algn="ctr">
                        <a:lnSpc>
                          <a:spcPct val="115000"/>
                        </a:lnSpc>
                        <a:spcBef>
                          <a:spcPts val="400"/>
                        </a:spcBef>
                        <a:spcAft>
                          <a:spcPts val="400"/>
                        </a:spcAft>
                      </a:pPr>
                      <a:r>
                        <a:rPr lang="es-ES" sz="2000" dirty="0">
                          <a:effectLst/>
                        </a:rPr>
                        <a:t>Temática de los talleres</a:t>
                      </a:r>
                      <a:endParaRPr lang="es-ES" sz="2000" dirty="0">
                        <a:effectLst/>
                        <a:latin typeface="Arial"/>
                        <a:ea typeface="Times New Roman"/>
                      </a:endParaRPr>
                    </a:p>
                  </a:txBody>
                  <a:tcPr marL="68580" marR="68580" marT="0" marB="0">
                    <a:solidFill>
                      <a:srgbClr val="339966"/>
                    </a:solidFill>
                  </a:tcPr>
                </a:tc>
                <a:tc>
                  <a:txBody>
                    <a:bodyPr/>
                    <a:lstStyle/>
                    <a:p>
                      <a:pPr algn="ctr">
                        <a:lnSpc>
                          <a:spcPct val="115000"/>
                        </a:lnSpc>
                        <a:spcBef>
                          <a:spcPts val="400"/>
                        </a:spcBef>
                        <a:spcAft>
                          <a:spcPts val="400"/>
                        </a:spcAft>
                      </a:pPr>
                      <a:r>
                        <a:rPr lang="es-ES" sz="2000" dirty="0">
                          <a:effectLst/>
                        </a:rPr>
                        <a:t>Fecha</a:t>
                      </a:r>
                      <a:endParaRPr lang="es-ES" sz="2000" dirty="0">
                        <a:effectLst/>
                        <a:latin typeface="Arial"/>
                        <a:ea typeface="Times New Roman"/>
                      </a:endParaRPr>
                    </a:p>
                  </a:txBody>
                  <a:tcPr marL="68580" marR="68580" marT="0" marB="0">
                    <a:solidFill>
                      <a:srgbClr val="339966"/>
                    </a:solidFill>
                  </a:tcPr>
                </a:tc>
                <a:tc>
                  <a:txBody>
                    <a:bodyPr/>
                    <a:lstStyle/>
                    <a:p>
                      <a:pPr algn="ctr">
                        <a:lnSpc>
                          <a:spcPct val="115000"/>
                        </a:lnSpc>
                        <a:spcBef>
                          <a:spcPts val="400"/>
                        </a:spcBef>
                        <a:spcAft>
                          <a:spcPts val="400"/>
                        </a:spcAft>
                      </a:pPr>
                      <a:r>
                        <a:rPr lang="es-ES" sz="2000" dirty="0">
                          <a:effectLst/>
                        </a:rPr>
                        <a:t>Horario</a:t>
                      </a:r>
                      <a:endParaRPr lang="es-ES" sz="2000" dirty="0">
                        <a:effectLst/>
                        <a:latin typeface="Arial"/>
                        <a:ea typeface="Times New Roman"/>
                      </a:endParaRPr>
                    </a:p>
                  </a:txBody>
                  <a:tcPr marL="68580" marR="68580" marT="0" marB="0">
                    <a:solidFill>
                      <a:srgbClr val="339966"/>
                    </a:solidFill>
                  </a:tcPr>
                </a:tc>
              </a:tr>
              <a:tr h="822949">
                <a:tc>
                  <a:txBody>
                    <a:bodyPr/>
                    <a:lstStyle/>
                    <a:p>
                      <a:pPr>
                        <a:lnSpc>
                          <a:spcPct val="115000"/>
                        </a:lnSpc>
                        <a:spcBef>
                          <a:spcPts val="300"/>
                        </a:spcBef>
                        <a:spcAft>
                          <a:spcPts val="300"/>
                        </a:spcAft>
                      </a:pPr>
                      <a:r>
                        <a:rPr lang="es-ES" sz="2000" b="1" dirty="0">
                          <a:solidFill>
                            <a:schemeClr val="tx1"/>
                          </a:solidFill>
                          <a:effectLst/>
                        </a:rPr>
                        <a:t>Saneamiento y depuración de aguas </a:t>
                      </a:r>
                      <a:r>
                        <a:rPr lang="es-ES" sz="2000" b="1" dirty="0" smtClean="0">
                          <a:solidFill>
                            <a:schemeClr val="tx1"/>
                          </a:solidFill>
                          <a:effectLst/>
                        </a:rPr>
                        <a:t>residuales y </a:t>
                      </a:r>
                      <a:r>
                        <a:rPr lang="es-ES" sz="2000" b="1" dirty="0">
                          <a:solidFill>
                            <a:schemeClr val="tx1"/>
                          </a:solidFill>
                          <a:effectLst/>
                        </a:rPr>
                        <a:t>otras fuentes de </a:t>
                      </a:r>
                      <a:r>
                        <a:rPr lang="es-ES" sz="2000" b="1" dirty="0" smtClean="0">
                          <a:solidFill>
                            <a:schemeClr val="tx1"/>
                          </a:solidFill>
                          <a:effectLst/>
                        </a:rPr>
                        <a:t>contaminación</a:t>
                      </a:r>
                      <a:endParaRPr lang="es-ES" sz="2000" b="1" dirty="0">
                        <a:solidFill>
                          <a:schemeClr val="tx1"/>
                        </a:solidFill>
                        <a:effectLst/>
                        <a:latin typeface="Arial"/>
                        <a:ea typeface="Times New Roman"/>
                      </a:endParaRPr>
                    </a:p>
                  </a:txBody>
                  <a:tcPr marL="68580" marR="68580" marT="0" marB="0">
                    <a:solidFill>
                      <a:srgbClr val="CCFF99"/>
                    </a:solidFill>
                  </a:tcPr>
                </a:tc>
                <a:tc>
                  <a:txBody>
                    <a:bodyPr/>
                    <a:lstStyle/>
                    <a:p>
                      <a:pPr algn="ctr">
                        <a:lnSpc>
                          <a:spcPct val="115000"/>
                        </a:lnSpc>
                        <a:spcBef>
                          <a:spcPts val="300"/>
                        </a:spcBef>
                        <a:spcAft>
                          <a:spcPts val="300"/>
                        </a:spcAft>
                      </a:pPr>
                      <a:r>
                        <a:rPr lang="es-ES" sz="2000" b="1" dirty="0" smtClean="0">
                          <a:solidFill>
                            <a:schemeClr val="tx1"/>
                          </a:solidFill>
                          <a:effectLst/>
                        </a:rPr>
                        <a:t>25/ septiembre</a:t>
                      </a:r>
                      <a:endParaRPr lang="es-ES" sz="2000" b="1" dirty="0">
                        <a:solidFill>
                          <a:schemeClr val="tx1"/>
                        </a:solidFill>
                        <a:effectLst/>
                        <a:latin typeface="Arial"/>
                        <a:ea typeface="Times New Roman"/>
                      </a:endParaRPr>
                    </a:p>
                  </a:txBody>
                  <a:tcPr marL="68580" marR="68580" marT="0" marB="0">
                    <a:solidFill>
                      <a:srgbClr val="CCFF99"/>
                    </a:solidFill>
                  </a:tcPr>
                </a:tc>
                <a:tc>
                  <a:txBody>
                    <a:bodyPr/>
                    <a:lstStyle/>
                    <a:p>
                      <a:pPr algn="r">
                        <a:lnSpc>
                          <a:spcPct val="115000"/>
                        </a:lnSpc>
                        <a:spcBef>
                          <a:spcPts val="300"/>
                        </a:spcBef>
                        <a:spcAft>
                          <a:spcPts val="300"/>
                        </a:spcAft>
                      </a:pPr>
                      <a:r>
                        <a:rPr lang="es-ES" sz="2000" b="1" dirty="0" smtClean="0">
                          <a:solidFill>
                            <a:schemeClr val="tx1"/>
                          </a:solidFill>
                          <a:effectLst/>
                        </a:rPr>
                        <a:t>10:00-12:30</a:t>
                      </a:r>
                      <a:endParaRPr lang="es-ES" sz="2000" b="1" dirty="0">
                        <a:solidFill>
                          <a:schemeClr val="tx1"/>
                        </a:solidFill>
                        <a:effectLst/>
                        <a:latin typeface="Arial"/>
                        <a:ea typeface="Times New Roman"/>
                      </a:endParaRPr>
                    </a:p>
                  </a:txBody>
                  <a:tcPr marL="68580" marR="68580" marT="0" marB="0">
                    <a:solidFill>
                      <a:srgbClr val="CCFF99"/>
                    </a:solidFill>
                  </a:tcPr>
                </a:tc>
              </a:tr>
              <a:tr h="401187">
                <a:tc>
                  <a:txBody>
                    <a:bodyPr/>
                    <a:lstStyle/>
                    <a:p>
                      <a:pPr>
                        <a:lnSpc>
                          <a:spcPct val="115000"/>
                        </a:lnSpc>
                        <a:spcBef>
                          <a:spcPts val="300"/>
                        </a:spcBef>
                        <a:spcAft>
                          <a:spcPts val="300"/>
                        </a:spcAft>
                      </a:pPr>
                      <a:r>
                        <a:rPr lang="es-ES" sz="2000" b="1" dirty="0" smtClean="0">
                          <a:solidFill>
                            <a:schemeClr val="tx1"/>
                          </a:solidFill>
                          <a:effectLst/>
                        </a:rPr>
                        <a:t>Fenómenos extremos.</a:t>
                      </a:r>
                      <a:endParaRPr lang="es-ES" sz="2000" b="1" dirty="0">
                        <a:solidFill>
                          <a:schemeClr val="tx1"/>
                        </a:solidFill>
                        <a:effectLst/>
                        <a:latin typeface="Arial"/>
                        <a:ea typeface="Times New Roman"/>
                      </a:endParaRPr>
                    </a:p>
                  </a:txBody>
                  <a:tcPr marL="68580" marR="68580" marT="0" marB="0">
                    <a:solidFill>
                      <a:srgbClr val="99FF33"/>
                    </a:solidFill>
                  </a:tcPr>
                </a:tc>
                <a:tc>
                  <a:txBody>
                    <a:bodyPr/>
                    <a:lstStyle/>
                    <a:p>
                      <a:pPr algn="ctr">
                        <a:lnSpc>
                          <a:spcPct val="115000"/>
                        </a:lnSpc>
                        <a:spcBef>
                          <a:spcPts val="300"/>
                        </a:spcBef>
                        <a:spcAft>
                          <a:spcPts val="300"/>
                        </a:spcAft>
                      </a:pPr>
                      <a:r>
                        <a:rPr lang="es-ES" sz="2000" b="1" dirty="0" smtClean="0">
                          <a:solidFill>
                            <a:schemeClr val="tx1"/>
                          </a:solidFill>
                          <a:effectLst/>
                        </a:rPr>
                        <a:t>29/ septiembre</a:t>
                      </a:r>
                      <a:endParaRPr lang="es-ES" sz="2000" b="1" dirty="0">
                        <a:solidFill>
                          <a:schemeClr val="tx1"/>
                        </a:solidFill>
                        <a:effectLst/>
                        <a:latin typeface="Arial"/>
                        <a:ea typeface="Times New Roman"/>
                      </a:endParaRPr>
                    </a:p>
                  </a:txBody>
                  <a:tcPr marL="68580" marR="68580" marT="0" marB="0">
                    <a:solidFill>
                      <a:srgbClr val="99FF33"/>
                    </a:solidFill>
                  </a:tcPr>
                </a:tc>
                <a:tc>
                  <a:txBody>
                    <a:bodyPr/>
                    <a:lstStyle/>
                    <a:p>
                      <a:pPr algn="r">
                        <a:lnSpc>
                          <a:spcPct val="115000"/>
                        </a:lnSpc>
                        <a:spcBef>
                          <a:spcPts val="300"/>
                        </a:spcBef>
                        <a:spcAft>
                          <a:spcPts val="300"/>
                        </a:spcAft>
                      </a:pPr>
                      <a:r>
                        <a:rPr lang="es-ES" sz="2000" b="1" dirty="0" smtClean="0">
                          <a:solidFill>
                            <a:schemeClr val="tx1"/>
                          </a:solidFill>
                          <a:effectLst/>
                        </a:rPr>
                        <a:t>10:00-12:30</a:t>
                      </a:r>
                      <a:endParaRPr lang="es-ES" sz="2000" b="1" dirty="0">
                        <a:solidFill>
                          <a:schemeClr val="tx1"/>
                        </a:solidFill>
                        <a:effectLst/>
                        <a:latin typeface="Arial"/>
                        <a:ea typeface="Times New Roman"/>
                      </a:endParaRPr>
                    </a:p>
                  </a:txBody>
                  <a:tcPr marL="68580" marR="68580" marT="0" marB="0">
                    <a:solidFill>
                      <a:srgbClr val="99FF33"/>
                    </a:solidFill>
                  </a:tcPr>
                </a:tc>
              </a:tr>
              <a:tr h="401187">
                <a:tc>
                  <a:txBody>
                    <a:bodyPr/>
                    <a:lstStyle/>
                    <a:p>
                      <a:pPr>
                        <a:lnSpc>
                          <a:spcPct val="115000"/>
                        </a:lnSpc>
                        <a:spcBef>
                          <a:spcPts val="300"/>
                        </a:spcBef>
                        <a:spcAft>
                          <a:spcPts val="300"/>
                        </a:spcAft>
                      </a:pPr>
                      <a:r>
                        <a:rPr lang="es-ES" sz="2000" b="1" dirty="0" smtClean="0">
                          <a:solidFill>
                            <a:schemeClr val="tx1"/>
                          </a:solidFill>
                          <a:effectLst/>
                        </a:rPr>
                        <a:t>Protección de hábitats  y especies.</a:t>
                      </a:r>
                      <a:endParaRPr lang="es-ES" sz="2000" b="1" dirty="0">
                        <a:solidFill>
                          <a:schemeClr val="tx1"/>
                        </a:solidFill>
                        <a:effectLst/>
                        <a:latin typeface="Arial"/>
                        <a:ea typeface="Times New Roman"/>
                      </a:endParaRPr>
                    </a:p>
                  </a:txBody>
                  <a:tcPr marL="68580" marR="68580" marT="0" marB="0">
                    <a:solidFill>
                      <a:srgbClr val="CCFF99"/>
                    </a:solidFill>
                  </a:tcPr>
                </a:tc>
                <a:tc>
                  <a:txBody>
                    <a:bodyPr/>
                    <a:lstStyle/>
                    <a:p>
                      <a:pPr algn="ctr">
                        <a:lnSpc>
                          <a:spcPct val="115000"/>
                        </a:lnSpc>
                        <a:spcBef>
                          <a:spcPts val="300"/>
                        </a:spcBef>
                        <a:spcAft>
                          <a:spcPts val="300"/>
                        </a:spcAft>
                      </a:pPr>
                      <a:r>
                        <a:rPr lang="es-ES" sz="2000" b="1" dirty="0" smtClean="0">
                          <a:solidFill>
                            <a:schemeClr val="tx1"/>
                          </a:solidFill>
                          <a:effectLst/>
                        </a:rPr>
                        <a:t>15/ octubre</a:t>
                      </a:r>
                      <a:endParaRPr lang="es-ES" sz="2000" b="1" dirty="0">
                        <a:solidFill>
                          <a:schemeClr val="tx1"/>
                        </a:solidFill>
                        <a:effectLst/>
                        <a:latin typeface="Arial"/>
                        <a:ea typeface="Times New Roman"/>
                      </a:endParaRPr>
                    </a:p>
                  </a:txBody>
                  <a:tcPr marL="68580" marR="68580" marT="0" marB="0">
                    <a:solidFill>
                      <a:srgbClr val="CCFF99"/>
                    </a:solidFill>
                  </a:tcPr>
                </a:tc>
                <a:tc>
                  <a:txBody>
                    <a:bodyPr/>
                    <a:lstStyle/>
                    <a:p>
                      <a:pPr algn="r">
                        <a:lnSpc>
                          <a:spcPct val="115000"/>
                        </a:lnSpc>
                        <a:spcBef>
                          <a:spcPts val="300"/>
                        </a:spcBef>
                        <a:spcAft>
                          <a:spcPts val="300"/>
                        </a:spcAft>
                      </a:pPr>
                      <a:r>
                        <a:rPr lang="es-ES" sz="2000" b="1" dirty="0" smtClean="0">
                          <a:solidFill>
                            <a:schemeClr val="tx1"/>
                          </a:solidFill>
                          <a:effectLst/>
                        </a:rPr>
                        <a:t>10:00-12:30</a:t>
                      </a:r>
                      <a:endParaRPr lang="es-ES" sz="2000" b="1" dirty="0">
                        <a:solidFill>
                          <a:schemeClr val="tx1"/>
                        </a:solidFill>
                        <a:effectLst/>
                        <a:latin typeface="Arial"/>
                        <a:ea typeface="Times New Roman"/>
                      </a:endParaRPr>
                    </a:p>
                  </a:txBody>
                  <a:tcPr marL="68580" marR="68580" marT="0" marB="0">
                    <a:solidFill>
                      <a:srgbClr val="CCFF99"/>
                    </a:solidFill>
                  </a:tcPr>
                </a:tc>
              </a:tr>
              <a:tr h="802375">
                <a:tc>
                  <a:txBody>
                    <a:bodyPr/>
                    <a:lstStyle/>
                    <a:p>
                      <a:pPr marL="0" marR="0" indent="0" algn="l" defTabSz="914400" rtl="0" eaLnBrk="1" fontAlgn="auto" latinLnBrk="0" hangingPunct="1">
                        <a:lnSpc>
                          <a:spcPct val="115000"/>
                        </a:lnSpc>
                        <a:spcBef>
                          <a:spcPts val="300"/>
                        </a:spcBef>
                        <a:spcAft>
                          <a:spcPts val="300"/>
                        </a:spcAft>
                        <a:buClrTx/>
                        <a:buSzTx/>
                        <a:buFontTx/>
                        <a:buNone/>
                        <a:tabLst/>
                        <a:defRPr/>
                      </a:pPr>
                      <a:r>
                        <a:rPr lang="es-ES" sz="2000" b="1" dirty="0" smtClean="0">
                          <a:solidFill>
                            <a:schemeClr val="tx1"/>
                          </a:solidFill>
                          <a:effectLst/>
                        </a:rPr>
                        <a:t>Satisfacción de las demandas.</a:t>
                      </a:r>
                      <a:endParaRPr lang="es-ES" sz="2000" b="1" dirty="0" smtClean="0">
                        <a:solidFill>
                          <a:schemeClr val="tx1"/>
                        </a:solidFill>
                        <a:effectLst/>
                        <a:latin typeface="Arial"/>
                        <a:ea typeface="Times New Roman"/>
                      </a:endParaRPr>
                    </a:p>
                  </a:txBody>
                  <a:tcPr marL="68580" marR="68580" marT="0" marB="0">
                    <a:solidFill>
                      <a:srgbClr val="99FF33"/>
                    </a:solidFill>
                  </a:tcPr>
                </a:tc>
                <a:tc>
                  <a:txBody>
                    <a:bodyPr/>
                    <a:lstStyle/>
                    <a:p>
                      <a:pPr algn="ctr">
                        <a:lnSpc>
                          <a:spcPct val="115000"/>
                        </a:lnSpc>
                        <a:spcBef>
                          <a:spcPts val="300"/>
                        </a:spcBef>
                        <a:spcAft>
                          <a:spcPts val="300"/>
                        </a:spcAft>
                      </a:pPr>
                      <a:r>
                        <a:rPr lang="es-ES" sz="2000" b="1" dirty="0" smtClean="0">
                          <a:solidFill>
                            <a:schemeClr val="tx1"/>
                          </a:solidFill>
                          <a:effectLst/>
                        </a:rPr>
                        <a:t>20/ octubre</a:t>
                      </a:r>
                      <a:endParaRPr lang="es-ES" sz="2000" b="1" dirty="0">
                        <a:solidFill>
                          <a:schemeClr val="tx1"/>
                        </a:solidFill>
                        <a:effectLst/>
                        <a:latin typeface="Arial"/>
                        <a:ea typeface="Times New Roman"/>
                      </a:endParaRPr>
                    </a:p>
                  </a:txBody>
                  <a:tcPr marL="68580" marR="68580" marT="0" marB="0">
                    <a:solidFill>
                      <a:srgbClr val="99FF33"/>
                    </a:solidFill>
                  </a:tcPr>
                </a:tc>
                <a:tc>
                  <a:txBody>
                    <a:bodyPr/>
                    <a:lstStyle/>
                    <a:p>
                      <a:pPr algn="r">
                        <a:lnSpc>
                          <a:spcPct val="115000"/>
                        </a:lnSpc>
                        <a:spcBef>
                          <a:spcPts val="300"/>
                        </a:spcBef>
                        <a:spcAft>
                          <a:spcPts val="300"/>
                        </a:spcAft>
                      </a:pPr>
                      <a:r>
                        <a:rPr lang="es-ES" sz="2000" b="1" dirty="0" smtClean="0">
                          <a:solidFill>
                            <a:schemeClr val="tx1"/>
                          </a:solidFill>
                          <a:effectLst/>
                        </a:rPr>
                        <a:t>10:00-12:30</a:t>
                      </a:r>
                      <a:endParaRPr lang="es-ES" sz="2000" b="1" dirty="0">
                        <a:solidFill>
                          <a:schemeClr val="tx1"/>
                        </a:solidFill>
                        <a:effectLst/>
                        <a:latin typeface="Arial"/>
                        <a:ea typeface="Times New Roman"/>
                      </a:endParaRPr>
                    </a:p>
                  </a:txBody>
                  <a:tcPr marL="68580" marR="68580" marT="0" marB="0">
                    <a:solidFill>
                      <a:srgbClr val="99FF33"/>
                    </a:solidFill>
                  </a:tcPr>
                </a:tc>
              </a:tr>
            </a:tbl>
          </a:graphicData>
        </a:graphic>
      </p:graphicFrame>
      <p:sp>
        <p:nvSpPr>
          <p:cNvPr id="6" name="5 CuadroTexto"/>
          <p:cNvSpPr txBox="1"/>
          <p:nvPr/>
        </p:nvSpPr>
        <p:spPr>
          <a:xfrm>
            <a:off x="213432" y="2369592"/>
            <a:ext cx="8676456" cy="1077218"/>
          </a:xfrm>
          <a:prstGeom prst="rect">
            <a:avLst/>
          </a:prstGeom>
          <a:noFill/>
        </p:spPr>
        <p:txBody>
          <a:bodyPr wrap="square" rtlCol="0">
            <a:spAutoFit/>
          </a:bodyPr>
          <a:lstStyle/>
          <a:p>
            <a:r>
              <a:rPr lang="es-ES" sz="3200" b="1" dirty="0" smtClean="0">
                <a:solidFill>
                  <a:srgbClr val="00B050"/>
                </a:solidFill>
              </a:rPr>
              <a:t>4 talleres temáticos mediante videoconferencia (ZOOM) dinamizados por empresa especializada:</a:t>
            </a:r>
            <a:endParaRPr lang="es-ES" sz="3200" b="1" dirty="0">
              <a:solidFill>
                <a:srgbClr val="00B050"/>
              </a:solidFill>
            </a:endParaRPr>
          </a:p>
        </p:txBody>
      </p:sp>
      <p:sp>
        <p:nvSpPr>
          <p:cNvPr id="3" name="2 CuadroTexto"/>
          <p:cNvSpPr txBox="1"/>
          <p:nvPr/>
        </p:nvSpPr>
        <p:spPr>
          <a:xfrm>
            <a:off x="1907704" y="116632"/>
            <a:ext cx="5472608" cy="646331"/>
          </a:xfrm>
          <a:prstGeom prst="rect">
            <a:avLst/>
          </a:prstGeom>
          <a:noFill/>
        </p:spPr>
        <p:txBody>
          <a:bodyPr wrap="square" rtlCol="0">
            <a:spAutoFit/>
          </a:bodyPr>
          <a:lstStyle/>
          <a:p>
            <a:r>
              <a:rPr lang="es-ES" sz="3600" b="1" dirty="0" smtClean="0">
                <a:solidFill>
                  <a:srgbClr val="00B050"/>
                </a:solidFill>
              </a:rPr>
              <a:t>PARTICIPACIÓN ACTIVA </a:t>
            </a:r>
            <a:endParaRPr lang="es-ES" sz="3600" dirty="0"/>
          </a:p>
        </p:txBody>
      </p:sp>
      <p:graphicFrame>
        <p:nvGraphicFramePr>
          <p:cNvPr id="4" name="3 Tabla"/>
          <p:cNvGraphicFramePr>
            <a:graphicFrameLocks noGrp="1"/>
          </p:cNvGraphicFramePr>
          <p:nvPr>
            <p:extLst>
              <p:ext uri="{D42A27DB-BD31-4B8C-83A1-F6EECF244321}">
                <p14:modId xmlns:p14="http://schemas.microsoft.com/office/powerpoint/2010/main" val="1523771391"/>
              </p:ext>
            </p:extLst>
          </p:nvPr>
        </p:nvGraphicFramePr>
        <p:xfrm>
          <a:off x="176921" y="1484784"/>
          <a:ext cx="8712967" cy="680085"/>
        </p:xfrm>
        <a:graphic>
          <a:graphicData uri="http://schemas.openxmlformats.org/drawingml/2006/table">
            <a:tbl>
              <a:tblPr>
                <a:tableStyleId>{5C22544A-7EE6-4342-B048-85BDC9FD1C3A}</a:tableStyleId>
              </a:tblPr>
              <a:tblGrid>
                <a:gridCol w="1397206"/>
                <a:gridCol w="3850401"/>
                <a:gridCol w="2079216"/>
                <a:gridCol w="1386144"/>
              </a:tblGrid>
              <a:tr h="464061">
                <a:tc>
                  <a:txBody>
                    <a:bodyPr/>
                    <a:lstStyle/>
                    <a:p>
                      <a:pPr algn="ctr" fontAlgn="b"/>
                      <a:endParaRPr lang="es-ES" sz="1200" b="1" u="none" strike="noStrike" dirty="0">
                        <a:solidFill>
                          <a:schemeClr val="bg1"/>
                        </a:solidFill>
                        <a:effectLst/>
                      </a:endParaRPr>
                    </a:p>
                    <a:p>
                      <a:pPr algn="ctr" fontAlgn="b"/>
                      <a:r>
                        <a:rPr lang="es-ES" sz="2000" b="1" u="none" strike="noStrike" dirty="0">
                          <a:solidFill>
                            <a:schemeClr val="bg1"/>
                          </a:solidFill>
                          <a:effectLst/>
                        </a:rPr>
                        <a:t>6-abr-20</a:t>
                      </a:r>
                    </a:p>
                    <a:p>
                      <a:pPr algn="ctr" fontAlgn="b"/>
                      <a:endParaRPr lang="es-ES" sz="1200" b="1" i="0" u="none" strike="noStrike" dirty="0">
                        <a:solidFill>
                          <a:schemeClr val="bg1"/>
                        </a:solidFill>
                        <a:effectLst/>
                        <a:latin typeface="Calibri" panose="020F0502020204030204" pitchFamily="34" charset="0"/>
                      </a:endParaRPr>
                    </a:p>
                  </a:txBody>
                  <a:tcPr marL="9525" marR="9525" marT="9525" marB="0" anchor="ctr">
                    <a:solidFill>
                      <a:srgbClr val="339966"/>
                    </a:solidFill>
                  </a:tcPr>
                </a:tc>
                <a:tc>
                  <a:txBody>
                    <a:bodyPr/>
                    <a:lstStyle/>
                    <a:p>
                      <a:pPr algn="ctr" fontAlgn="b"/>
                      <a:r>
                        <a:rPr lang="es-ES" sz="2000" b="1" u="none" strike="noStrike" dirty="0">
                          <a:solidFill>
                            <a:schemeClr val="bg1"/>
                          </a:solidFill>
                          <a:effectLst/>
                        </a:rPr>
                        <a:t>ETI Cantábrico </a:t>
                      </a:r>
                      <a:r>
                        <a:rPr lang="es-ES" sz="2000" b="1" u="none" strike="noStrike" dirty="0" smtClean="0">
                          <a:solidFill>
                            <a:schemeClr val="bg1"/>
                          </a:solidFill>
                          <a:effectLst/>
                        </a:rPr>
                        <a:t>Occidental</a:t>
                      </a:r>
                      <a:endParaRPr lang="es-ES" sz="2000" b="1" i="0" u="none" strike="noStrike" dirty="0">
                        <a:solidFill>
                          <a:schemeClr val="bg1"/>
                        </a:solidFill>
                        <a:effectLst/>
                        <a:latin typeface="Calibri" panose="020F0502020204030204" pitchFamily="34" charset="0"/>
                      </a:endParaRPr>
                    </a:p>
                  </a:txBody>
                  <a:tcPr marL="9525" marR="9525" marT="9525" marB="0" anchor="ctr">
                    <a:solidFill>
                      <a:srgbClr val="339966"/>
                    </a:solidFill>
                  </a:tcPr>
                </a:tc>
                <a:tc>
                  <a:txBody>
                    <a:bodyPr/>
                    <a:lstStyle/>
                    <a:p>
                      <a:pPr algn="ctr" fontAlgn="b"/>
                      <a:r>
                        <a:rPr lang="es-ES" sz="2000" b="1" u="none" strike="noStrike" dirty="0" err="1">
                          <a:solidFill>
                            <a:schemeClr val="bg1"/>
                          </a:solidFill>
                          <a:effectLst/>
                        </a:rPr>
                        <a:t>Webinar</a:t>
                      </a:r>
                      <a:endParaRPr lang="es-ES" sz="2000" b="1" i="0" u="none" strike="noStrike" dirty="0">
                        <a:solidFill>
                          <a:schemeClr val="bg1"/>
                        </a:solidFill>
                        <a:effectLst/>
                        <a:latin typeface="Calibri" panose="020F0502020204030204" pitchFamily="34" charset="0"/>
                      </a:endParaRPr>
                    </a:p>
                  </a:txBody>
                  <a:tcPr marL="9525" marR="9525" marT="9525" marB="0" anchor="ctr">
                    <a:solidFill>
                      <a:srgbClr val="339966"/>
                    </a:solidFill>
                  </a:tcPr>
                </a:tc>
                <a:tc>
                  <a:txBody>
                    <a:bodyPr/>
                    <a:lstStyle/>
                    <a:p>
                      <a:pPr algn="ctr" fontAlgn="b"/>
                      <a:r>
                        <a:rPr lang="es-ES" sz="2000" b="1" u="none" strike="noStrike" dirty="0">
                          <a:solidFill>
                            <a:schemeClr val="bg1"/>
                          </a:solidFill>
                          <a:effectLst/>
                        </a:rPr>
                        <a:t>-</a:t>
                      </a:r>
                      <a:endParaRPr lang="es-ES" sz="2000" b="1" i="0" u="none" strike="noStrike" dirty="0">
                        <a:solidFill>
                          <a:schemeClr val="bg1"/>
                        </a:solidFill>
                        <a:effectLst/>
                        <a:latin typeface="Calibri" panose="020F0502020204030204" pitchFamily="34" charset="0"/>
                      </a:endParaRPr>
                    </a:p>
                  </a:txBody>
                  <a:tcPr marL="9525" marR="9525" marT="9525" marB="0" anchor="ctr">
                    <a:solidFill>
                      <a:srgbClr val="339966"/>
                    </a:solidFill>
                  </a:tcPr>
                </a:tc>
              </a:tr>
            </a:tbl>
          </a:graphicData>
        </a:graphic>
      </p:graphicFrame>
      <p:sp>
        <p:nvSpPr>
          <p:cNvPr id="7" name="6 CuadroTexto"/>
          <p:cNvSpPr txBox="1"/>
          <p:nvPr/>
        </p:nvSpPr>
        <p:spPr>
          <a:xfrm>
            <a:off x="-30510" y="751968"/>
            <a:ext cx="9164340" cy="584775"/>
          </a:xfrm>
          <a:prstGeom prst="rect">
            <a:avLst/>
          </a:prstGeom>
          <a:noFill/>
        </p:spPr>
        <p:txBody>
          <a:bodyPr wrap="square" rtlCol="0">
            <a:spAutoFit/>
          </a:bodyPr>
          <a:lstStyle/>
          <a:p>
            <a:r>
              <a:rPr lang="es-ES" sz="3200" b="1" dirty="0">
                <a:solidFill>
                  <a:srgbClr val="00B050"/>
                </a:solidFill>
              </a:rPr>
              <a:t>T</a:t>
            </a:r>
            <a:r>
              <a:rPr lang="es-ES" sz="3200" b="1" dirty="0" smtClean="0">
                <a:solidFill>
                  <a:srgbClr val="00B050"/>
                </a:solidFill>
              </a:rPr>
              <a:t>aller general mediante videoconferencia (WEBINAR)</a:t>
            </a:r>
            <a:endParaRPr lang="es-ES" sz="3200" b="1" dirty="0">
              <a:solidFill>
                <a:srgbClr val="00B050"/>
              </a:solidFill>
            </a:endParaRPr>
          </a:p>
        </p:txBody>
      </p:sp>
    </p:spTree>
    <p:extLst>
      <p:ext uri="{BB962C8B-B14F-4D97-AF65-F5344CB8AC3E}">
        <p14:creationId xmlns:p14="http://schemas.microsoft.com/office/powerpoint/2010/main" val="14840670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51756"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0" y="772246"/>
            <a:ext cx="8960216" cy="1077218"/>
          </a:xfrm>
          <a:prstGeom prst="rect">
            <a:avLst/>
          </a:prstGeom>
          <a:noFill/>
        </p:spPr>
        <p:txBody>
          <a:bodyPr wrap="square" rtlCol="0">
            <a:spAutoFit/>
          </a:bodyPr>
          <a:lstStyle/>
          <a:p>
            <a:pPr algn="ctr"/>
            <a:r>
              <a:rPr lang="es-ES" sz="3200" b="1" dirty="0" smtClean="0">
                <a:solidFill>
                  <a:srgbClr val="00B050"/>
                </a:solidFill>
              </a:rPr>
              <a:t>DENTRO DEL BLOQUE II DEL EPTI</a:t>
            </a:r>
          </a:p>
          <a:p>
            <a:pPr algn="ctr"/>
            <a:r>
              <a:rPr lang="es-ES" sz="3200" b="1" dirty="0">
                <a:solidFill>
                  <a:srgbClr val="00B050"/>
                </a:solidFill>
              </a:rPr>
              <a:t>II. Atención de las demandas y racionalidad del uso</a:t>
            </a:r>
          </a:p>
        </p:txBody>
      </p:sp>
      <p:sp>
        <p:nvSpPr>
          <p:cNvPr id="2" name="1 CuadroTexto"/>
          <p:cNvSpPr txBox="1"/>
          <p:nvPr/>
        </p:nvSpPr>
        <p:spPr>
          <a:xfrm>
            <a:off x="107504" y="2274838"/>
            <a:ext cx="8852712" cy="2308324"/>
          </a:xfrm>
          <a:prstGeom prst="rect">
            <a:avLst/>
          </a:prstGeom>
          <a:noFill/>
        </p:spPr>
        <p:txBody>
          <a:bodyPr wrap="square" rtlCol="0">
            <a:spAutoFit/>
          </a:bodyPr>
          <a:lstStyle/>
          <a:p>
            <a:r>
              <a:rPr lang="es-ES" sz="3200" b="1" dirty="0" smtClean="0">
                <a:solidFill>
                  <a:srgbClr val="00B050"/>
                </a:solidFill>
              </a:rPr>
              <a:t>Temas relacionados con el taller:</a:t>
            </a:r>
          </a:p>
          <a:p>
            <a:pPr marL="179387"/>
            <a:r>
              <a:rPr lang="es-ES" sz="2800" b="1" dirty="0">
                <a:solidFill>
                  <a:srgbClr val="00B050"/>
                </a:solidFill>
              </a:rPr>
              <a:t>Tema 9. Abastecimiento urbano y a la población </a:t>
            </a:r>
            <a:r>
              <a:rPr lang="es-ES" sz="2800" b="1" dirty="0" smtClean="0">
                <a:solidFill>
                  <a:srgbClr val="00B050"/>
                </a:solidFill>
              </a:rPr>
              <a:t>dispersa</a:t>
            </a:r>
          </a:p>
          <a:p>
            <a:pPr marL="179387"/>
            <a:r>
              <a:rPr lang="es-ES" sz="2800" b="1" dirty="0" smtClean="0">
                <a:solidFill>
                  <a:srgbClr val="00B050"/>
                </a:solidFill>
              </a:rPr>
              <a:t>Tema 10</a:t>
            </a:r>
            <a:r>
              <a:rPr lang="es-ES" sz="2800" b="1" dirty="0">
                <a:solidFill>
                  <a:srgbClr val="00B050"/>
                </a:solidFill>
              </a:rPr>
              <a:t>. Adaptación de los escenarios de aprovechamiento a las previsiones de Cambio Climático</a:t>
            </a:r>
          </a:p>
          <a:p>
            <a:pPr marL="179387"/>
            <a:r>
              <a:rPr lang="es-ES" sz="2800" b="1" dirty="0" smtClean="0">
                <a:solidFill>
                  <a:srgbClr val="00B050"/>
                </a:solidFill>
              </a:rPr>
              <a:t>Tema </a:t>
            </a:r>
            <a:r>
              <a:rPr lang="es-ES" sz="2800" b="1" dirty="0">
                <a:solidFill>
                  <a:srgbClr val="00B050"/>
                </a:solidFill>
              </a:rPr>
              <a:t>11. Otros usos</a:t>
            </a:r>
          </a:p>
        </p:txBody>
      </p:sp>
      <p:sp>
        <p:nvSpPr>
          <p:cNvPr id="3" name="2 Rectángulo redondeado"/>
          <p:cNvSpPr/>
          <p:nvPr/>
        </p:nvSpPr>
        <p:spPr>
          <a:xfrm>
            <a:off x="251520" y="2780928"/>
            <a:ext cx="8568952" cy="432048"/>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29537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51756"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319776" y="197716"/>
            <a:ext cx="8676456" cy="584775"/>
          </a:xfrm>
          <a:prstGeom prst="rect">
            <a:avLst/>
          </a:prstGeom>
          <a:noFill/>
        </p:spPr>
        <p:txBody>
          <a:bodyPr wrap="square" rtlCol="0">
            <a:spAutoFit/>
          </a:bodyPr>
          <a:lstStyle/>
          <a:p>
            <a:pPr marL="179387"/>
            <a:r>
              <a:rPr lang="es-ES" sz="3200" b="1" dirty="0">
                <a:solidFill>
                  <a:srgbClr val="00B050"/>
                </a:solidFill>
              </a:rPr>
              <a:t>Abastecimiento urbano y a la población dispersa</a:t>
            </a:r>
          </a:p>
        </p:txBody>
      </p:sp>
      <p:sp>
        <p:nvSpPr>
          <p:cNvPr id="2" name="1 CuadroTexto"/>
          <p:cNvSpPr txBox="1"/>
          <p:nvPr/>
        </p:nvSpPr>
        <p:spPr>
          <a:xfrm>
            <a:off x="183841" y="813648"/>
            <a:ext cx="8971991" cy="3170099"/>
          </a:xfrm>
          <a:prstGeom prst="rect">
            <a:avLst/>
          </a:prstGeom>
          <a:noFill/>
        </p:spPr>
        <p:txBody>
          <a:bodyPr wrap="square" rtlCol="0">
            <a:spAutoFit/>
          </a:bodyPr>
          <a:lstStyle/>
          <a:p>
            <a:pPr marL="177800" indent="-177800">
              <a:buFont typeface="Wingdings" panose="05000000000000000000" pitchFamily="2" charset="2"/>
              <a:buChar char="§"/>
            </a:pPr>
            <a:r>
              <a:rPr lang="es-ES" sz="2000" dirty="0">
                <a:solidFill>
                  <a:srgbClr val="00B050"/>
                </a:solidFill>
              </a:rPr>
              <a:t>En el total de la zona se concentran </a:t>
            </a:r>
            <a:r>
              <a:rPr lang="es-ES" sz="2000" b="1" dirty="0">
                <a:solidFill>
                  <a:srgbClr val="00B050"/>
                </a:solidFill>
              </a:rPr>
              <a:t>907.049 habitantes</a:t>
            </a:r>
            <a:r>
              <a:rPr lang="es-ES" sz="2000" dirty="0">
                <a:solidFill>
                  <a:srgbClr val="00B050"/>
                </a:solidFill>
              </a:rPr>
              <a:t>, el 84% de la población de la comunidad autónoma, en una superficie del 27% de la superficie total.</a:t>
            </a:r>
          </a:p>
          <a:p>
            <a:pPr marL="177800" indent="-177800">
              <a:buFont typeface="Wingdings" panose="05000000000000000000" pitchFamily="2" charset="2"/>
              <a:buChar char="§"/>
            </a:pPr>
            <a:r>
              <a:rPr lang="es-ES" sz="2000" dirty="0">
                <a:solidFill>
                  <a:srgbClr val="00B050"/>
                </a:solidFill>
              </a:rPr>
              <a:t>Cuenta con unos recursos superficiales en torno a </a:t>
            </a:r>
            <a:r>
              <a:rPr lang="es-ES" sz="2000" b="1" dirty="0">
                <a:solidFill>
                  <a:srgbClr val="00B050"/>
                </a:solidFill>
              </a:rPr>
              <a:t>3.600 Hm</a:t>
            </a:r>
            <a:r>
              <a:rPr lang="es-ES" sz="2000" b="1" baseline="30000" dirty="0">
                <a:solidFill>
                  <a:srgbClr val="00B050"/>
                </a:solidFill>
              </a:rPr>
              <a:t>3</a:t>
            </a:r>
            <a:r>
              <a:rPr lang="es-ES" sz="2000" b="1" dirty="0">
                <a:solidFill>
                  <a:srgbClr val="00B050"/>
                </a:solidFill>
              </a:rPr>
              <a:t>/año</a:t>
            </a:r>
            <a:r>
              <a:rPr lang="es-ES" sz="2000" dirty="0">
                <a:solidFill>
                  <a:srgbClr val="00B050"/>
                </a:solidFill>
              </a:rPr>
              <a:t>, mientras que la demanda se puede estimar, para el año 2033, en </a:t>
            </a:r>
            <a:r>
              <a:rPr lang="es-ES" sz="2000" b="1" dirty="0">
                <a:solidFill>
                  <a:srgbClr val="00B050"/>
                </a:solidFill>
              </a:rPr>
              <a:t>325 Hm</a:t>
            </a:r>
            <a:r>
              <a:rPr lang="es-ES" sz="2000" b="1" baseline="30000" dirty="0">
                <a:solidFill>
                  <a:srgbClr val="00B050"/>
                </a:solidFill>
              </a:rPr>
              <a:t>3</a:t>
            </a:r>
            <a:r>
              <a:rPr lang="es-ES" sz="2000" b="1" dirty="0">
                <a:solidFill>
                  <a:srgbClr val="00B050"/>
                </a:solidFill>
              </a:rPr>
              <a:t>/año</a:t>
            </a:r>
            <a:r>
              <a:rPr lang="es-ES" sz="2000" dirty="0">
                <a:solidFill>
                  <a:srgbClr val="00B050"/>
                </a:solidFill>
              </a:rPr>
              <a:t>.</a:t>
            </a:r>
          </a:p>
          <a:p>
            <a:pPr marL="177800" indent="-177800">
              <a:buFont typeface="Wingdings" panose="05000000000000000000" pitchFamily="2" charset="2"/>
              <a:buChar char="§"/>
            </a:pPr>
            <a:r>
              <a:rPr lang="es-ES" sz="2000" dirty="0">
                <a:solidFill>
                  <a:srgbClr val="00B050"/>
                </a:solidFill>
              </a:rPr>
              <a:t>Los recursos disponibles son bastante superiores a las demandas de agua, por lo que, en principio, los posibles problemas de abastecimiento tendrán más relación con un </a:t>
            </a:r>
            <a:r>
              <a:rPr lang="es-ES" sz="2000" b="1" dirty="0">
                <a:solidFill>
                  <a:srgbClr val="00B050"/>
                </a:solidFill>
              </a:rPr>
              <a:t>déficit del volumen de regulación </a:t>
            </a:r>
            <a:r>
              <a:rPr lang="es-ES" sz="2000" dirty="0">
                <a:solidFill>
                  <a:srgbClr val="00B050"/>
                </a:solidFill>
              </a:rPr>
              <a:t>que con un déficit de recursos. Esto queda de manifiesto cuando se realiza un análisis del balance entre recursos y demandas mes a mes, en el que se concluye que existen algunas dificultades para mantener el </a:t>
            </a:r>
            <a:r>
              <a:rPr lang="es-ES" sz="2000" b="1" dirty="0">
                <a:solidFill>
                  <a:srgbClr val="00B050"/>
                </a:solidFill>
              </a:rPr>
              <a:t>caudal ecológico </a:t>
            </a:r>
            <a:r>
              <a:rPr lang="es-ES" sz="2000" dirty="0">
                <a:solidFill>
                  <a:srgbClr val="00B050"/>
                </a:solidFill>
              </a:rPr>
              <a:t>en algunos tramos de río.</a:t>
            </a: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4658555"/>
            <a:ext cx="6320444" cy="22133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055556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62744"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319776" y="197716"/>
            <a:ext cx="8676456" cy="584775"/>
          </a:xfrm>
          <a:prstGeom prst="rect">
            <a:avLst/>
          </a:prstGeom>
          <a:noFill/>
        </p:spPr>
        <p:txBody>
          <a:bodyPr wrap="square" rtlCol="0">
            <a:spAutoFit/>
          </a:bodyPr>
          <a:lstStyle/>
          <a:p>
            <a:pPr marL="179387"/>
            <a:r>
              <a:rPr lang="es-ES" sz="3200" b="1" dirty="0">
                <a:solidFill>
                  <a:srgbClr val="00B050"/>
                </a:solidFill>
              </a:rPr>
              <a:t>Abastecimiento urbano y a la población dispersa</a:t>
            </a:r>
          </a:p>
        </p:txBody>
      </p:sp>
      <p:sp>
        <p:nvSpPr>
          <p:cNvPr id="6" name="5 CuadroTexto"/>
          <p:cNvSpPr txBox="1"/>
          <p:nvPr/>
        </p:nvSpPr>
        <p:spPr>
          <a:xfrm>
            <a:off x="102444" y="1844824"/>
            <a:ext cx="8984740" cy="3477875"/>
          </a:xfrm>
          <a:prstGeom prst="rect">
            <a:avLst/>
          </a:prstGeom>
          <a:noFill/>
        </p:spPr>
        <p:txBody>
          <a:bodyPr wrap="square" rtlCol="0">
            <a:spAutoFit/>
          </a:bodyPr>
          <a:lstStyle/>
          <a:p>
            <a:r>
              <a:rPr lang="es-ES" sz="2000" dirty="0" smtClean="0">
                <a:solidFill>
                  <a:srgbClr val="00B050"/>
                </a:solidFill>
              </a:rPr>
              <a:t>En el actual ciclo de planificación se ha producido los siguientes cambios:</a:t>
            </a:r>
          </a:p>
          <a:p>
            <a:pPr marL="723900" indent="-342900">
              <a:buFont typeface="Wingdings" panose="05000000000000000000" pitchFamily="2" charset="2"/>
              <a:buChar char="§"/>
            </a:pPr>
            <a:r>
              <a:rPr lang="es-ES" sz="2000" dirty="0">
                <a:solidFill>
                  <a:srgbClr val="00B050"/>
                </a:solidFill>
              </a:rPr>
              <a:t>E</a:t>
            </a:r>
            <a:r>
              <a:rPr lang="es-ES" sz="2000" dirty="0" smtClean="0">
                <a:solidFill>
                  <a:srgbClr val="00B050"/>
                </a:solidFill>
              </a:rPr>
              <a:t>l </a:t>
            </a:r>
            <a:r>
              <a:rPr lang="es-ES" sz="2000" dirty="0">
                <a:solidFill>
                  <a:srgbClr val="00B050"/>
                </a:solidFill>
              </a:rPr>
              <a:t>pacto de abastecimiento alcanzado entre la industria </a:t>
            </a:r>
            <a:r>
              <a:rPr lang="es-ES" sz="2000" b="1" dirty="0" err="1">
                <a:solidFill>
                  <a:srgbClr val="00B050"/>
                </a:solidFill>
              </a:rPr>
              <a:t>ArcelorMittal</a:t>
            </a:r>
            <a:r>
              <a:rPr lang="es-ES" sz="2000" b="1" dirty="0">
                <a:solidFill>
                  <a:srgbClr val="00B050"/>
                </a:solidFill>
              </a:rPr>
              <a:t>, </a:t>
            </a:r>
            <a:r>
              <a:rPr lang="es-ES" sz="2000" b="1" dirty="0" err="1">
                <a:solidFill>
                  <a:srgbClr val="00B050"/>
                </a:solidFill>
              </a:rPr>
              <a:t>Cadasa</a:t>
            </a:r>
            <a:r>
              <a:rPr lang="es-ES" sz="2000" b="1" dirty="0">
                <a:solidFill>
                  <a:srgbClr val="00B050"/>
                </a:solidFill>
              </a:rPr>
              <a:t> y el Principado de </a:t>
            </a:r>
            <a:r>
              <a:rPr lang="es-ES" sz="2000" b="1" dirty="0" smtClean="0">
                <a:solidFill>
                  <a:srgbClr val="00B050"/>
                </a:solidFill>
              </a:rPr>
              <a:t>Asturias</a:t>
            </a:r>
            <a:r>
              <a:rPr lang="es-ES" sz="2000" dirty="0" smtClean="0">
                <a:solidFill>
                  <a:srgbClr val="00B050"/>
                </a:solidFill>
              </a:rPr>
              <a:t>, con el que </a:t>
            </a:r>
            <a:r>
              <a:rPr lang="es-ES" sz="2000" dirty="0">
                <a:solidFill>
                  <a:srgbClr val="00B050"/>
                </a:solidFill>
              </a:rPr>
              <a:t>se podrá regularizar el uso del agua de la concesión del canal del Narcea por otros usuarios distintos del titular de la concesión, que </a:t>
            </a:r>
            <a:r>
              <a:rPr lang="es-ES" sz="2000" dirty="0" smtClean="0">
                <a:solidFill>
                  <a:srgbClr val="00B050"/>
                </a:solidFill>
              </a:rPr>
              <a:t>son </a:t>
            </a:r>
            <a:r>
              <a:rPr lang="es-ES" sz="2000" dirty="0" err="1" smtClean="0">
                <a:solidFill>
                  <a:srgbClr val="00B050"/>
                </a:solidFill>
              </a:rPr>
              <a:t>ArcelorMittal</a:t>
            </a:r>
            <a:r>
              <a:rPr lang="es-ES" sz="2000" dirty="0" smtClean="0">
                <a:solidFill>
                  <a:srgbClr val="00B050"/>
                </a:solidFill>
              </a:rPr>
              <a:t> y el Ayuntamiento de Avilés.</a:t>
            </a:r>
          </a:p>
          <a:p>
            <a:pPr marL="723900" indent="-342900">
              <a:buFont typeface="Wingdings" panose="05000000000000000000" pitchFamily="2" charset="2"/>
              <a:buChar char="§"/>
            </a:pPr>
            <a:r>
              <a:rPr lang="es-ES" sz="2000" dirty="0" smtClean="0">
                <a:solidFill>
                  <a:srgbClr val="00B050"/>
                </a:solidFill>
              </a:rPr>
              <a:t>La </a:t>
            </a:r>
            <a:r>
              <a:rPr lang="es-ES" sz="2000" dirty="0">
                <a:solidFill>
                  <a:srgbClr val="00B050"/>
                </a:solidFill>
              </a:rPr>
              <a:t>adquisición por parte de </a:t>
            </a:r>
            <a:r>
              <a:rPr lang="es-ES" sz="2000" dirty="0" err="1">
                <a:solidFill>
                  <a:srgbClr val="00B050"/>
                </a:solidFill>
              </a:rPr>
              <a:t>Cadasa</a:t>
            </a:r>
            <a:r>
              <a:rPr lang="es-ES" sz="2000" dirty="0">
                <a:solidFill>
                  <a:srgbClr val="00B050"/>
                </a:solidFill>
              </a:rPr>
              <a:t> de la </a:t>
            </a:r>
            <a:r>
              <a:rPr lang="es-ES" sz="2000" b="1" dirty="0">
                <a:solidFill>
                  <a:srgbClr val="00B050"/>
                </a:solidFill>
              </a:rPr>
              <a:t>piscifactorí</a:t>
            </a:r>
            <a:r>
              <a:rPr lang="es-ES" sz="2000" dirty="0">
                <a:solidFill>
                  <a:srgbClr val="00B050"/>
                </a:solidFill>
              </a:rPr>
              <a:t>a de </a:t>
            </a:r>
            <a:r>
              <a:rPr lang="es-ES" sz="2000" dirty="0" err="1">
                <a:solidFill>
                  <a:srgbClr val="00B050"/>
                </a:solidFill>
              </a:rPr>
              <a:t>Rioseco</a:t>
            </a:r>
            <a:r>
              <a:rPr lang="es-ES" sz="2000" dirty="0">
                <a:solidFill>
                  <a:srgbClr val="00B050"/>
                </a:solidFill>
              </a:rPr>
              <a:t> </a:t>
            </a:r>
            <a:r>
              <a:rPr lang="es-ES" sz="2000" dirty="0" smtClean="0">
                <a:solidFill>
                  <a:srgbClr val="00B050"/>
                </a:solidFill>
              </a:rPr>
              <a:t>que puede </a:t>
            </a:r>
            <a:r>
              <a:rPr lang="es-ES" sz="2000" dirty="0">
                <a:solidFill>
                  <a:srgbClr val="00B050"/>
                </a:solidFill>
              </a:rPr>
              <a:t>suponer un notable alivio a los problemas del abastecimiento a la Zona Central de Asturias y un incremento de las posibilidades de regulación del sistema </a:t>
            </a:r>
            <a:r>
              <a:rPr lang="es-ES" sz="2000" dirty="0" err="1">
                <a:solidFill>
                  <a:srgbClr val="00B050"/>
                </a:solidFill>
              </a:rPr>
              <a:t>Tanes-Rioseco</a:t>
            </a:r>
            <a:r>
              <a:rPr lang="es-ES" sz="2000" dirty="0" smtClean="0">
                <a:solidFill>
                  <a:srgbClr val="00B050"/>
                </a:solidFill>
              </a:rPr>
              <a:t>.</a:t>
            </a:r>
          </a:p>
          <a:p>
            <a:pPr marL="723900" indent="-342900">
              <a:buFont typeface="Wingdings" panose="05000000000000000000" pitchFamily="2" charset="2"/>
              <a:buChar char="§"/>
            </a:pPr>
            <a:r>
              <a:rPr lang="es-ES" sz="2000" dirty="0" smtClean="0">
                <a:solidFill>
                  <a:srgbClr val="00B050"/>
                </a:solidFill>
              </a:rPr>
              <a:t>El cese de la actividad y desmantelamiento de las </a:t>
            </a:r>
            <a:r>
              <a:rPr lang="es-ES" sz="2000" b="1" dirty="0" smtClean="0">
                <a:solidFill>
                  <a:srgbClr val="00B050"/>
                </a:solidFill>
              </a:rPr>
              <a:t>Centrales Térmicas del Narcea y de Lada</a:t>
            </a:r>
            <a:r>
              <a:rPr lang="es-ES" sz="2000" dirty="0" smtClean="0">
                <a:solidFill>
                  <a:srgbClr val="00B050"/>
                </a:solidFill>
              </a:rPr>
              <a:t>.</a:t>
            </a:r>
          </a:p>
        </p:txBody>
      </p:sp>
      <p:sp>
        <p:nvSpPr>
          <p:cNvPr id="8" name="7 CuadroTexto"/>
          <p:cNvSpPr txBox="1"/>
          <p:nvPr/>
        </p:nvSpPr>
        <p:spPr>
          <a:xfrm>
            <a:off x="0" y="1196752"/>
            <a:ext cx="8064896" cy="523220"/>
          </a:xfrm>
          <a:prstGeom prst="rect">
            <a:avLst/>
          </a:prstGeom>
          <a:noFill/>
        </p:spPr>
        <p:txBody>
          <a:bodyPr wrap="square" rtlCol="0">
            <a:spAutoFit/>
          </a:bodyPr>
          <a:lstStyle/>
          <a:p>
            <a:pPr algn="ctr"/>
            <a:r>
              <a:rPr lang="es-ES" sz="2800" b="1" dirty="0" smtClean="0">
                <a:solidFill>
                  <a:srgbClr val="00B050"/>
                </a:solidFill>
              </a:rPr>
              <a:t>Cambios en el presente ciclo</a:t>
            </a:r>
          </a:p>
        </p:txBody>
      </p:sp>
    </p:spTree>
    <p:extLst>
      <p:ext uri="{BB962C8B-B14F-4D97-AF65-F5344CB8AC3E}">
        <p14:creationId xmlns:p14="http://schemas.microsoft.com/office/powerpoint/2010/main" val="24698317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62744"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319776" y="197716"/>
            <a:ext cx="8676456" cy="584775"/>
          </a:xfrm>
          <a:prstGeom prst="rect">
            <a:avLst/>
          </a:prstGeom>
          <a:noFill/>
        </p:spPr>
        <p:txBody>
          <a:bodyPr wrap="square" rtlCol="0">
            <a:spAutoFit/>
          </a:bodyPr>
          <a:lstStyle/>
          <a:p>
            <a:pPr marL="179387"/>
            <a:r>
              <a:rPr lang="es-ES" sz="3200" b="1" dirty="0">
                <a:solidFill>
                  <a:srgbClr val="00B050"/>
                </a:solidFill>
              </a:rPr>
              <a:t>Abastecimiento urbano y a la población dispersa</a:t>
            </a:r>
          </a:p>
        </p:txBody>
      </p:sp>
      <p:sp>
        <p:nvSpPr>
          <p:cNvPr id="7" name="6 CuadroTexto"/>
          <p:cNvSpPr txBox="1"/>
          <p:nvPr/>
        </p:nvSpPr>
        <p:spPr>
          <a:xfrm>
            <a:off x="107504" y="1700808"/>
            <a:ext cx="8984740" cy="3785652"/>
          </a:xfrm>
          <a:prstGeom prst="rect">
            <a:avLst/>
          </a:prstGeom>
          <a:noFill/>
        </p:spPr>
        <p:txBody>
          <a:bodyPr wrap="square" rtlCol="0">
            <a:spAutoFit/>
          </a:bodyPr>
          <a:lstStyle/>
          <a:p>
            <a:pPr marL="355600" indent="-355600">
              <a:buFont typeface="+mj-lt"/>
              <a:buAutoNum type="arabicPeriod"/>
            </a:pPr>
            <a:r>
              <a:rPr lang="es-ES" sz="2400" b="1" dirty="0" smtClean="0">
                <a:solidFill>
                  <a:srgbClr val="00B050"/>
                </a:solidFill>
              </a:rPr>
              <a:t>Aprovechamiento </a:t>
            </a:r>
            <a:r>
              <a:rPr lang="es-ES" sz="2400" b="1" dirty="0">
                <a:solidFill>
                  <a:srgbClr val="00B050"/>
                </a:solidFill>
              </a:rPr>
              <a:t>de volúmenes muertos de </a:t>
            </a:r>
            <a:r>
              <a:rPr lang="es-ES" sz="2400" b="1" dirty="0" smtClean="0">
                <a:solidFill>
                  <a:srgbClr val="00B050"/>
                </a:solidFill>
              </a:rPr>
              <a:t>embalses</a:t>
            </a:r>
          </a:p>
          <a:p>
            <a:pPr marL="355600" indent="-355600">
              <a:buFont typeface="+mj-lt"/>
              <a:buAutoNum type="arabicPeriod"/>
            </a:pPr>
            <a:r>
              <a:rPr lang="es-ES" sz="2400" b="1" dirty="0" smtClean="0">
                <a:solidFill>
                  <a:srgbClr val="00B050"/>
                </a:solidFill>
              </a:rPr>
              <a:t>Relajación </a:t>
            </a:r>
            <a:r>
              <a:rPr lang="es-ES" sz="2400" b="1" dirty="0">
                <a:solidFill>
                  <a:srgbClr val="00B050"/>
                </a:solidFill>
              </a:rPr>
              <a:t>de caudales ambientales y modificaciones </a:t>
            </a:r>
            <a:r>
              <a:rPr lang="es-ES" sz="2400" b="1" dirty="0" smtClean="0">
                <a:solidFill>
                  <a:srgbClr val="00B050"/>
                </a:solidFill>
              </a:rPr>
              <a:t>concesionales</a:t>
            </a:r>
          </a:p>
          <a:p>
            <a:pPr marL="355600" indent="-355600">
              <a:buFont typeface="+mj-lt"/>
              <a:buAutoNum type="arabicPeriod"/>
            </a:pPr>
            <a:r>
              <a:rPr lang="es-ES" sz="2400" b="1" dirty="0" smtClean="0">
                <a:solidFill>
                  <a:srgbClr val="00B050"/>
                </a:solidFill>
              </a:rPr>
              <a:t>Reconversión </a:t>
            </a:r>
            <a:r>
              <a:rPr lang="es-ES" sz="2400" b="1" dirty="0">
                <a:solidFill>
                  <a:srgbClr val="00B050"/>
                </a:solidFill>
              </a:rPr>
              <a:t>de usos del embalse de La Barca en el río </a:t>
            </a:r>
            <a:r>
              <a:rPr lang="es-ES" sz="2400" b="1" dirty="0" smtClean="0">
                <a:solidFill>
                  <a:srgbClr val="00B050"/>
                </a:solidFill>
              </a:rPr>
              <a:t>Narcea</a:t>
            </a:r>
          </a:p>
          <a:p>
            <a:pPr marL="355600" indent="-355600">
              <a:buFont typeface="+mj-lt"/>
              <a:buAutoNum type="arabicPeriod"/>
            </a:pPr>
            <a:r>
              <a:rPr lang="es-ES" sz="2400" b="1" dirty="0" smtClean="0">
                <a:solidFill>
                  <a:srgbClr val="00B050"/>
                </a:solidFill>
              </a:rPr>
              <a:t>Aprovechamiento </a:t>
            </a:r>
            <a:r>
              <a:rPr lang="es-ES" sz="2400" b="1" dirty="0">
                <a:solidFill>
                  <a:srgbClr val="00B050"/>
                </a:solidFill>
              </a:rPr>
              <a:t>de aguas subterráneas </a:t>
            </a:r>
            <a:r>
              <a:rPr lang="es-ES" sz="2400" b="1" dirty="0" smtClean="0">
                <a:solidFill>
                  <a:srgbClr val="00B050"/>
                </a:solidFill>
              </a:rPr>
              <a:t>convencionales</a:t>
            </a:r>
          </a:p>
          <a:p>
            <a:pPr marL="355600" indent="-355600">
              <a:buFont typeface="+mj-lt"/>
              <a:buAutoNum type="arabicPeriod"/>
            </a:pPr>
            <a:r>
              <a:rPr lang="es-ES" sz="2400" b="1" dirty="0" smtClean="0">
                <a:solidFill>
                  <a:srgbClr val="00B050"/>
                </a:solidFill>
              </a:rPr>
              <a:t>Reconversión </a:t>
            </a:r>
            <a:r>
              <a:rPr lang="es-ES" sz="2400" b="1" dirty="0">
                <a:solidFill>
                  <a:srgbClr val="00B050"/>
                </a:solidFill>
              </a:rPr>
              <a:t>de las explotaciones en desuso mineras en embalses </a:t>
            </a:r>
            <a:r>
              <a:rPr lang="es-ES" sz="2400" b="1" dirty="0" smtClean="0">
                <a:solidFill>
                  <a:srgbClr val="00B050"/>
                </a:solidFill>
              </a:rPr>
              <a:t>subterráneos</a:t>
            </a:r>
          </a:p>
          <a:p>
            <a:pPr marL="355600" indent="-355600">
              <a:buFont typeface="+mj-lt"/>
              <a:buAutoNum type="arabicPeriod"/>
            </a:pPr>
            <a:r>
              <a:rPr lang="es-ES" sz="2400" b="1" dirty="0" smtClean="0">
                <a:solidFill>
                  <a:srgbClr val="00B050"/>
                </a:solidFill>
              </a:rPr>
              <a:t>Desalinización</a:t>
            </a:r>
          </a:p>
          <a:p>
            <a:pPr marL="355600" indent="-355600">
              <a:buFont typeface="+mj-lt"/>
              <a:buAutoNum type="arabicPeriod"/>
            </a:pPr>
            <a:r>
              <a:rPr lang="es-ES" sz="2400" b="1" dirty="0" smtClean="0">
                <a:solidFill>
                  <a:srgbClr val="00B050"/>
                </a:solidFill>
              </a:rPr>
              <a:t>Incremento </a:t>
            </a:r>
            <a:r>
              <a:rPr lang="es-ES" sz="2400" b="1" dirty="0">
                <a:solidFill>
                  <a:srgbClr val="00B050"/>
                </a:solidFill>
              </a:rPr>
              <a:t>del aprovechamiento del embalse de </a:t>
            </a:r>
            <a:r>
              <a:rPr lang="es-ES" sz="2400" b="1" dirty="0" err="1" smtClean="0">
                <a:solidFill>
                  <a:srgbClr val="00B050"/>
                </a:solidFill>
              </a:rPr>
              <a:t>Arbón</a:t>
            </a:r>
            <a:r>
              <a:rPr lang="es-ES" sz="2400" b="1" dirty="0" smtClean="0">
                <a:solidFill>
                  <a:srgbClr val="00B050"/>
                </a:solidFill>
              </a:rPr>
              <a:t>.</a:t>
            </a:r>
          </a:p>
          <a:p>
            <a:pPr marL="355600" indent="-355600">
              <a:buFont typeface="+mj-lt"/>
              <a:buAutoNum type="arabicPeriod"/>
            </a:pPr>
            <a:r>
              <a:rPr lang="es-ES" sz="2400" b="1" dirty="0" smtClean="0">
                <a:solidFill>
                  <a:srgbClr val="00B050"/>
                </a:solidFill>
              </a:rPr>
              <a:t>Mejoras </a:t>
            </a:r>
            <a:r>
              <a:rPr lang="es-ES" sz="2400" b="1" dirty="0">
                <a:solidFill>
                  <a:srgbClr val="00B050"/>
                </a:solidFill>
              </a:rPr>
              <a:t>en la gestión de la </a:t>
            </a:r>
            <a:r>
              <a:rPr lang="es-ES" sz="2400" b="1" dirty="0" smtClean="0">
                <a:solidFill>
                  <a:srgbClr val="00B050"/>
                </a:solidFill>
              </a:rPr>
              <a:t>demanda (Para todas)</a:t>
            </a:r>
            <a:endParaRPr lang="es-ES" sz="2400" b="1" dirty="0">
              <a:solidFill>
                <a:srgbClr val="00B050"/>
              </a:solidFill>
            </a:endParaRPr>
          </a:p>
        </p:txBody>
      </p:sp>
      <p:sp>
        <p:nvSpPr>
          <p:cNvPr id="9" name="8 CuadroTexto"/>
          <p:cNvSpPr txBox="1"/>
          <p:nvPr/>
        </p:nvSpPr>
        <p:spPr>
          <a:xfrm>
            <a:off x="319776" y="836712"/>
            <a:ext cx="7880604" cy="523220"/>
          </a:xfrm>
          <a:prstGeom prst="rect">
            <a:avLst/>
          </a:prstGeom>
          <a:noFill/>
        </p:spPr>
        <p:txBody>
          <a:bodyPr wrap="square" rtlCol="0">
            <a:spAutoFit/>
          </a:bodyPr>
          <a:lstStyle/>
          <a:p>
            <a:r>
              <a:rPr lang="es-ES" sz="2800" b="1" dirty="0" smtClean="0">
                <a:solidFill>
                  <a:srgbClr val="00B050"/>
                </a:solidFill>
              </a:rPr>
              <a:t>Alternativas en análisis</a:t>
            </a:r>
          </a:p>
        </p:txBody>
      </p:sp>
    </p:spTree>
    <p:extLst>
      <p:ext uri="{BB962C8B-B14F-4D97-AF65-F5344CB8AC3E}">
        <p14:creationId xmlns:p14="http://schemas.microsoft.com/office/powerpoint/2010/main" val="4696310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62744"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319776" y="197716"/>
            <a:ext cx="8676456" cy="584775"/>
          </a:xfrm>
          <a:prstGeom prst="rect">
            <a:avLst/>
          </a:prstGeom>
          <a:noFill/>
        </p:spPr>
        <p:txBody>
          <a:bodyPr wrap="square" rtlCol="0">
            <a:spAutoFit/>
          </a:bodyPr>
          <a:lstStyle/>
          <a:p>
            <a:pPr marL="179387"/>
            <a:r>
              <a:rPr lang="es-ES" sz="3200" b="1" dirty="0">
                <a:solidFill>
                  <a:srgbClr val="00B050"/>
                </a:solidFill>
              </a:rPr>
              <a:t>Abastecimiento urbano y a la población dispersa</a:t>
            </a:r>
          </a:p>
        </p:txBody>
      </p:sp>
      <p:sp>
        <p:nvSpPr>
          <p:cNvPr id="6" name="5 CuadroTexto"/>
          <p:cNvSpPr txBox="1"/>
          <p:nvPr/>
        </p:nvSpPr>
        <p:spPr>
          <a:xfrm>
            <a:off x="251520" y="1628800"/>
            <a:ext cx="8840724" cy="4708981"/>
          </a:xfrm>
          <a:prstGeom prst="rect">
            <a:avLst/>
          </a:prstGeom>
          <a:noFill/>
        </p:spPr>
        <p:txBody>
          <a:bodyPr wrap="square" rtlCol="0">
            <a:spAutoFit/>
          </a:bodyPr>
          <a:lstStyle/>
          <a:p>
            <a:pPr marL="342900" indent="-342900">
              <a:buFont typeface="Wingdings" panose="05000000000000000000" pitchFamily="2" charset="2"/>
              <a:buChar char="§"/>
            </a:pPr>
            <a:r>
              <a:rPr lang="es-ES" sz="2000" dirty="0">
                <a:solidFill>
                  <a:srgbClr val="00B050"/>
                </a:solidFill>
              </a:rPr>
              <a:t>La Comunidad Autónoma de Cantabria tiene una superficie de 5.321 km</a:t>
            </a:r>
            <a:r>
              <a:rPr lang="es-ES" sz="2000" baseline="30000" dirty="0">
                <a:solidFill>
                  <a:srgbClr val="00B050"/>
                </a:solidFill>
              </a:rPr>
              <a:t>2</a:t>
            </a:r>
            <a:r>
              <a:rPr lang="es-ES" sz="2000" dirty="0">
                <a:solidFill>
                  <a:srgbClr val="00B050"/>
                </a:solidFill>
              </a:rPr>
              <a:t>, </a:t>
            </a:r>
            <a:r>
              <a:rPr lang="es-ES" sz="2000" dirty="0" smtClean="0">
                <a:solidFill>
                  <a:srgbClr val="00B050"/>
                </a:solidFill>
              </a:rPr>
              <a:t>y coexisten </a:t>
            </a:r>
            <a:r>
              <a:rPr lang="es-ES" sz="2000" dirty="0">
                <a:solidFill>
                  <a:srgbClr val="00B050"/>
                </a:solidFill>
              </a:rPr>
              <a:t>tres vertientes hidrográficas, </a:t>
            </a:r>
            <a:r>
              <a:rPr lang="es-ES" sz="2000" dirty="0" smtClean="0">
                <a:solidFill>
                  <a:srgbClr val="00B050"/>
                </a:solidFill>
              </a:rPr>
              <a:t>la Atlántica</a:t>
            </a:r>
            <a:r>
              <a:rPr lang="es-ES" sz="2000" dirty="0">
                <a:solidFill>
                  <a:srgbClr val="00B050"/>
                </a:solidFill>
              </a:rPr>
              <a:t>, Cantábrica y Mediterránea. La vertiente que </a:t>
            </a:r>
            <a:r>
              <a:rPr lang="es-ES" sz="2000" dirty="0" smtClean="0">
                <a:solidFill>
                  <a:srgbClr val="00B050"/>
                </a:solidFill>
              </a:rPr>
              <a:t>representa </a:t>
            </a:r>
            <a:r>
              <a:rPr lang="es-ES" sz="2000" dirty="0">
                <a:solidFill>
                  <a:srgbClr val="00B050"/>
                </a:solidFill>
              </a:rPr>
              <a:t>una mayor superficie corresponde a la cantábrica con unos 4.448 km</a:t>
            </a:r>
            <a:r>
              <a:rPr lang="es-ES" sz="2000" baseline="30000" dirty="0">
                <a:solidFill>
                  <a:srgbClr val="00B050"/>
                </a:solidFill>
              </a:rPr>
              <a:t>2</a:t>
            </a:r>
            <a:r>
              <a:rPr lang="es-ES" sz="2000" dirty="0">
                <a:solidFill>
                  <a:srgbClr val="00B050"/>
                </a:solidFill>
              </a:rPr>
              <a:t>, </a:t>
            </a:r>
            <a:r>
              <a:rPr lang="es-ES" sz="2000" dirty="0" smtClean="0">
                <a:solidFill>
                  <a:srgbClr val="00B050"/>
                </a:solidFill>
              </a:rPr>
              <a:t>la atlántica </a:t>
            </a:r>
            <a:r>
              <a:rPr lang="es-ES" sz="2000" dirty="0">
                <a:solidFill>
                  <a:srgbClr val="00B050"/>
                </a:solidFill>
              </a:rPr>
              <a:t>97 km</a:t>
            </a:r>
            <a:r>
              <a:rPr lang="es-ES" sz="2000" baseline="30000" dirty="0">
                <a:solidFill>
                  <a:srgbClr val="00B050"/>
                </a:solidFill>
              </a:rPr>
              <a:t>2</a:t>
            </a:r>
            <a:r>
              <a:rPr lang="es-ES" sz="2000" dirty="0">
                <a:solidFill>
                  <a:srgbClr val="00B050"/>
                </a:solidFill>
              </a:rPr>
              <a:t> y la mediterránea unos 776 km</a:t>
            </a:r>
            <a:r>
              <a:rPr lang="es-ES" sz="2000" baseline="30000" dirty="0">
                <a:solidFill>
                  <a:srgbClr val="00B050"/>
                </a:solidFill>
              </a:rPr>
              <a:t>2</a:t>
            </a:r>
            <a:r>
              <a:rPr lang="es-ES" sz="2000" dirty="0" smtClean="0">
                <a:solidFill>
                  <a:srgbClr val="00B050"/>
                </a:solidFill>
              </a:rPr>
              <a:t>.</a:t>
            </a:r>
          </a:p>
          <a:p>
            <a:pPr marL="342900" indent="-342900">
              <a:buFont typeface="Wingdings" panose="05000000000000000000" pitchFamily="2" charset="2"/>
              <a:buChar char="§"/>
            </a:pPr>
            <a:r>
              <a:rPr lang="es-ES" sz="2000" dirty="0" smtClean="0">
                <a:solidFill>
                  <a:srgbClr val="00B050"/>
                </a:solidFill>
              </a:rPr>
              <a:t>Tiene una población casi </a:t>
            </a:r>
            <a:r>
              <a:rPr lang="es-ES" sz="2000" b="1" dirty="0" smtClean="0">
                <a:solidFill>
                  <a:srgbClr val="00B050"/>
                </a:solidFill>
              </a:rPr>
              <a:t>600.000 habitantes </a:t>
            </a:r>
            <a:r>
              <a:rPr lang="es-ES" sz="2000" dirty="0" smtClean="0">
                <a:solidFill>
                  <a:srgbClr val="00B050"/>
                </a:solidFill>
              </a:rPr>
              <a:t>distribuidos muy irregularmente.</a:t>
            </a:r>
          </a:p>
          <a:p>
            <a:pPr marL="342900" indent="-342900">
              <a:buFont typeface="Wingdings" panose="05000000000000000000" pitchFamily="2" charset="2"/>
              <a:buChar char="§"/>
            </a:pPr>
            <a:r>
              <a:rPr lang="es-ES" sz="2000" dirty="0" smtClean="0">
                <a:solidFill>
                  <a:srgbClr val="00B050"/>
                </a:solidFill>
              </a:rPr>
              <a:t>En </a:t>
            </a:r>
            <a:r>
              <a:rPr lang="es-ES" sz="2000" dirty="0">
                <a:solidFill>
                  <a:srgbClr val="00B050"/>
                </a:solidFill>
              </a:rPr>
              <a:t>valores medios, los recursos disponibles son bastante superiores a las demandas de agua. </a:t>
            </a:r>
            <a:r>
              <a:rPr lang="es-ES" sz="2000" dirty="0" smtClean="0">
                <a:solidFill>
                  <a:srgbClr val="00B050"/>
                </a:solidFill>
              </a:rPr>
              <a:t>A </a:t>
            </a:r>
            <a:r>
              <a:rPr lang="es-ES" sz="2000" dirty="0">
                <a:solidFill>
                  <a:srgbClr val="00B050"/>
                </a:solidFill>
              </a:rPr>
              <a:t>pesar de ser una región húmeda en términos generales, no puede satisfacer de manera natural la demanda de agua concentrada en los </a:t>
            </a:r>
            <a:r>
              <a:rPr lang="es-ES" sz="2000" b="1" dirty="0">
                <a:solidFill>
                  <a:srgbClr val="00B050"/>
                </a:solidFill>
              </a:rPr>
              <a:t>grandes núcleos costeros durante los meses de verano</a:t>
            </a:r>
            <a:r>
              <a:rPr lang="es-ES" sz="2000" dirty="0">
                <a:solidFill>
                  <a:srgbClr val="00B050"/>
                </a:solidFill>
              </a:rPr>
              <a:t>. Esto obliga a disponer de elementos de regulación del recurso en los que se pueda almacenar el agua necesaria para los periodos de estiaje o en situaciones de sequía</a:t>
            </a:r>
            <a:r>
              <a:rPr lang="es-ES" sz="2000" dirty="0" smtClean="0">
                <a:solidFill>
                  <a:srgbClr val="00B050"/>
                </a:solidFill>
              </a:rPr>
              <a:t>.</a:t>
            </a:r>
          </a:p>
          <a:p>
            <a:pPr marL="342900" indent="-342900">
              <a:buFont typeface="Wingdings" panose="05000000000000000000" pitchFamily="2" charset="2"/>
              <a:buChar char="§"/>
            </a:pPr>
            <a:r>
              <a:rPr lang="es-ES" sz="2000" dirty="0">
                <a:solidFill>
                  <a:srgbClr val="00B050"/>
                </a:solidFill>
              </a:rPr>
              <a:t>En este sistema está a falta de resolución la tramitación de una autorización para regular aguas excedentes de las vertientes cantábricas en período de aguas altas para su regulación en el embalse del Ebro, mediante la utilización de las obras del </a:t>
            </a:r>
            <a:r>
              <a:rPr lang="es-ES" sz="2000" b="1" dirty="0" err="1">
                <a:solidFill>
                  <a:srgbClr val="00B050"/>
                </a:solidFill>
              </a:rPr>
              <a:t>Bitrasvase</a:t>
            </a:r>
            <a:r>
              <a:rPr lang="es-ES" sz="2000" b="1" dirty="0">
                <a:solidFill>
                  <a:srgbClr val="00B050"/>
                </a:solidFill>
              </a:rPr>
              <a:t> Ebro-Pas-</a:t>
            </a:r>
            <a:r>
              <a:rPr lang="es-ES" sz="2000" b="1" dirty="0" err="1">
                <a:solidFill>
                  <a:srgbClr val="00B050"/>
                </a:solidFill>
              </a:rPr>
              <a:t>Besaya</a:t>
            </a:r>
            <a:r>
              <a:rPr lang="es-ES" sz="2000" dirty="0">
                <a:solidFill>
                  <a:srgbClr val="00B050"/>
                </a:solidFill>
              </a:rPr>
              <a:t>.</a:t>
            </a:r>
          </a:p>
        </p:txBody>
      </p:sp>
      <p:sp>
        <p:nvSpPr>
          <p:cNvPr id="8" name="7 CuadroTexto"/>
          <p:cNvSpPr txBox="1"/>
          <p:nvPr/>
        </p:nvSpPr>
        <p:spPr>
          <a:xfrm>
            <a:off x="467544" y="908720"/>
            <a:ext cx="7704856" cy="523220"/>
          </a:xfrm>
          <a:prstGeom prst="rect">
            <a:avLst/>
          </a:prstGeom>
          <a:noFill/>
        </p:spPr>
        <p:txBody>
          <a:bodyPr wrap="square" rtlCol="0">
            <a:spAutoFit/>
          </a:bodyPr>
          <a:lstStyle/>
          <a:p>
            <a:r>
              <a:rPr lang="es-ES" sz="2800" b="1" dirty="0" smtClean="0">
                <a:solidFill>
                  <a:srgbClr val="00B050"/>
                </a:solidFill>
              </a:rPr>
              <a:t>Abastecimiento a Cantabria</a:t>
            </a:r>
            <a:endParaRPr lang="es-ES" sz="2800" b="1" dirty="0">
              <a:solidFill>
                <a:srgbClr val="00B050"/>
              </a:solidFill>
            </a:endParaRPr>
          </a:p>
        </p:txBody>
      </p:sp>
    </p:spTree>
    <p:extLst>
      <p:ext uri="{BB962C8B-B14F-4D97-AF65-F5344CB8AC3E}">
        <p14:creationId xmlns:p14="http://schemas.microsoft.com/office/powerpoint/2010/main" val="20062437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62744"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319776" y="197716"/>
            <a:ext cx="8676456" cy="584775"/>
          </a:xfrm>
          <a:prstGeom prst="rect">
            <a:avLst/>
          </a:prstGeom>
          <a:noFill/>
        </p:spPr>
        <p:txBody>
          <a:bodyPr wrap="square" rtlCol="0">
            <a:spAutoFit/>
          </a:bodyPr>
          <a:lstStyle/>
          <a:p>
            <a:pPr marL="179387"/>
            <a:r>
              <a:rPr lang="es-ES" sz="3200" b="1" dirty="0">
                <a:solidFill>
                  <a:srgbClr val="00B050"/>
                </a:solidFill>
              </a:rPr>
              <a:t>Abastecimiento urbano y a la población dispersa</a:t>
            </a:r>
          </a:p>
        </p:txBody>
      </p:sp>
      <p:sp>
        <p:nvSpPr>
          <p:cNvPr id="7" name="6 CuadroTexto"/>
          <p:cNvSpPr txBox="1"/>
          <p:nvPr/>
        </p:nvSpPr>
        <p:spPr>
          <a:xfrm>
            <a:off x="107504" y="1700808"/>
            <a:ext cx="8984740" cy="2677656"/>
          </a:xfrm>
          <a:prstGeom prst="rect">
            <a:avLst/>
          </a:prstGeom>
          <a:noFill/>
        </p:spPr>
        <p:txBody>
          <a:bodyPr wrap="square" rtlCol="0">
            <a:spAutoFit/>
          </a:bodyPr>
          <a:lstStyle/>
          <a:p>
            <a:pPr marL="355600" indent="-355600">
              <a:buFont typeface="+mj-lt"/>
              <a:buAutoNum type="arabicPeriod"/>
            </a:pPr>
            <a:r>
              <a:rPr lang="es-ES" sz="2400" b="1" dirty="0" smtClean="0">
                <a:solidFill>
                  <a:srgbClr val="00B050"/>
                </a:solidFill>
              </a:rPr>
              <a:t>Relajación </a:t>
            </a:r>
            <a:r>
              <a:rPr lang="es-ES" sz="2400" b="1" dirty="0">
                <a:solidFill>
                  <a:srgbClr val="00B050"/>
                </a:solidFill>
              </a:rPr>
              <a:t>de caudales ambientales y modificaciones </a:t>
            </a:r>
            <a:r>
              <a:rPr lang="es-ES" sz="2400" b="1" dirty="0" smtClean="0">
                <a:solidFill>
                  <a:srgbClr val="00B050"/>
                </a:solidFill>
              </a:rPr>
              <a:t>concesionales</a:t>
            </a:r>
          </a:p>
          <a:p>
            <a:pPr marL="355600" indent="-355600">
              <a:buFont typeface="+mj-lt"/>
              <a:buAutoNum type="arabicPeriod"/>
            </a:pPr>
            <a:r>
              <a:rPr lang="es-ES" sz="2400" b="1" dirty="0" smtClean="0">
                <a:solidFill>
                  <a:srgbClr val="00B050"/>
                </a:solidFill>
              </a:rPr>
              <a:t>Estrategias </a:t>
            </a:r>
            <a:r>
              <a:rPr lang="es-ES" sz="2400" b="1" dirty="0">
                <a:solidFill>
                  <a:srgbClr val="00B050"/>
                </a:solidFill>
              </a:rPr>
              <a:t>de </a:t>
            </a:r>
            <a:r>
              <a:rPr lang="es-ES" sz="2400" b="1" dirty="0" smtClean="0">
                <a:solidFill>
                  <a:srgbClr val="00B050"/>
                </a:solidFill>
              </a:rPr>
              <a:t>explotación entre administraciones</a:t>
            </a:r>
          </a:p>
          <a:p>
            <a:pPr marL="355600" indent="-355600">
              <a:buFont typeface="+mj-lt"/>
              <a:buAutoNum type="arabicPeriod"/>
            </a:pPr>
            <a:r>
              <a:rPr lang="es-ES" sz="2400" b="1" dirty="0" smtClean="0">
                <a:solidFill>
                  <a:srgbClr val="00B050"/>
                </a:solidFill>
              </a:rPr>
              <a:t>Nuevos </a:t>
            </a:r>
            <a:r>
              <a:rPr lang="es-ES" sz="2400" b="1" dirty="0">
                <a:solidFill>
                  <a:srgbClr val="00B050"/>
                </a:solidFill>
              </a:rPr>
              <a:t>elementos de </a:t>
            </a:r>
            <a:r>
              <a:rPr lang="es-ES" sz="2400" b="1" dirty="0" smtClean="0">
                <a:solidFill>
                  <a:srgbClr val="00B050"/>
                </a:solidFill>
              </a:rPr>
              <a:t>regulación (Lago de </a:t>
            </a:r>
            <a:r>
              <a:rPr lang="es-ES" sz="2400" b="1" dirty="0" err="1" smtClean="0">
                <a:solidFill>
                  <a:srgbClr val="00B050"/>
                </a:solidFill>
              </a:rPr>
              <a:t>Reocín</a:t>
            </a:r>
            <a:r>
              <a:rPr lang="es-ES" sz="2400" b="1" dirty="0" smtClean="0">
                <a:solidFill>
                  <a:srgbClr val="00B050"/>
                </a:solidFill>
              </a:rPr>
              <a:t>)</a:t>
            </a:r>
          </a:p>
          <a:p>
            <a:pPr marL="355600" indent="-355600">
              <a:buFont typeface="+mj-lt"/>
              <a:buAutoNum type="arabicPeriod"/>
            </a:pPr>
            <a:r>
              <a:rPr lang="es-ES" sz="2400" b="1" dirty="0" smtClean="0">
                <a:solidFill>
                  <a:srgbClr val="00B050"/>
                </a:solidFill>
              </a:rPr>
              <a:t>Aprovechamiento de aguas subterráneas</a:t>
            </a:r>
          </a:p>
          <a:p>
            <a:pPr marL="355600" indent="-355600">
              <a:buFont typeface="+mj-lt"/>
              <a:buAutoNum type="arabicPeriod"/>
            </a:pPr>
            <a:r>
              <a:rPr lang="es-ES" sz="2400" b="1" dirty="0" smtClean="0">
                <a:solidFill>
                  <a:srgbClr val="00B050"/>
                </a:solidFill>
              </a:rPr>
              <a:t>Desalinización</a:t>
            </a:r>
          </a:p>
          <a:p>
            <a:pPr marL="355600" indent="-355600">
              <a:buFont typeface="+mj-lt"/>
              <a:buAutoNum type="arabicPeriod"/>
            </a:pPr>
            <a:r>
              <a:rPr lang="es-ES" sz="2400" b="1" dirty="0" smtClean="0">
                <a:solidFill>
                  <a:srgbClr val="00B050"/>
                </a:solidFill>
              </a:rPr>
              <a:t>Mejoras </a:t>
            </a:r>
            <a:r>
              <a:rPr lang="es-ES" sz="2400" b="1" dirty="0">
                <a:solidFill>
                  <a:srgbClr val="00B050"/>
                </a:solidFill>
              </a:rPr>
              <a:t>en la gestión de la </a:t>
            </a:r>
            <a:r>
              <a:rPr lang="es-ES" sz="2400" b="1" dirty="0" smtClean="0">
                <a:solidFill>
                  <a:srgbClr val="00B050"/>
                </a:solidFill>
              </a:rPr>
              <a:t>demanda (Para todas)</a:t>
            </a:r>
            <a:endParaRPr lang="es-ES" sz="2400" b="1" dirty="0">
              <a:solidFill>
                <a:srgbClr val="00B050"/>
              </a:solidFill>
            </a:endParaRPr>
          </a:p>
        </p:txBody>
      </p:sp>
      <p:sp>
        <p:nvSpPr>
          <p:cNvPr id="9" name="8 CuadroTexto"/>
          <p:cNvSpPr txBox="1"/>
          <p:nvPr/>
        </p:nvSpPr>
        <p:spPr>
          <a:xfrm>
            <a:off x="251520" y="1098322"/>
            <a:ext cx="7920880" cy="523220"/>
          </a:xfrm>
          <a:prstGeom prst="rect">
            <a:avLst/>
          </a:prstGeom>
          <a:noFill/>
        </p:spPr>
        <p:txBody>
          <a:bodyPr wrap="square" rtlCol="0">
            <a:spAutoFit/>
          </a:bodyPr>
          <a:lstStyle/>
          <a:p>
            <a:r>
              <a:rPr lang="es-ES" sz="2800" b="1" dirty="0" smtClean="0">
                <a:solidFill>
                  <a:srgbClr val="00B050"/>
                </a:solidFill>
              </a:rPr>
              <a:t>Alternativas en análisis</a:t>
            </a:r>
          </a:p>
        </p:txBody>
      </p:sp>
    </p:spTree>
    <p:extLst>
      <p:ext uri="{BB962C8B-B14F-4D97-AF65-F5344CB8AC3E}">
        <p14:creationId xmlns:p14="http://schemas.microsoft.com/office/powerpoint/2010/main" val="36067207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51756"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24">
            <a:extLst>
              <a:ext uri="{FF2B5EF4-FFF2-40B4-BE49-F238E27FC236}">
                <a16:creationId xmlns="" xmlns:a16="http://schemas.microsoft.com/office/drawing/2014/main" id="{F0C00B1B-9E3C-D949-A857-98BA1B6DF45A}"/>
              </a:ext>
            </a:extLst>
          </p:cNvPr>
          <p:cNvSpPr txBox="1"/>
          <p:nvPr/>
        </p:nvSpPr>
        <p:spPr>
          <a:xfrm>
            <a:off x="-61628" y="266998"/>
            <a:ext cx="5689600" cy="461665"/>
          </a:xfrm>
          <a:prstGeom prst="rect">
            <a:avLst/>
          </a:prstGeom>
          <a:solidFill>
            <a:srgbClr val="CCFF33"/>
          </a:solidFill>
          <a:ln>
            <a:noFill/>
          </a:ln>
        </p:spPr>
        <p:txBody>
          <a:bodyPr wrap="square">
            <a:spAutoFit/>
          </a:bodyPr>
          <a:lstStyle/>
          <a:p>
            <a:pPr eaLnBrk="1" hangingPunct="1">
              <a:defRPr/>
            </a:pPr>
            <a:r>
              <a:rPr lang="eu-ES" sz="2400" b="1" u="none" dirty="0">
                <a:solidFill>
                  <a:srgbClr val="00B050"/>
                </a:solidFill>
                <a:latin typeface="Calibri" panose="020F0502020204030204" pitchFamily="34" charset="0"/>
              </a:rPr>
              <a:t>DECISIONES </a:t>
            </a:r>
            <a:r>
              <a:rPr lang="eu-ES" sz="2400" b="1" u="none" dirty="0" smtClean="0">
                <a:solidFill>
                  <a:srgbClr val="00B050"/>
                </a:solidFill>
                <a:latin typeface="Calibri" panose="020F0502020204030204" pitchFamily="34" charset="0"/>
              </a:rPr>
              <a:t>PARA  EL </a:t>
            </a:r>
            <a:r>
              <a:rPr lang="eu-ES" sz="2400" b="1" u="none" dirty="0">
                <a:solidFill>
                  <a:srgbClr val="00B050"/>
                </a:solidFill>
                <a:latin typeface="Calibri" panose="020F0502020204030204" pitchFamily="34" charset="0"/>
              </a:rPr>
              <a:t>PLAN HIDROLÓGICO </a:t>
            </a:r>
          </a:p>
        </p:txBody>
      </p:sp>
      <p:sp>
        <p:nvSpPr>
          <p:cNvPr id="6" name="5 CuadroTexto"/>
          <p:cNvSpPr txBox="1"/>
          <p:nvPr/>
        </p:nvSpPr>
        <p:spPr>
          <a:xfrm>
            <a:off x="107504" y="1052736"/>
            <a:ext cx="8984740" cy="5324535"/>
          </a:xfrm>
          <a:prstGeom prst="rect">
            <a:avLst/>
          </a:prstGeom>
          <a:noFill/>
        </p:spPr>
        <p:txBody>
          <a:bodyPr wrap="square" rtlCol="0">
            <a:spAutoFit/>
          </a:bodyPr>
          <a:lstStyle/>
          <a:p>
            <a:pPr marL="342900" indent="-342900">
              <a:buFont typeface="Wingdings" panose="05000000000000000000" pitchFamily="2" charset="2"/>
              <a:buChar char="§"/>
            </a:pPr>
            <a:r>
              <a:rPr lang="es-ES" sz="2000" dirty="0">
                <a:solidFill>
                  <a:srgbClr val="00B050"/>
                </a:solidFill>
              </a:rPr>
              <a:t>Avanzar </a:t>
            </a:r>
            <a:r>
              <a:rPr lang="es-ES" sz="2000" dirty="0" smtClean="0">
                <a:solidFill>
                  <a:srgbClr val="00B050"/>
                </a:solidFill>
              </a:rPr>
              <a:t>y concretar las </a:t>
            </a:r>
            <a:r>
              <a:rPr lang="es-ES" sz="2000" b="1" dirty="0" smtClean="0">
                <a:solidFill>
                  <a:srgbClr val="00B050"/>
                </a:solidFill>
              </a:rPr>
              <a:t>medidas</a:t>
            </a:r>
            <a:r>
              <a:rPr lang="es-ES" sz="2000" dirty="0" smtClean="0">
                <a:solidFill>
                  <a:srgbClr val="00B050"/>
                </a:solidFill>
              </a:rPr>
              <a:t> de </a:t>
            </a:r>
            <a:r>
              <a:rPr lang="es-ES" sz="2000" dirty="0">
                <a:solidFill>
                  <a:srgbClr val="00B050"/>
                </a:solidFill>
              </a:rPr>
              <a:t>carácter genérico </a:t>
            </a:r>
            <a:r>
              <a:rPr lang="es-ES" sz="2000" dirty="0" smtClean="0">
                <a:solidFill>
                  <a:srgbClr val="00B050"/>
                </a:solidFill>
              </a:rPr>
              <a:t>del </a:t>
            </a:r>
            <a:r>
              <a:rPr lang="es-ES" sz="2000" dirty="0">
                <a:solidFill>
                  <a:srgbClr val="00B050"/>
                </a:solidFill>
              </a:rPr>
              <a:t>segundo </a:t>
            </a:r>
            <a:r>
              <a:rPr lang="es-ES" sz="2000" dirty="0" smtClean="0">
                <a:solidFill>
                  <a:srgbClr val="00B050"/>
                </a:solidFill>
              </a:rPr>
              <a:t>ciclo que se están desarrollando para la Zona Central de Asturias y Cantabria, tanto por las Comunidades Autónomas como por la Confederación Hidrográfica del Cantábrico.</a:t>
            </a:r>
          </a:p>
          <a:p>
            <a:pPr marL="342900" indent="-342900">
              <a:buFont typeface="Wingdings" panose="05000000000000000000" pitchFamily="2" charset="2"/>
              <a:buChar char="§"/>
            </a:pPr>
            <a:r>
              <a:rPr lang="es-ES" sz="2000" dirty="0" smtClean="0">
                <a:solidFill>
                  <a:srgbClr val="00B050"/>
                </a:solidFill>
              </a:rPr>
              <a:t>Continuar apoyo de </a:t>
            </a:r>
            <a:r>
              <a:rPr lang="es-ES" sz="2000" dirty="0">
                <a:solidFill>
                  <a:srgbClr val="00B050"/>
                </a:solidFill>
              </a:rPr>
              <a:t>mejora </a:t>
            </a:r>
            <a:r>
              <a:rPr lang="es-ES" sz="2000" dirty="0" smtClean="0">
                <a:solidFill>
                  <a:srgbClr val="00B050"/>
                </a:solidFill>
              </a:rPr>
              <a:t>de </a:t>
            </a:r>
            <a:r>
              <a:rPr lang="es-ES" sz="2000" b="1" dirty="0">
                <a:solidFill>
                  <a:srgbClr val="00B050"/>
                </a:solidFill>
              </a:rPr>
              <a:t>estructura organizativa </a:t>
            </a:r>
            <a:r>
              <a:rPr lang="es-ES" sz="2000" dirty="0">
                <a:solidFill>
                  <a:srgbClr val="00B050"/>
                </a:solidFill>
              </a:rPr>
              <a:t>de los entes gestores de los servicios del agua, potenciando la correcta </a:t>
            </a:r>
            <a:r>
              <a:rPr lang="es-ES" sz="2000" dirty="0" smtClean="0">
                <a:solidFill>
                  <a:srgbClr val="00B050"/>
                </a:solidFill>
              </a:rPr>
              <a:t>gestión </a:t>
            </a:r>
            <a:r>
              <a:rPr lang="es-ES" sz="2000" dirty="0">
                <a:solidFill>
                  <a:srgbClr val="00B050"/>
                </a:solidFill>
              </a:rPr>
              <a:t>del ciclo integral del agua y el impulso a las políticas de tarificación que permitan a los entes gestores afrontar los costes </a:t>
            </a:r>
            <a:r>
              <a:rPr lang="es-ES" sz="2000" dirty="0" smtClean="0">
                <a:solidFill>
                  <a:srgbClr val="00B050"/>
                </a:solidFill>
              </a:rPr>
              <a:t>de </a:t>
            </a:r>
            <a:r>
              <a:rPr lang="es-ES" sz="2000" dirty="0">
                <a:solidFill>
                  <a:srgbClr val="00B050"/>
                </a:solidFill>
              </a:rPr>
              <a:t>servicios y </a:t>
            </a:r>
            <a:r>
              <a:rPr lang="es-ES" sz="2000" dirty="0" smtClean="0">
                <a:solidFill>
                  <a:srgbClr val="00B050"/>
                </a:solidFill>
              </a:rPr>
              <a:t>contribuyan </a:t>
            </a:r>
            <a:r>
              <a:rPr lang="es-ES" sz="2000" dirty="0">
                <a:solidFill>
                  <a:srgbClr val="00B050"/>
                </a:solidFill>
              </a:rPr>
              <a:t>al uso </a:t>
            </a:r>
            <a:r>
              <a:rPr lang="es-ES" sz="2000" dirty="0" smtClean="0">
                <a:solidFill>
                  <a:srgbClr val="00B050"/>
                </a:solidFill>
              </a:rPr>
              <a:t>sostenible.</a:t>
            </a:r>
          </a:p>
          <a:p>
            <a:pPr marL="342900" indent="-342900">
              <a:buFont typeface="Wingdings" panose="05000000000000000000" pitchFamily="2" charset="2"/>
              <a:buChar char="§"/>
            </a:pPr>
            <a:r>
              <a:rPr lang="es-ES" sz="2000" dirty="0" smtClean="0">
                <a:solidFill>
                  <a:srgbClr val="00B050"/>
                </a:solidFill>
              </a:rPr>
              <a:t>Avanzar la </a:t>
            </a:r>
            <a:r>
              <a:rPr lang="es-ES" sz="2000" dirty="0">
                <a:solidFill>
                  <a:srgbClr val="00B050"/>
                </a:solidFill>
              </a:rPr>
              <a:t>implantación de los mecanismos de </a:t>
            </a:r>
            <a:r>
              <a:rPr lang="es-ES" sz="2000" b="1" dirty="0">
                <a:solidFill>
                  <a:srgbClr val="00B050"/>
                </a:solidFill>
              </a:rPr>
              <a:t>control de volúmenes </a:t>
            </a:r>
            <a:r>
              <a:rPr lang="es-ES" sz="2000" dirty="0">
                <a:solidFill>
                  <a:srgbClr val="00B050"/>
                </a:solidFill>
              </a:rPr>
              <a:t>de agua detraídos </a:t>
            </a:r>
            <a:r>
              <a:rPr lang="es-ES" sz="2000" dirty="0" smtClean="0">
                <a:solidFill>
                  <a:srgbClr val="00B050"/>
                </a:solidFill>
              </a:rPr>
              <a:t>y </a:t>
            </a:r>
            <a:r>
              <a:rPr lang="es-ES" sz="2000" dirty="0">
                <a:solidFill>
                  <a:srgbClr val="00B050"/>
                </a:solidFill>
              </a:rPr>
              <a:t>en el seguimiento del </a:t>
            </a:r>
            <a:r>
              <a:rPr lang="es-ES" sz="2000" dirty="0" smtClean="0">
                <a:solidFill>
                  <a:srgbClr val="00B050"/>
                </a:solidFill>
              </a:rPr>
              <a:t>cumplimiento </a:t>
            </a:r>
            <a:r>
              <a:rPr lang="es-ES" sz="2000" dirty="0">
                <a:solidFill>
                  <a:srgbClr val="00B050"/>
                </a:solidFill>
              </a:rPr>
              <a:t>de los condicionados de las </a:t>
            </a:r>
            <a:r>
              <a:rPr lang="es-ES" sz="2000" dirty="0" smtClean="0">
                <a:solidFill>
                  <a:srgbClr val="00B050"/>
                </a:solidFill>
              </a:rPr>
              <a:t>concesiones.</a:t>
            </a:r>
          </a:p>
          <a:p>
            <a:pPr marL="342900" indent="-342900">
              <a:buFont typeface="Wingdings" panose="05000000000000000000" pitchFamily="2" charset="2"/>
              <a:buChar char="§"/>
            </a:pPr>
            <a:r>
              <a:rPr lang="es-ES" sz="2000" dirty="0" smtClean="0">
                <a:solidFill>
                  <a:srgbClr val="00B050"/>
                </a:solidFill>
              </a:rPr>
              <a:t>Desarrollar </a:t>
            </a:r>
            <a:r>
              <a:rPr lang="es-ES" sz="2000" b="1" dirty="0">
                <a:solidFill>
                  <a:srgbClr val="00B050"/>
                </a:solidFill>
              </a:rPr>
              <a:t>Planes de Gestión de la demanda</a:t>
            </a:r>
            <a:r>
              <a:rPr lang="es-ES" sz="2000" dirty="0">
                <a:solidFill>
                  <a:srgbClr val="00B050"/>
                </a:solidFill>
              </a:rPr>
              <a:t>, recogidos en el artículo 66 de la normativa del plan e impulsar su </a:t>
            </a:r>
            <a:r>
              <a:rPr lang="es-ES" sz="2000" dirty="0" smtClean="0">
                <a:solidFill>
                  <a:srgbClr val="00B050"/>
                </a:solidFill>
              </a:rPr>
              <a:t>implantación.</a:t>
            </a:r>
          </a:p>
          <a:p>
            <a:pPr marL="342900" indent="-342900">
              <a:buFont typeface="Wingdings" panose="05000000000000000000" pitchFamily="2" charset="2"/>
              <a:buChar char="§"/>
            </a:pPr>
            <a:r>
              <a:rPr lang="es-ES" sz="2000" dirty="0" smtClean="0">
                <a:solidFill>
                  <a:srgbClr val="00B050"/>
                </a:solidFill>
              </a:rPr>
              <a:t>Mejorar del </a:t>
            </a:r>
            <a:r>
              <a:rPr lang="es-ES" sz="2000" dirty="0">
                <a:solidFill>
                  <a:srgbClr val="00B050"/>
                </a:solidFill>
              </a:rPr>
              <a:t>conocimiento de los </a:t>
            </a:r>
            <a:r>
              <a:rPr lang="es-ES" sz="2000" b="1" dirty="0">
                <a:solidFill>
                  <a:srgbClr val="00B050"/>
                </a:solidFill>
              </a:rPr>
              <a:t>escenarios climáticos f</a:t>
            </a:r>
            <a:r>
              <a:rPr lang="es-ES" sz="2000" dirty="0">
                <a:solidFill>
                  <a:srgbClr val="00B050"/>
                </a:solidFill>
              </a:rPr>
              <a:t>uturos y las necesidades de </a:t>
            </a:r>
            <a:r>
              <a:rPr lang="es-ES" sz="2000" b="1" dirty="0">
                <a:solidFill>
                  <a:srgbClr val="00B050"/>
                </a:solidFill>
              </a:rPr>
              <a:t>mitigación </a:t>
            </a:r>
            <a:r>
              <a:rPr lang="es-ES" sz="2000" dirty="0">
                <a:solidFill>
                  <a:srgbClr val="00B050"/>
                </a:solidFill>
              </a:rPr>
              <a:t>en relación con el </a:t>
            </a:r>
            <a:r>
              <a:rPr lang="es-ES" sz="2000" dirty="0" smtClean="0">
                <a:solidFill>
                  <a:srgbClr val="00B050"/>
                </a:solidFill>
              </a:rPr>
              <a:t>abastecimiento.</a:t>
            </a:r>
          </a:p>
          <a:p>
            <a:pPr marL="342900" indent="-342900">
              <a:buFont typeface="Wingdings" panose="05000000000000000000" pitchFamily="2" charset="2"/>
              <a:buChar char="§"/>
            </a:pPr>
            <a:r>
              <a:rPr lang="es-ES" sz="2000" dirty="0" smtClean="0">
                <a:solidFill>
                  <a:srgbClr val="00B050"/>
                </a:solidFill>
              </a:rPr>
              <a:t>Definir </a:t>
            </a:r>
            <a:r>
              <a:rPr lang="es-ES" sz="2000" dirty="0">
                <a:solidFill>
                  <a:srgbClr val="00B050"/>
                </a:solidFill>
              </a:rPr>
              <a:t>e implementar </a:t>
            </a:r>
            <a:r>
              <a:rPr lang="es-ES" sz="2000" b="1" dirty="0">
                <a:solidFill>
                  <a:srgbClr val="00B050"/>
                </a:solidFill>
              </a:rPr>
              <a:t>indicadores</a:t>
            </a:r>
            <a:r>
              <a:rPr lang="es-ES" sz="2000" dirty="0">
                <a:solidFill>
                  <a:srgbClr val="00B050"/>
                </a:solidFill>
              </a:rPr>
              <a:t> de abastecimiento, incluyendo garantía, eficacia y tarificación, permitiendo un buen seguimiento</a:t>
            </a:r>
            <a:r>
              <a:rPr lang="es-ES" sz="2000" dirty="0" smtClean="0">
                <a:solidFill>
                  <a:srgbClr val="00B050"/>
                </a:solidFill>
              </a:rPr>
              <a:t>. Artículo 67 de la normativa del Plan vigente.</a:t>
            </a:r>
            <a:endParaRPr lang="es-ES" sz="2000" dirty="0">
              <a:solidFill>
                <a:srgbClr val="00B050"/>
              </a:solidFill>
            </a:endParaRPr>
          </a:p>
        </p:txBody>
      </p:sp>
    </p:spTree>
    <p:extLst>
      <p:ext uri="{BB962C8B-B14F-4D97-AF65-F5344CB8AC3E}">
        <p14:creationId xmlns:p14="http://schemas.microsoft.com/office/powerpoint/2010/main" val="3106401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51756"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0" y="772246"/>
            <a:ext cx="8960216" cy="1077218"/>
          </a:xfrm>
          <a:prstGeom prst="rect">
            <a:avLst/>
          </a:prstGeom>
          <a:noFill/>
        </p:spPr>
        <p:txBody>
          <a:bodyPr wrap="square" rtlCol="0">
            <a:spAutoFit/>
          </a:bodyPr>
          <a:lstStyle/>
          <a:p>
            <a:pPr algn="ctr"/>
            <a:r>
              <a:rPr lang="es-ES" sz="3200" b="1" dirty="0" smtClean="0">
                <a:solidFill>
                  <a:srgbClr val="00B050"/>
                </a:solidFill>
              </a:rPr>
              <a:t>DENTRO DEL BLOQUE II DEL EPTI</a:t>
            </a:r>
          </a:p>
          <a:p>
            <a:pPr algn="ctr"/>
            <a:r>
              <a:rPr lang="es-ES" sz="3200" b="1" dirty="0">
                <a:solidFill>
                  <a:srgbClr val="00B050"/>
                </a:solidFill>
              </a:rPr>
              <a:t>II. Atención de las demandas y racionalidad del uso</a:t>
            </a:r>
          </a:p>
        </p:txBody>
      </p:sp>
      <p:sp>
        <p:nvSpPr>
          <p:cNvPr id="2" name="1 CuadroTexto"/>
          <p:cNvSpPr txBox="1"/>
          <p:nvPr/>
        </p:nvSpPr>
        <p:spPr>
          <a:xfrm>
            <a:off x="107504" y="2274838"/>
            <a:ext cx="8852712" cy="2308324"/>
          </a:xfrm>
          <a:prstGeom prst="rect">
            <a:avLst/>
          </a:prstGeom>
          <a:noFill/>
        </p:spPr>
        <p:txBody>
          <a:bodyPr wrap="square" rtlCol="0">
            <a:spAutoFit/>
          </a:bodyPr>
          <a:lstStyle/>
          <a:p>
            <a:r>
              <a:rPr lang="es-ES" sz="3200" b="1" dirty="0" smtClean="0">
                <a:solidFill>
                  <a:srgbClr val="00B050"/>
                </a:solidFill>
              </a:rPr>
              <a:t>Temas relacionados con el taller:</a:t>
            </a:r>
          </a:p>
          <a:p>
            <a:pPr marL="179387"/>
            <a:r>
              <a:rPr lang="es-ES" sz="2800" b="1" dirty="0">
                <a:solidFill>
                  <a:srgbClr val="00B050"/>
                </a:solidFill>
              </a:rPr>
              <a:t>Tema 9. Abastecimiento urbano y a la población </a:t>
            </a:r>
            <a:r>
              <a:rPr lang="es-ES" sz="2800" b="1" dirty="0" smtClean="0">
                <a:solidFill>
                  <a:srgbClr val="00B050"/>
                </a:solidFill>
              </a:rPr>
              <a:t>dispersa</a:t>
            </a:r>
          </a:p>
          <a:p>
            <a:pPr marL="179387"/>
            <a:r>
              <a:rPr lang="es-ES" sz="2800" b="1" dirty="0" smtClean="0">
                <a:solidFill>
                  <a:srgbClr val="00B050"/>
                </a:solidFill>
              </a:rPr>
              <a:t>Tema 10</a:t>
            </a:r>
            <a:r>
              <a:rPr lang="es-ES" sz="2800" b="1" dirty="0">
                <a:solidFill>
                  <a:srgbClr val="00B050"/>
                </a:solidFill>
              </a:rPr>
              <a:t>. Adaptación de los escenarios de aprovechamiento a las previsiones de Cambio Climático</a:t>
            </a:r>
          </a:p>
          <a:p>
            <a:pPr marL="179387"/>
            <a:r>
              <a:rPr lang="es-ES" sz="2800" b="1" dirty="0" smtClean="0">
                <a:solidFill>
                  <a:srgbClr val="00B050"/>
                </a:solidFill>
              </a:rPr>
              <a:t>Tema </a:t>
            </a:r>
            <a:r>
              <a:rPr lang="es-ES" sz="2800" b="1" dirty="0">
                <a:solidFill>
                  <a:srgbClr val="00B050"/>
                </a:solidFill>
              </a:rPr>
              <a:t>11. Otros usos</a:t>
            </a:r>
          </a:p>
        </p:txBody>
      </p:sp>
      <p:sp>
        <p:nvSpPr>
          <p:cNvPr id="3" name="2 Rectángulo redondeado"/>
          <p:cNvSpPr/>
          <p:nvPr/>
        </p:nvSpPr>
        <p:spPr>
          <a:xfrm>
            <a:off x="235768" y="4138290"/>
            <a:ext cx="8568952" cy="432048"/>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869660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0" y="-1"/>
            <a:ext cx="9205588" cy="6904191"/>
          </a:xfrm>
          <a:prstGeom prst="rect">
            <a:avLst/>
          </a:prstGeom>
          <a:solidFill>
            <a:schemeClr val="bg1"/>
          </a:solidFill>
          <a:ln>
            <a:solidFill>
              <a:srgbClr val="00B050"/>
            </a:solidFill>
          </a:ln>
          <a:effectLst>
            <a:outerShdw blurRad="50800" dist="38100" dir="2700000" algn="tl" rotWithShape="0">
              <a:prstClr val="black">
                <a:alpha val="40000"/>
              </a:prstClr>
            </a:outerShdw>
          </a:effectLst>
          <a:scene3d>
            <a:camera prst="orthographicFront"/>
            <a:lightRig rig="threePt" dir="t"/>
          </a:scene3d>
          <a:sp3d>
            <a:bevelT/>
          </a:sp3d>
          <a:extLst/>
        </p:spPr>
      </p:pic>
      <p:sp>
        <p:nvSpPr>
          <p:cNvPr id="39" name="CuadroTexto 24">
            <a:extLst>
              <a:ext uri="{FF2B5EF4-FFF2-40B4-BE49-F238E27FC236}">
                <a16:creationId xmlns:a16="http://schemas.microsoft.com/office/drawing/2014/main" xmlns="" id="{04A98A50-E941-564F-8957-DB9378ABE2D6}"/>
              </a:ext>
            </a:extLst>
          </p:cNvPr>
          <p:cNvSpPr txBox="1"/>
          <p:nvPr/>
        </p:nvSpPr>
        <p:spPr>
          <a:xfrm>
            <a:off x="0" y="272266"/>
            <a:ext cx="4810041" cy="461665"/>
          </a:xfrm>
          <a:prstGeom prst="rect">
            <a:avLst/>
          </a:prstGeom>
          <a:solidFill>
            <a:srgbClr val="CCFF33"/>
          </a:solidFill>
          <a:ln>
            <a:noFill/>
          </a:ln>
        </p:spPr>
        <p:txBody>
          <a:bodyPr wrap="square">
            <a:spAutoFit/>
          </a:bodyPr>
          <a:lstStyle/>
          <a:p>
            <a:pPr eaLnBrk="1" hangingPunct="1">
              <a:defRPr/>
            </a:pPr>
            <a:r>
              <a:rPr lang="eu-ES" sz="2400" b="1" u="none" dirty="0">
                <a:solidFill>
                  <a:srgbClr val="00B050"/>
                </a:solidFill>
                <a:latin typeface="Calibri" panose="020F0502020204030204" pitchFamily="34" charset="0"/>
              </a:rPr>
              <a:t>PLAN HIDROLÓGICO VIGENTE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101" y="4386181"/>
            <a:ext cx="6140477" cy="2317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CuadroTexto"/>
          <p:cNvSpPr txBox="1"/>
          <p:nvPr/>
        </p:nvSpPr>
        <p:spPr>
          <a:xfrm>
            <a:off x="61588" y="908720"/>
            <a:ext cx="5086476" cy="1631216"/>
          </a:xfrm>
          <a:prstGeom prst="rect">
            <a:avLst/>
          </a:prstGeom>
          <a:noFill/>
          <a:ln>
            <a:solidFill>
              <a:srgbClr val="00B050"/>
            </a:solidFill>
          </a:ln>
        </p:spPr>
        <p:txBody>
          <a:bodyPr wrap="square" rtlCol="0">
            <a:spAutoFit/>
          </a:bodyPr>
          <a:lstStyle/>
          <a:p>
            <a:pPr marL="285750" indent="-285750">
              <a:buFont typeface="Wingdings" panose="05000000000000000000" pitchFamily="2" charset="2"/>
              <a:buChar char="§"/>
            </a:pPr>
            <a:r>
              <a:rPr lang="es-ES_tradnl" sz="2000" b="1" dirty="0">
                <a:solidFill>
                  <a:srgbClr val="00B050"/>
                </a:solidFill>
                <a:latin typeface="Calibri" panose="020F0502020204030204" pitchFamily="34" charset="0"/>
                <a:ea typeface="Verdana" panose="020B0604030504040204" pitchFamily="34" charset="0"/>
                <a:cs typeface="Verdana" panose="020B0604030504040204" pitchFamily="34" charset="0"/>
              </a:rPr>
              <a:t>Los  </a:t>
            </a:r>
            <a:r>
              <a:rPr lang="es-ES_tradnl" sz="2000" b="1" dirty="0" smtClean="0">
                <a:solidFill>
                  <a:srgbClr val="00B050"/>
                </a:solidFill>
                <a:latin typeface="Calibri" panose="020F0502020204030204" pitchFamily="34" charset="0"/>
                <a:ea typeface="Verdana" panose="020B0604030504040204" pitchFamily="34" charset="0"/>
                <a:cs typeface="Verdana" panose="020B0604030504040204" pitchFamily="34" charset="0"/>
              </a:rPr>
              <a:t>otros usos consuntivos más </a:t>
            </a:r>
            <a:r>
              <a:rPr lang="es-ES_tradnl" sz="2000" b="1" dirty="0">
                <a:solidFill>
                  <a:srgbClr val="00B050"/>
                </a:solidFill>
                <a:latin typeface="Calibri" panose="020F0502020204030204" pitchFamily="34" charset="0"/>
                <a:ea typeface="Verdana" panose="020B0604030504040204" pitchFamily="34" charset="0"/>
                <a:cs typeface="Verdana" panose="020B0604030504040204" pitchFamily="34" charset="0"/>
              </a:rPr>
              <a:t>significativos son industriales e hidroeléctricos</a:t>
            </a:r>
            <a:r>
              <a:rPr lang="es-ES_tradnl" sz="2000" b="1" dirty="0" smtClean="0">
                <a:solidFill>
                  <a:srgbClr val="00B050"/>
                </a:solidFill>
                <a:latin typeface="Calibri" panose="020F0502020204030204" pitchFamily="34" charset="0"/>
                <a:ea typeface="Verdana" panose="020B0604030504040204" pitchFamily="34" charset="0"/>
                <a:cs typeface="Verdana" panose="020B0604030504040204" pitchFamily="34" charset="0"/>
              </a:rPr>
              <a:t>.</a:t>
            </a:r>
          </a:p>
          <a:p>
            <a:pPr marL="285750" indent="-285750">
              <a:buFont typeface="Wingdings" panose="05000000000000000000" pitchFamily="2" charset="2"/>
              <a:buChar char="§"/>
            </a:pPr>
            <a:r>
              <a:rPr lang="es-ES_tradnl" sz="2000" b="1" dirty="0" smtClean="0">
                <a:solidFill>
                  <a:srgbClr val="00B050"/>
                </a:solidFill>
                <a:latin typeface="Calibri" panose="020F0502020204030204" pitchFamily="34" charset="0"/>
                <a:ea typeface="Verdana" panose="020B0604030504040204" pitchFamily="34" charset="0"/>
                <a:cs typeface="Verdana" panose="020B0604030504040204" pitchFamily="34" charset="0"/>
              </a:rPr>
              <a:t>Se prevén estabilizados para los próximos horizontes.</a:t>
            </a:r>
            <a:endParaRPr lang="es-ES_tradnl" sz="2000" b="1" dirty="0">
              <a:solidFill>
                <a:srgbClr val="00B050"/>
              </a:solidFill>
              <a:latin typeface="Calibri" panose="020F0502020204030204" pitchFamily="34" charset="0"/>
              <a:ea typeface="Verdana" panose="020B0604030504040204" pitchFamily="34" charset="0"/>
              <a:cs typeface="Verdana" panose="020B0604030504040204" pitchFamily="34" charset="0"/>
            </a:endParaRPr>
          </a:p>
        </p:txBody>
      </p:sp>
      <p:sp>
        <p:nvSpPr>
          <p:cNvPr id="3" name="2 CuadroTexto"/>
          <p:cNvSpPr txBox="1"/>
          <p:nvPr/>
        </p:nvSpPr>
        <p:spPr>
          <a:xfrm>
            <a:off x="6276206" y="4381202"/>
            <a:ext cx="2971798" cy="1938992"/>
          </a:xfrm>
          <a:prstGeom prst="rect">
            <a:avLst/>
          </a:prstGeom>
          <a:noFill/>
          <a:ln>
            <a:solidFill>
              <a:srgbClr val="00B050"/>
            </a:solidFill>
          </a:ln>
        </p:spPr>
        <p:txBody>
          <a:bodyPr wrap="square" rtlCol="0">
            <a:spAutoFit/>
          </a:bodyPr>
          <a:lstStyle/>
          <a:p>
            <a:r>
              <a:rPr lang="es-ES_tradnl" sz="2000" b="1" dirty="0" smtClean="0">
                <a:solidFill>
                  <a:srgbClr val="00B050"/>
                </a:solidFill>
                <a:latin typeface="Calibri" panose="020F0502020204030204" pitchFamily="34" charset="0"/>
                <a:ea typeface="Verdana" panose="020B0604030504040204" pitchFamily="34" charset="0"/>
                <a:cs typeface="Verdana" panose="020B0604030504040204" pitchFamily="34" charset="0"/>
              </a:rPr>
              <a:t>Uso hidroeléctrico:</a:t>
            </a:r>
            <a:endParaRPr lang="es-ES_tradnl" sz="2000" b="1" dirty="0">
              <a:solidFill>
                <a:srgbClr val="00B050"/>
              </a:solidFill>
              <a:latin typeface="Calibri" panose="020F0502020204030204" pitchFamily="34" charset="0"/>
              <a:ea typeface="Verdana" panose="020B0604030504040204" pitchFamily="34" charset="0"/>
              <a:cs typeface="Verdana" panose="020B0604030504040204" pitchFamily="34" charset="0"/>
            </a:endParaRPr>
          </a:p>
          <a:p>
            <a:pPr marL="174625" indent="-174625">
              <a:buFont typeface="Wingdings" panose="05000000000000000000" pitchFamily="2" charset="2"/>
              <a:buChar char="§"/>
            </a:pPr>
            <a:r>
              <a:rPr lang="es-ES_tradnl" sz="2000" b="1" dirty="0">
                <a:solidFill>
                  <a:srgbClr val="00B050"/>
                </a:solidFill>
                <a:latin typeface="Calibri" panose="020F0502020204030204" pitchFamily="34" charset="0"/>
                <a:ea typeface="Verdana" panose="020B0604030504040204" pitchFamily="34" charset="0"/>
                <a:cs typeface="Verdana" panose="020B0604030504040204" pitchFamily="34" charset="0"/>
              </a:rPr>
              <a:t>No consuntivo 12.987 </a:t>
            </a:r>
            <a:r>
              <a:rPr lang="es-ES" sz="2000" b="1" dirty="0">
                <a:solidFill>
                  <a:srgbClr val="00B050"/>
                </a:solidFill>
                <a:latin typeface="Calibri" panose="020F0502020204030204" pitchFamily="34" charset="0"/>
              </a:rPr>
              <a:t>Hm</a:t>
            </a:r>
            <a:r>
              <a:rPr lang="es-ES" sz="2000" b="1" baseline="30000" dirty="0">
                <a:solidFill>
                  <a:srgbClr val="00B050"/>
                </a:solidFill>
                <a:latin typeface="Calibri" panose="020F0502020204030204" pitchFamily="34" charset="0"/>
              </a:rPr>
              <a:t>3</a:t>
            </a:r>
            <a:r>
              <a:rPr lang="es-ES" sz="2000" b="1" dirty="0">
                <a:solidFill>
                  <a:srgbClr val="00B050"/>
                </a:solidFill>
                <a:latin typeface="Calibri" panose="020F0502020204030204" pitchFamily="34" charset="0"/>
              </a:rPr>
              <a:t>/año</a:t>
            </a:r>
          </a:p>
          <a:p>
            <a:pPr marL="174625" indent="-174625">
              <a:buFont typeface="Wingdings" panose="05000000000000000000" pitchFamily="2" charset="2"/>
              <a:buChar char="§"/>
            </a:pPr>
            <a:r>
              <a:rPr lang="es-ES" sz="2000" b="1" dirty="0">
                <a:solidFill>
                  <a:srgbClr val="00B050"/>
                </a:solidFill>
                <a:latin typeface="Calibri" panose="020F0502020204030204" pitchFamily="34" charset="0"/>
                <a:ea typeface="Verdana" panose="020B0604030504040204" pitchFamily="34" charset="0"/>
                <a:cs typeface="Verdana" panose="020B0604030504040204" pitchFamily="34" charset="0"/>
              </a:rPr>
              <a:t>Alteraciones morfológicas y alteración de régimen</a:t>
            </a:r>
            <a:endParaRPr lang="es-ES" sz="2000" dirty="0"/>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980729"/>
            <a:ext cx="3984914" cy="25942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5076" y="2656755"/>
            <a:ext cx="3619500" cy="1590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638536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90170" y="116272"/>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35590" y="967327"/>
            <a:ext cx="8892480" cy="707886"/>
          </a:xfrm>
          <a:prstGeom prst="rect">
            <a:avLst/>
          </a:prstGeom>
          <a:noFill/>
        </p:spPr>
        <p:txBody>
          <a:bodyPr wrap="square" rtlCol="0">
            <a:spAutoFit/>
          </a:bodyPr>
          <a:lstStyle/>
          <a:p>
            <a:pPr algn="ctr"/>
            <a:r>
              <a:rPr lang="es-ES" sz="4000" b="1" dirty="0">
                <a:solidFill>
                  <a:srgbClr val="339966"/>
                </a:solidFill>
                <a:latin typeface="Arial Narrow" panose="020B0606020202030204" pitchFamily="34" charset="0"/>
              </a:rPr>
              <a:t>Objetivos de la planificación hidrológica</a:t>
            </a:r>
          </a:p>
        </p:txBody>
      </p:sp>
      <p:sp>
        <p:nvSpPr>
          <p:cNvPr id="7" name="6 CuadroTexto"/>
          <p:cNvSpPr txBox="1"/>
          <p:nvPr/>
        </p:nvSpPr>
        <p:spPr>
          <a:xfrm>
            <a:off x="467544" y="1700808"/>
            <a:ext cx="5256584" cy="4401205"/>
          </a:xfrm>
          <a:prstGeom prst="rect">
            <a:avLst/>
          </a:prstGeom>
          <a:noFill/>
        </p:spPr>
        <p:txBody>
          <a:bodyPr wrap="square" rtlCol="0">
            <a:spAutoFit/>
          </a:bodyPr>
          <a:lstStyle/>
          <a:p>
            <a:pPr algn="just"/>
            <a:r>
              <a:rPr lang="es-ES" sz="2800" dirty="0" smtClean="0">
                <a:solidFill>
                  <a:srgbClr val="339966"/>
                </a:solidFill>
                <a:latin typeface="Arial Narrow" panose="020B0606020202030204" pitchFamily="34" charset="0"/>
              </a:rPr>
              <a:t>Sus objetivos principales son alcanzar el </a:t>
            </a:r>
            <a:r>
              <a:rPr lang="es-ES" sz="2800" b="1" dirty="0" smtClean="0">
                <a:solidFill>
                  <a:srgbClr val="339966"/>
                </a:solidFill>
                <a:latin typeface="Arial Narrow" panose="020B0606020202030204" pitchFamily="34" charset="0"/>
              </a:rPr>
              <a:t>buen estado </a:t>
            </a:r>
            <a:r>
              <a:rPr lang="es-ES" sz="2800" dirty="0" smtClean="0">
                <a:solidFill>
                  <a:srgbClr val="339966"/>
                </a:solidFill>
                <a:latin typeface="Arial Narrow" panose="020B0606020202030204" pitchFamily="34" charset="0"/>
              </a:rPr>
              <a:t>en las masas de agua y prevenir su </a:t>
            </a:r>
            <a:r>
              <a:rPr lang="es-ES" sz="2800" b="1" dirty="0" smtClean="0">
                <a:solidFill>
                  <a:srgbClr val="339966"/>
                </a:solidFill>
                <a:latin typeface="Arial Narrow" panose="020B0606020202030204" pitchFamily="34" charset="0"/>
              </a:rPr>
              <a:t>deterioro</a:t>
            </a:r>
            <a:r>
              <a:rPr lang="es-ES" sz="2800" dirty="0" smtClean="0">
                <a:solidFill>
                  <a:srgbClr val="339966"/>
                </a:solidFill>
                <a:latin typeface="Arial Narrow" panose="020B0606020202030204" pitchFamily="34" charset="0"/>
              </a:rPr>
              <a:t>, así como promover el </a:t>
            </a:r>
            <a:r>
              <a:rPr lang="es-ES" sz="2800" b="1" dirty="0" smtClean="0">
                <a:solidFill>
                  <a:srgbClr val="339966"/>
                </a:solidFill>
                <a:latin typeface="Arial Narrow" panose="020B0606020202030204" pitchFamily="34" charset="0"/>
              </a:rPr>
              <a:t>uso sostenible del agua</a:t>
            </a:r>
            <a:r>
              <a:rPr lang="es-ES" sz="2800" dirty="0" smtClean="0">
                <a:solidFill>
                  <a:srgbClr val="339966"/>
                </a:solidFill>
                <a:latin typeface="Arial Narrow" panose="020B0606020202030204" pitchFamily="34" charset="0"/>
              </a:rPr>
              <a:t>, atendiendo las </a:t>
            </a:r>
            <a:r>
              <a:rPr lang="es-ES" sz="2800" b="1" dirty="0" smtClean="0">
                <a:solidFill>
                  <a:srgbClr val="339966"/>
                </a:solidFill>
                <a:latin typeface="Arial Narrow" panose="020B0606020202030204" pitchFamily="34" charset="0"/>
              </a:rPr>
              <a:t>demandas</a:t>
            </a:r>
            <a:r>
              <a:rPr lang="es-ES" sz="2800" dirty="0" smtClean="0">
                <a:solidFill>
                  <a:srgbClr val="339966"/>
                </a:solidFill>
                <a:latin typeface="Arial Narrow" panose="020B0606020202030204" pitchFamily="34" charset="0"/>
              </a:rPr>
              <a:t> actuales y futuras y garantizando su </a:t>
            </a:r>
            <a:r>
              <a:rPr lang="es-ES" sz="2800" b="1" dirty="0" smtClean="0">
                <a:solidFill>
                  <a:srgbClr val="339966"/>
                </a:solidFill>
                <a:latin typeface="Arial Narrow" panose="020B0606020202030204" pitchFamily="34" charset="0"/>
              </a:rPr>
              <a:t>calidad</a:t>
            </a:r>
            <a:r>
              <a:rPr lang="es-ES" sz="2800" dirty="0" smtClean="0">
                <a:solidFill>
                  <a:srgbClr val="339966"/>
                </a:solidFill>
                <a:latin typeface="Arial Narrow" panose="020B0606020202030204" pitchFamily="34" charset="0"/>
              </a:rPr>
              <a:t>.</a:t>
            </a:r>
          </a:p>
          <a:p>
            <a:pPr algn="just"/>
            <a:endParaRPr lang="es-ES" sz="2800" dirty="0">
              <a:solidFill>
                <a:srgbClr val="339966"/>
              </a:solidFill>
              <a:latin typeface="Arial Narrow" panose="020B0606020202030204" pitchFamily="34" charset="0"/>
            </a:endParaRPr>
          </a:p>
          <a:p>
            <a:pPr algn="just"/>
            <a:r>
              <a:rPr lang="es-ES" sz="2800" dirty="0" smtClean="0">
                <a:solidFill>
                  <a:srgbClr val="339966"/>
                </a:solidFill>
                <a:latin typeface="Arial Narrow" panose="020B0606020202030204" pitchFamily="34" charset="0"/>
              </a:rPr>
              <a:t>Asimismo, contribuye a </a:t>
            </a:r>
            <a:r>
              <a:rPr lang="es-ES" sz="2800" b="1" dirty="0" smtClean="0">
                <a:solidFill>
                  <a:srgbClr val="339966"/>
                </a:solidFill>
                <a:latin typeface="Arial Narrow" panose="020B0606020202030204" pitchFamily="34" charset="0"/>
              </a:rPr>
              <a:t>prevenir</a:t>
            </a:r>
            <a:r>
              <a:rPr lang="es-ES" sz="2800" dirty="0" smtClean="0">
                <a:solidFill>
                  <a:srgbClr val="339966"/>
                </a:solidFill>
                <a:latin typeface="Arial Narrow" panose="020B0606020202030204" pitchFamily="34" charset="0"/>
              </a:rPr>
              <a:t> los efectos de fenómenos extremos como </a:t>
            </a:r>
            <a:r>
              <a:rPr lang="es-ES" sz="2800" b="1" dirty="0" smtClean="0">
                <a:solidFill>
                  <a:srgbClr val="339966"/>
                </a:solidFill>
                <a:latin typeface="Arial Narrow" panose="020B0606020202030204" pitchFamily="34" charset="0"/>
              </a:rPr>
              <a:t>inundaciones</a:t>
            </a:r>
            <a:r>
              <a:rPr lang="es-ES" sz="2800" dirty="0" smtClean="0">
                <a:solidFill>
                  <a:srgbClr val="339966"/>
                </a:solidFill>
                <a:latin typeface="Arial Narrow" panose="020B0606020202030204" pitchFamily="34" charset="0"/>
              </a:rPr>
              <a:t> y </a:t>
            </a:r>
            <a:r>
              <a:rPr lang="es-ES" sz="2800" b="1" dirty="0" smtClean="0">
                <a:solidFill>
                  <a:srgbClr val="339966"/>
                </a:solidFill>
                <a:latin typeface="Arial Narrow" panose="020B0606020202030204" pitchFamily="34" charset="0"/>
              </a:rPr>
              <a:t>sequías</a:t>
            </a:r>
            <a:r>
              <a:rPr lang="es-ES" sz="2800" dirty="0" smtClean="0">
                <a:solidFill>
                  <a:srgbClr val="339966"/>
                </a:solidFill>
                <a:latin typeface="Arial Narrow" panose="020B0606020202030204" pitchFamily="34" charset="0"/>
              </a:rPr>
              <a:t>.</a:t>
            </a:r>
            <a:endParaRPr lang="es-ES" sz="2800" dirty="0">
              <a:solidFill>
                <a:srgbClr val="339966"/>
              </a:solidFill>
              <a:latin typeface="Arial Narrow" panose="020B0606020202030204" pitchFamily="34" charset="0"/>
            </a:endParaRPr>
          </a:p>
        </p:txBody>
      </p:sp>
      <p:sp>
        <p:nvSpPr>
          <p:cNvPr id="2" name="1 Rectángulo redondeado"/>
          <p:cNvSpPr/>
          <p:nvPr/>
        </p:nvSpPr>
        <p:spPr>
          <a:xfrm>
            <a:off x="323528" y="3077220"/>
            <a:ext cx="5544616" cy="1287884"/>
          </a:xfrm>
          <a:prstGeom prst="round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860640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20340" y="33536"/>
            <a:ext cx="9144000" cy="6858000"/>
          </a:xfrm>
          <a:prstGeom prst="rect">
            <a:avLst/>
          </a:prstGeom>
          <a:solidFill>
            <a:schemeClr val="bg1"/>
          </a:solidFill>
          <a:ln>
            <a:solidFill>
              <a:srgbClr val="00B050"/>
            </a:solidFill>
          </a:ln>
          <a:effectLst>
            <a:outerShdw blurRad="50800" dist="38100" dir="2700000" algn="tl" rotWithShape="0">
              <a:prstClr val="black">
                <a:alpha val="40000"/>
              </a:prstClr>
            </a:outerShdw>
          </a:effectLst>
          <a:scene3d>
            <a:camera prst="orthographicFront"/>
            <a:lightRig rig="threePt" dir="t"/>
          </a:scene3d>
          <a:sp3d>
            <a:bevelT/>
          </a:sp3d>
          <a:extLst/>
        </p:spPr>
      </p:pic>
      <p:pic>
        <p:nvPicPr>
          <p:cNvPr id="7" name="Picture 3" descr="F:\Tragsa\Logo_CH_nuevo\CH_catabric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90456" y="33537"/>
            <a:ext cx="3600400" cy="680907"/>
          </a:xfrm>
          <a:prstGeom prst="rect">
            <a:avLst/>
          </a:prstGeom>
          <a:noFill/>
          <a:extLst>
            <a:ext uri="{909E8E84-426E-40DD-AFC4-6F175D3DCCD1}">
              <a14:hiddenFill xmlns:a14="http://schemas.microsoft.com/office/drawing/2010/main">
                <a:solidFill>
                  <a:srgbClr val="FFFFFF"/>
                </a:solidFill>
              </a14:hiddenFill>
            </a:ext>
          </a:extLst>
        </p:spPr>
      </p:pic>
      <p:pic>
        <p:nvPicPr>
          <p:cNvPr id="11" name="10 Imagen" descr="2008URA"/>
          <p:cNvPicPr/>
          <p:nvPr/>
        </p:nvPicPr>
        <p:blipFill>
          <a:blip r:embed="rId4">
            <a:extLst>
              <a:ext uri="{28A0092B-C50C-407E-A947-70E740481C1C}">
                <a14:useLocalDpi xmlns:a14="http://schemas.microsoft.com/office/drawing/2010/main" val="0"/>
              </a:ext>
            </a:extLst>
          </a:blip>
          <a:srcRect/>
          <a:stretch>
            <a:fillRect/>
          </a:stretch>
        </p:blipFill>
        <p:spPr bwMode="auto">
          <a:xfrm>
            <a:off x="7900110" y="158089"/>
            <a:ext cx="976630" cy="431800"/>
          </a:xfrm>
          <a:prstGeom prst="rect">
            <a:avLst/>
          </a:prstGeom>
          <a:noFill/>
          <a:ln>
            <a:noFill/>
          </a:ln>
        </p:spPr>
      </p:pic>
      <p:sp>
        <p:nvSpPr>
          <p:cNvPr id="39" name="CuadroTexto 24">
            <a:extLst>
              <a:ext uri="{FF2B5EF4-FFF2-40B4-BE49-F238E27FC236}">
                <a16:creationId xmlns:a16="http://schemas.microsoft.com/office/drawing/2014/main" xmlns="" id="{04A98A50-E941-564F-8957-DB9378ABE2D6}"/>
              </a:ext>
            </a:extLst>
          </p:cNvPr>
          <p:cNvSpPr txBox="1"/>
          <p:nvPr/>
        </p:nvSpPr>
        <p:spPr>
          <a:xfrm>
            <a:off x="49991" y="733931"/>
            <a:ext cx="3219074" cy="461665"/>
          </a:xfrm>
          <a:prstGeom prst="rect">
            <a:avLst/>
          </a:prstGeom>
          <a:solidFill>
            <a:srgbClr val="CCFF33"/>
          </a:solidFill>
          <a:ln>
            <a:noFill/>
          </a:ln>
        </p:spPr>
        <p:txBody>
          <a:bodyPr wrap="square">
            <a:spAutoFit/>
          </a:bodyPr>
          <a:lstStyle/>
          <a:p>
            <a:pPr eaLnBrk="1" hangingPunct="1">
              <a:defRPr/>
            </a:pPr>
            <a:r>
              <a:rPr lang="eu-ES" sz="2400" b="1" u="none" dirty="0">
                <a:solidFill>
                  <a:srgbClr val="00B050"/>
                </a:solidFill>
                <a:latin typeface="Calibri" panose="020F0502020204030204" pitchFamily="34" charset="0"/>
              </a:rPr>
              <a:t>DIAGNÓSTICO DEL </a:t>
            </a:r>
            <a:r>
              <a:rPr lang="eu-ES" sz="2400" b="1" u="none" dirty="0" err="1">
                <a:solidFill>
                  <a:srgbClr val="00B050"/>
                </a:solidFill>
                <a:latin typeface="Calibri" panose="020F0502020204030204" pitchFamily="34" charset="0"/>
              </a:rPr>
              <a:t>EpTI</a:t>
            </a:r>
            <a:endParaRPr lang="eu-ES" sz="2400" b="1" u="none" dirty="0">
              <a:solidFill>
                <a:srgbClr val="00B050"/>
              </a:solidFill>
              <a:latin typeface="Calibri" panose="020F0502020204030204" pitchFamily="34" charset="0"/>
            </a:endParaRPr>
          </a:p>
        </p:txBody>
      </p:sp>
      <p:sp>
        <p:nvSpPr>
          <p:cNvPr id="2" name="1 CuadroTexto"/>
          <p:cNvSpPr txBox="1"/>
          <p:nvPr/>
        </p:nvSpPr>
        <p:spPr>
          <a:xfrm>
            <a:off x="49991" y="1340768"/>
            <a:ext cx="8985898" cy="1015663"/>
          </a:xfrm>
          <a:prstGeom prst="rect">
            <a:avLst/>
          </a:prstGeom>
          <a:noFill/>
          <a:ln>
            <a:solidFill>
              <a:srgbClr val="00B050"/>
            </a:solidFill>
          </a:ln>
        </p:spPr>
        <p:txBody>
          <a:bodyPr wrap="square" rtlCol="0">
            <a:spAutoFit/>
          </a:bodyPr>
          <a:lstStyle/>
          <a:p>
            <a:pPr marL="342900" indent="-342900">
              <a:buFont typeface="Wingdings" panose="05000000000000000000" pitchFamily="2" charset="2"/>
              <a:buChar char="§"/>
            </a:pPr>
            <a:r>
              <a:rPr lang="es-ES" sz="2000" dirty="0">
                <a:solidFill>
                  <a:srgbClr val="00B050"/>
                </a:solidFill>
                <a:latin typeface="Calibri" panose="020F0502020204030204" pitchFamily="34" charset="0"/>
                <a:ea typeface="Verdana" panose="020B0604030504040204" pitchFamily="34" charset="0"/>
                <a:cs typeface="Verdana" panose="020B0604030504040204" pitchFamily="34" charset="0"/>
              </a:rPr>
              <a:t>No son un problema significativo en cuanto a la satisfacción de sus demandas.</a:t>
            </a:r>
          </a:p>
          <a:p>
            <a:pPr marL="342900" indent="-342900">
              <a:buFont typeface="Wingdings" panose="05000000000000000000" pitchFamily="2" charset="2"/>
              <a:buChar char="§"/>
            </a:pPr>
            <a:r>
              <a:rPr lang="es-ES" sz="2000" dirty="0">
                <a:solidFill>
                  <a:srgbClr val="00B050"/>
                </a:solidFill>
                <a:latin typeface="Calibri" panose="020F0502020204030204" pitchFamily="34" charset="0"/>
                <a:ea typeface="Verdana" panose="020B0604030504040204" pitchFamily="34" charset="0"/>
                <a:cs typeface="Verdana" panose="020B0604030504040204" pitchFamily="34" charset="0"/>
              </a:rPr>
              <a:t>Las alteraciones </a:t>
            </a:r>
            <a:r>
              <a:rPr lang="es-ES" sz="2000" dirty="0" err="1">
                <a:solidFill>
                  <a:srgbClr val="00B050"/>
                </a:solidFill>
                <a:latin typeface="Calibri" panose="020F0502020204030204" pitchFamily="34" charset="0"/>
                <a:ea typeface="Verdana" panose="020B0604030504040204" pitchFamily="34" charset="0"/>
                <a:cs typeface="Verdana" panose="020B0604030504040204" pitchFamily="34" charset="0"/>
              </a:rPr>
              <a:t>hidromorfológicas</a:t>
            </a:r>
            <a:r>
              <a:rPr lang="es-ES" sz="2000" dirty="0">
                <a:solidFill>
                  <a:srgbClr val="00B050"/>
                </a:solidFill>
                <a:latin typeface="Calibri" panose="020F0502020204030204" pitchFamily="34" charset="0"/>
                <a:ea typeface="Verdana" panose="020B0604030504040204" pitchFamily="34" charset="0"/>
                <a:cs typeface="Verdana" panose="020B0604030504040204" pitchFamily="34" charset="0"/>
              </a:rPr>
              <a:t> conjuntamente con otras presiones suponen riesgo para cumplimiento de OMA. Caudales ecológicos en marcha</a:t>
            </a:r>
            <a:r>
              <a:rPr lang="es-ES" sz="2000" dirty="0" smtClean="0">
                <a:solidFill>
                  <a:srgbClr val="00B050"/>
                </a:solidFill>
                <a:latin typeface="Calibri" panose="020F0502020204030204" pitchFamily="34" charset="0"/>
                <a:ea typeface="Verdana" panose="020B0604030504040204" pitchFamily="34" charset="0"/>
                <a:cs typeface="Verdana" panose="020B0604030504040204" pitchFamily="34" charset="0"/>
              </a:rPr>
              <a:t>.</a:t>
            </a:r>
            <a:endParaRPr lang="es-ES" dirty="0"/>
          </a:p>
        </p:txBody>
      </p:sp>
      <p:sp>
        <p:nvSpPr>
          <p:cNvPr id="3" name="2 CuadroTexto"/>
          <p:cNvSpPr txBox="1"/>
          <p:nvPr/>
        </p:nvSpPr>
        <p:spPr>
          <a:xfrm>
            <a:off x="49991" y="2564904"/>
            <a:ext cx="8985898" cy="1938992"/>
          </a:xfrm>
          <a:prstGeom prst="rect">
            <a:avLst/>
          </a:prstGeom>
          <a:noFill/>
          <a:ln>
            <a:solidFill>
              <a:srgbClr val="00B050"/>
            </a:solidFill>
          </a:ln>
        </p:spPr>
        <p:txBody>
          <a:bodyPr wrap="square" rtlCol="0">
            <a:spAutoFit/>
          </a:bodyPr>
          <a:lstStyle/>
          <a:p>
            <a:r>
              <a:rPr lang="es-ES" sz="2000" b="1" dirty="0">
                <a:solidFill>
                  <a:srgbClr val="00B050"/>
                </a:solidFill>
                <a:latin typeface="Calibri" panose="020F0502020204030204" pitchFamily="34" charset="0"/>
                <a:ea typeface="Verdana" panose="020B0604030504040204" pitchFamily="34" charset="0"/>
                <a:cs typeface="Verdana" panose="020B0604030504040204" pitchFamily="34" charset="0"/>
              </a:rPr>
              <a:t>OPORTUNIDADES:</a:t>
            </a:r>
          </a:p>
          <a:p>
            <a:pPr marL="342900" indent="-342900">
              <a:buFont typeface="Wingdings" panose="05000000000000000000" pitchFamily="2" charset="2"/>
              <a:buChar char="§"/>
            </a:pPr>
            <a:r>
              <a:rPr lang="es-ES" sz="2000" dirty="0">
                <a:solidFill>
                  <a:srgbClr val="00B050"/>
                </a:solidFill>
                <a:latin typeface="Calibri" panose="020F0502020204030204" pitchFamily="34" charset="0"/>
                <a:ea typeface="Verdana" panose="020B0604030504040204" pitchFamily="34" charset="0"/>
                <a:cs typeface="Verdana" panose="020B0604030504040204" pitchFamily="34" charset="0"/>
              </a:rPr>
              <a:t>El cese de la actividad y </a:t>
            </a:r>
            <a:r>
              <a:rPr lang="es-ES" sz="2000" dirty="0" smtClean="0">
                <a:solidFill>
                  <a:srgbClr val="00B050"/>
                </a:solidFill>
                <a:latin typeface="Calibri" panose="020F0502020204030204" pitchFamily="34" charset="0"/>
                <a:ea typeface="Verdana" panose="020B0604030504040204" pitchFamily="34" charset="0"/>
                <a:cs typeface="Verdana" panose="020B0604030504040204" pitchFamily="34" charset="0"/>
              </a:rPr>
              <a:t>desmantelamiento </a:t>
            </a:r>
            <a:r>
              <a:rPr lang="es-ES" sz="2000" dirty="0">
                <a:solidFill>
                  <a:srgbClr val="00B050"/>
                </a:solidFill>
                <a:latin typeface="Calibri" panose="020F0502020204030204" pitchFamily="34" charset="0"/>
                <a:ea typeface="Verdana" panose="020B0604030504040204" pitchFamily="34" charset="0"/>
                <a:cs typeface="Verdana" panose="020B0604030504040204" pitchFamily="34" charset="0"/>
              </a:rPr>
              <a:t>de las Centrales Térmicas del Narcea y de Lada.</a:t>
            </a:r>
          </a:p>
          <a:p>
            <a:pPr marL="342900" indent="-342900">
              <a:buFont typeface="Wingdings" panose="05000000000000000000" pitchFamily="2" charset="2"/>
              <a:buChar char="§"/>
            </a:pPr>
            <a:r>
              <a:rPr lang="es-ES" sz="2000" dirty="0">
                <a:solidFill>
                  <a:srgbClr val="00B050"/>
                </a:solidFill>
                <a:latin typeface="Calibri" panose="020F0502020204030204" pitchFamily="34" charset="0"/>
                <a:ea typeface="Verdana" panose="020B0604030504040204" pitchFamily="34" charset="0"/>
                <a:cs typeface="Verdana" panose="020B0604030504040204" pitchFamily="34" charset="0"/>
              </a:rPr>
              <a:t>El pacto de abastecimiento alcanzado entre la industria </a:t>
            </a:r>
            <a:r>
              <a:rPr lang="es-ES" sz="2000" dirty="0" err="1">
                <a:solidFill>
                  <a:srgbClr val="00B050"/>
                </a:solidFill>
                <a:latin typeface="Calibri" panose="020F0502020204030204" pitchFamily="34" charset="0"/>
                <a:ea typeface="Verdana" panose="020B0604030504040204" pitchFamily="34" charset="0"/>
                <a:cs typeface="Verdana" panose="020B0604030504040204" pitchFamily="34" charset="0"/>
              </a:rPr>
              <a:t>ArcelorMittal</a:t>
            </a:r>
            <a:r>
              <a:rPr lang="es-ES" sz="2000" dirty="0">
                <a:solidFill>
                  <a:srgbClr val="00B050"/>
                </a:solidFill>
                <a:latin typeface="Calibri" panose="020F0502020204030204" pitchFamily="34" charset="0"/>
                <a:ea typeface="Verdana" panose="020B0604030504040204" pitchFamily="34" charset="0"/>
                <a:cs typeface="Verdana" panose="020B0604030504040204" pitchFamily="34" charset="0"/>
              </a:rPr>
              <a:t>, </a:t>
            </a:r>
            <a:r>
              <a:rPr lang="es-ES" sz="2000" dirty="0" err="1">
                <a:solidFill>
                  <a:srgbClr val="00B050"/>
                </a:solidFill>
                <a:latin typeface="Calibri" panose="020F0502020204030204" pitchFamily="34" charset="0"/>
                <a:ea typeface="Verdana" panose="020B0604030504040204" pitchFamily="34" charset="0"/>
                <a:cs typeface="Verdana" panose="020B0604030504040204" pitchFamily="34" charset="0"/>
              </a:rPr>
              <a:t>Cadasa</a:t>
            </a:r>
            <a:r>
              <a:rPr lang="es-ES" sz="2000" dirty="0">
                <a:solidFill>
                  <a:srgbClr val="00B050"/>
                </a:solidFill>
                <a:latin typeface="Calibri" panose="020F0502020204030204" pitchFamily="34" charset="0"/>
                <a:ea typeface="Verdana" panose="020B0604030504040204" pitchFamily="34" charset="0"/>
                <a:cs typeface="Verdana" panose="020B0604030504040204" pitchFamily="34" charset="0"/>
              </a:rPr>
              <a:t> y el Principado de Asturias.</a:t>
            </a:r>
          </a:p>
          <a:p>
            <a:pPr marL="342900" indent="-342900">
              <a:buFont typeface="Wingdings" panose="05000000000000000000" pitchFamily="2" charset="2"/>
              <a:buChar char="§"/>
            </a:pPr>
            <a:r>
              <a:rPr lang="es-ES" sz="2000" dirty="0">
                <a:solidFill>
                  <a:srgbClr val="00B050"/>
                </a:solidFill>
                <a:latin typeface="Calibri" panose="020F0502020204030204" pitchFamily="34" charset="0"/>
                <a:ea typeface="Verdana" panose="020B0604030504040204" pitchFamily="34" charset="0"/>
                <a:cs typeface="Verdana" panose="020B0604030504040204" pitchFamily="34" charset="0"/>
              </a:rPr>
              <a:t>La adquisición por parte de </a:t>
            </a:r>
            <a:r>
              <a:rPr lang="es-ES" sz="2000" dirty="0" err="1">
                <a:solidFill>
                  <a:srgbClr val="00B050"/>
                </a:solidFill>
                <a:latin typeface="Calibri" panose="020F0502020204030204" pitchFamily="34" charset="0"/>
                <a:ea typeface="Verdana" panose="020B0604030504040204" pitchFamily="34" charset="0"/>
                <a:cs typeface="Verdana" panose="020B0604030504040204" pitchFamily="34" charset="0"/>
              </a:rPr>
              <a:t>Cadasa</a:t>
            </a:r>
            <a:r>
              <a:rPr lang="es-ES" sz="2000" dirty="0">
                <a:solidFill>
                  <a:srgbClr val="00B050"/>
                </a:solidFill>
                <a:latin typeface="Calibri" panose="020F0502020204030204" pitchFamily="34" charset="0"/>
                <a:ea typeface="Verdana" panose="020B0604030504040204" pitchFamily="34" charset="0"/>
                <a:cs typeface="Verdana" panose="020B0604030504040204" pitchFamily="34" charset="0"/>
              </a:rPr>
              <a:t> de la piscifactoría de </a:t>
            </a:r>
            <a:r>
              <a:rPr lang="es-ES" sz="2000" dirty="0" err="1" smtClean="0">
                <a:solidFill>
                  <a:srgbClr val="00B050"/>
                </a:solidFill>
                <a:latin typeface="Calibri" panose="020F0502020204030204" pitchFamily="34" charset="0"/>
                <a:ea typeface="Verdana" panose="020B0604030504040204" pitchFamily="34" charset="0"/>
                <a:cs typeface="Verdana" panose="020B0604030504040204" pitchFamily="34" charset="0"/>
              </a:rPr>
              <a:t>Rioseco</a:t>
            </a:r>
            <a:r>
              <a:rPr lang="es-ES" sz="2000" dirty="0" smtClean="0">
                <a:solidFill>
                  <a:srgbClr val="00B050"/>
                </a:solidFill>
                <a:latin typeface="Calibri" panose="020F0502020204030204" pitchFamily="34" charset="0"/>
                <a:ea typeface="Verdana" panose="020B0604030504040204" pitchFamily="34" charset="0"/>
                <a:cs typeface="Verdana" panose="020B0604030504040204" pitchFamily="34" charset="0"/>
              </a:rPr>
              <a:t>.</a:t>
            </a:r>
            <a:endParaRPr lang="es-ES_tradnl" sz="2000" dirty="0">
              <a:solidFill>
                <a:srgbClr val="00B050"/>
              </a:solidFill>
              <a:latin typeface="Calibri" panose="020F050202020403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7750751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51756"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24">
            <a:extLst>
              <a:ext uri="{FF2B5EF4-FFF2-40B4-BE49-F238E27FC236}">
                <a16:creationId xmlns="" xmlns:a16="http://schemas.microsoft.com/office/drawing/2014/main" id="{F0C00B1B-9E3C-D949-A857-98BA1B6DF45A}"/>
              </a:ext>
            </a:extLst>
          </p:cNvPr>
          <p:cNvSpPr txBox="1"/>
          <p:nvPr/>
        </p:nvSpPr>
        <p:spPr>
          <a:xfrm>
            <a:off x="-61628" y="266998"/>
            <a:ext cx="5689600" cy="461665"/>
          </a:xfrm>
          <a:prstGeom prst="rect">
            <a:avLst/>
          </a:prstGeom>
          <a:solidFill>
            <a:srgbClr val="CCFF33"/>
          </a:solidFill>
          <a:ln>
            <a:noFill/>
          </a:ln>
        </p:spPr>
        <p:txBody>
          <a:bodyPr wrap="square">
            <a:spAutoFit/>
          </a:bodyPr>
          <a:lstStyle/>
          <a:p>
            <a:pPr eaLnBrk="1" hangingPunct="1">
              <a:defRPr/>
            </a:pPr>
            <a:r>
              <a:rPr lang="eu-ES" sz="2400" b="1" u="none" dirty="0">
                <a:solidFill>
                  <a:srgbClr val="00B050"/>
                </a:solidFill>
                <a:latin typeface="Calibri" panose="020F0502020204030204" pitchFamily="34" charset="0"/>
              </a:rPr>
              <a:t>DECISIONES </a:t>
            </a:r>
            <a:r>
              <a:rPr lang="eu-ES" sz="2400" b="1" u="none" dirty="0" smtClean="0">
                <a:solidFill>
                  <a:srgbClr val="00B050"/>
                </a:solidFill>
                <a:latin typeface="Calibri" panose="020F0502020204030204" pitchFamily="34" charset="0"/>
              </a:rPr>
              <a:t>PARA  EL </a:t>
            </a:r>
            <a:r>
              <a:rPr lang="eu-ES" sz="2400" b="1" u="none" dirty="0">
                <a:solidFill>
                  <a:srgbClr val="00B050"/>
                </a:solidFill>
                <a:latin typeface="Calibri" panose="020F0502020204030204" pitchFamily="34" charset="0"/>
              </a:rPr>
              <a:t>PLAN HIDROLÓGICO </a:t>
            </a:r>
          </a:p>
        </p:txBody>
      </p:sp>
      <p:sp>
        <p:nvSpPr>
          <p:cNvPr id="6" name="9 Rectángulo">
            <a:extLst>
              <a:ext uri="{FF2B5EF4-FFF2-40B4-BE49-F238E27FC236}">
                <a16:creationId xmlns:a16="http://schemas.microsoft.com/office/drawing/2014/main" xmlns="" id="{FADA31CE-9664-404E-AA9F-4743CE22E026}"/>
              </a:ext>
            </a:extLst>
          </p:cNvPr>
          <p:cNvSpPr>
            <a:spLocks noChangeArrowheads="1"/>
          </p:cNvSpPr>
          <p:nvPr/>
        </p:nvSpPr>
        <p:spPr bwMode="auto">
          <a:xfrm>
            <a:off x="165132" y="1145298"/>
            <a:ext cx="8710223" cy="4755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358775" eaLnBrk="0" hangingPunct="0">
              <a:defRPr sz="1400" u="sng">
                <a:solidFill>
                  <a:schemeClr val="accent2"/>
                </a:solidFill>
                <a:latin typeface="Arial" panose="020B0604020202020204" pitchFamily="34" charset="0"/>
                <a:ea typeface="ＭＳ Ｐゴシック" panose="020B0600070205080204" pitchFamily="34" charset="-128"/>
              </a:defRPr>
            </a:lvl1pPr>
            <a:lvl2pPr marL="742950" indent="-285750" defTabSz="358775" eaLnBrk="0" hangingPunct="0">
              <a:defRPr sz="1400" u="sng">
                <a:solidFill>
                  <a:schemeClr val="accent2"/>
                </a:solidFill>
                <a:latin typeface="Arial" panose="020B0604020202020204" pitchFamily="34" charset="0"/>
                <a:ea typeface="ＭＳ Ｐゴシック" panose="020B0600070205080204" pitchFamily="34" charset="-128"/>
              </a:defRPr>
            </a:lvl2pPr>
            <a:lvl3pPr eaLnBrk="0" hangingPunct="0">
              <a:defRPr sz="1400" u="sng">
                <a:solidFill>
                  <a:schemeClr val="accent2"/>
                </a:solidFill>
                <a:latin typeface="Arial" panose="020B0604020202020204" pitchFamily="34" charset="0"/>
                <a:ea typeface="ＭＳ Ｐゴシック" panose="020B0600070205080204" pitchFamily="34" charset="-128"/>
              </a:defRPr>
            </a:lvl3pPr>
            <a:lvl4pPr eaLnBrk="0" hangingPunct="0">
              <a:defRPr sz="1400" u="sng">
                <a:solidFill>
                  <a:schemeClr val="accent2"/>
                </a:solidFill>
                <a:latin typeface="Arial" panose="020B0604020202020204" pitchFamily="34" charset="0"/>
                <a:ea typeface="ＭＳ Ｐゴシック" panose="020B0600070205080204" pitchFamily="34" charset="-128"/>
              </a:defRPr>
            </a:lvl4pPr>
            <a:lvl5pPr eaLnBrk="0" hangingPunct="0">
              <a:defRPr sz="1400" u="sng">
                <a:solidFill>
                  <a:schemeClr val="accent2"/>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1400" u="sng">
                <a:solidFill>
                  <a:schemeClr val="accent2"/>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1400" u="sng">
                <a:solidFill>
                  <a:schemeClr val="accent2"/>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1400" u="sng">
                <a:solidFill>
                  <a:schemeClr val="accent2"/>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1400" u="sng">
                <a:solidFill>
                  <a:schemeClr val="accent2"/>
                </a:solidFill>
                <a:latin typeface="Arial" panose="020B0604020202020204" pitchFamily="34" charset="0"/>
                <a:ea typeface="ＭＳ Ｐゴシック" panose="020B0600070205080204" pitchFamily="34" charset="-128"/>
              </a:defRPr>
            </a:lvl9pPr>
          </a:lstStyle>
          <a:p>
            <a:pPr marL="285750" indent="-285750" eaLnBrk="1" hangingPunct="1">
              <a:lnSpc>
                <a:spcPct val="120000"/>
              </a:lnSpc>
              <a:spcAft>
                <a:spcPts val="600"/>
              </a:spcAft>
              <a:buFont typeface="Wingdings" panose="05000000000000000000" pitchFamily="2" charset="2"/>
              <a:buChar char="§"/>
              <a:defRPr/>
            </a:pPr>
            <a:r>
              <a:rPr lang="es-ES" sz="2000" u="none" dirty="0">
                <a:solidFill>
                  <a:srgbClr val="00B050"/>
                </a:solidFill>
                <a:latin typeface="Calibri" panose="020F0502020204030204" pitchFamily="34" charset="0"/>
                <a:cs typeface="Arial" panose="020B0604020202020204" pitchFamily="34" charset="0"/>
              </a:rPr>
              <a:t>Profundizar en la </a:t>
            </a:r>
            <a:r>
              <a:rPr lang="es-ES" sz="2000" b="1" u="none" dirty="0">
                <a:solidFill>
                  <a:srgbClr val="00B050"/>
                </a:solidFill>
                <a:latin typeface="Calibri" panose="020F0502020204030204" pitchFamily="34" charset="0"/>
                <a:cs typeface="Arial" panose="020B0604020202020204" pitchFamily="34" charset="0"/>
              </a:rPr>
              <a:t>concreción de las medidas de reutilización de aguas regeneradas</a:t>
            </a:r>
            <a:r>
              <a:rPr lang="es-ES" sz="2000" u="none" dirty="0">
                <a:solidFill>
                  <a:srgbClr val="00B050"/>
                </a:solidFill>
                <a:latin typeface="Calibri" panose="020F0502020204030204" pitchFamily="34" charset="0"/>
                <a:cs typeface="Arial" panose="020B0604020202020204" pitchFamily="34" charset="0"/>
              </a:rPr>
              <a:t>, </a:t>
            </a:r>
            <a:r>
              <a:rPr lang="es-ES" sz="2000" u="none" dirty="0" smtClean="0">
                <a:solidFill>
                  <a:srgbClr val="00B050"/>
                </a:solidFill>
                <a:latin typeface="Calibri" panose="020F0502020204030204" pitchFamily="34" charset="0"/>
                <a:cs typeface="Arial" panose="020B0604020202020204" pitchFamily="34" charset="0"/>
              </a:rPr>
              <a:t>a través </a:t>
            </a:r>
            <a:r>
              <a:rPr lang="es-ES" sz="2000" u="none" dirty="0">
                <a:solidFill>
                  <a:srgbClr val="00B050"/>
                </a:solidFill>
                <a:latin typeface="Calibri" panose="020F0502020204030204" pitchFamily="34" charset="0"/>
                <a:cs typeface="Arial" panose="020B0604020202020204" pitchFamily="34" charset="0"/>
              </a:rPr>
              <a:t>del desarrollo de los correspondientes </a:t>
            </a:r>
            <a:r>
              <a:rPr lang="es-ES" sz="2000" b="1" u="none" dirty="0">
                <a:solidFill>
                  <a:srgbClr val="00B050"/>
                </a:solidFill>
                <a:latin typeface="Calibri" panose="020F0502020204030204" pitchFamily="34" charset="0"/>
                <a:cs typeface="Arial" panose="020B0604020202020204" pitchFamily="34" charset="0"/>
              </a:rPr>
              <a:t>estudios </a:t>
            </a:r>
            <a:r>
              <a:rPr lang="es-ES" sz="2000" u="none" dirty="0">
                <a:solidFill>
                  <a:srgbClr val="00B050"/>
                </a:solidFill>
                <a:latin typeface="Calibri" panose="020F0502020204030204" pitchFamily="34" charset="0"/>
                <a:cs typeface="Arial" panose="020B0604020202020204" pitchFamily="34" charset="0"/>
              </a:rPr>
              <a:t>de alternativas definiendo la localización</a:t>
            </a:r>
            <a:r>
              <a:rPr lang="es-ES" sz="2000" u="none" dirty="0" smtClean="0">
                <a:solidFill>
                  <a:srgbClr val="00B050"/>
                </a:solidFill>
                <a:latin typeface="Calibri" panose="020F0502020204030204" pitchFamily="34" charset="0"/>
                <a:cs typeface="Arial" panose="020B0604020202020204" pitchFamily="34" charset="0"/>
              </a:rPr>
              <a:t>, infraestructuras </a:t>
            </a:r>
            <a:r>
              <a:rPr lang="es-ES" sz="2000" u="none" dirty="0">
                <a:solidFill>
                  <a:srgbClr val="00B050"/>
                </a:solidFill>
                <a:latin typeface="Calibri" panose="020F0502020204030204" pitchFamily="34" charset="0"/>
                <a:cs typeface="Arial" panose="020B0604020202020204" pitchFamily="34" charset="0"/>
              </a:rPr>
              <a:t>necesarias, usuarios potenciales e implicaciones socioeconómicas </a:t>
            </a:r>
            <a:r>
              <a:rPr lang="es-ES" sz="2000" u="none" dirty="0" smtClean="0">
                <a:solidFill>
                  <a:srgbClr val="00B050"/>
                </a:solidFill>
                <a:latin typeface="Calibri" panose="020F0502020204030204" pitchFamily="34" charset="0"/>
                <a:cs typeface="Arial" panose="020B0604020202020204" pitchFamily="34" charset="0"/>
              </a:rPr>
              <a:t>y ambientales.</a:t>
            </a:r>
            <a:endParaRPr lang="es-ES" sz="2000" u="none" dirty="0">
              <a:solidFill>
                <a:srgbClr val="00B050"/>
              </a:solidFill>
              <a:latin typeface="Calibri" panose="020F0502020204030204" pitchFamily="34" charset="0"/>
              <a:cs typeface="Arial" panose="020B0604020202020204" pitchFamily="34" charset="0"/>
            </a:endParaRPr>
          </a:p>
          <a:p>
            <a:pPr marL="285750" indent="-285750" eaLnBrk="1" hangingPunct="1">
              <a:lnSpc>
                <a:spcPct val="120000"/>
              </a:lnSpc>
              <a:spcAft>
                <a:spcPts val="600"/>
              </a:spcAft>
              <a:buFont typeface="Wingdings" panose="05000000000000000000" pitchFamily="2" charset="2"/>
              <a:buChar char="§"/>
              <a:defRPr/>
            </a:pPr>
            <a:r>
              <a:rPr lang="es-ES" sz="2000" u="none" dirty="0">
                <a:solidFill>
                  <a:srgbClr val="00B050"/>
                </a:solidFill>
                <a:latin typeface="Calibri" panose="020F0502020204030204" pitchFamily="34" charset="0"/>
                <a:cs typeface="Arial" panose="020B0604020202020204" pitchFamily="34" charset="0"/>
              </a:rPr>
              <a:t>Mejora en el conocimiento de los</a:t>
            </a:r>
            <a:r>
              <a:rPr lang="es-ES" sz="2000" b="1" u="none" dirty="0">
                <a:solidFill>
                  <a:srgbClr val="00B050"/>
                </a:solidFill>
                <a:latin typeface="Calibri" panose="020F0502020204030204" pitchFamily="34" charset="0"/>
                <a:cs typeface="Arial" panose="020B0604020202020204" pitchFamily="34" charset="0"/>
              </a:rPr>
              <a:t> escenarios climáticos futuros y de las necesidades </a:t>
            </a:r>
            <a:r>
              <a:rPr lang="es-ES" sz="2000" u="none" dirty="0" smtClean="0">
                <a:solidFill>
                  <a:srgbClr val="00B050"/>
                </a:solidFill>
                <a:latin typeface="Calibri" panose="020F0502020204030204" pitchFamily="34" charset="0"/>
                <a:cs typeface="Arial" panose="020B0604020202020204" pitchFamily="34" charset="0"/>
              </a:rPr>
              <a:t>que pueden </a:t>
            </a:r>
            <a:r>
              <a:rPr lang="es-ES" sz="2000" u="none" dirty="0">
                <a:solidFill>
                  <a:srgbClr val="00B050"/>
                </a:solidFill>
                <a:latin typeface="Calibri" panose="020F0502020204030204" pitchFamily="34" charset="0"/>
                <a:cs typeface="Arial" panose="020B0604020202020204" pitchFamily="34" charset="0"/>
              </a:rPr>
              <a:t>plantear en relación con el servicio de estas </a:t>
            </a:r>
            <a:r>
              <a:rPr lang="es-ES" sz="2000" u="none" dirty="0" smtClean="0">
                <a:solidFill>
                  <a:srgbClr val="00B050"/>
                </a:solidFill>
                <a:latin typeface="Calibri" panose="020F0502020204030204" pitchFamily="34" charset="0"/>
                <a:cs typeface="Arial" panose="020B0604020202020204" pitchFamily="34" charset="0"/>
              </a:rPr>
              <a:t>demandas.</a:t>
            </a:r>
            <a:endParaRPr lang="es-ES" sz="2000" u="none" dirty="0">
              <a:solidFill>
                <a:srgbClr val="00B050"/>
              </a:solidFill>
              <a:latin typeface="Calibri" panose="020F0502020204030204" pitchFamily="34" charset="0"/>
              <a:cs typeface="Arial" panose="020B0604020202020204" pitchFamily="34" charset="0"/>
            </a:endParaRPr>
          </a:p>
          <a:p>
            <a:pPr marL="285750" indent="-285750" eaLnBrk="1" hangingPunct="1">
              <a:lnSpc>
                <a:spcPct val="120000"/>
              </a:lnSpc>
              <a:spcAft>
                <a:spcPts val="600"/>
              </a:spcAft>
              <a:buFont typeface="Wingdings" panose="05000000000000000000" pitchFamily="2" charset="2"/>
              <a:buChar char="§"/>
              <a:defRPr/>
            </a:pPr>
            <a:r>
              <a:rPr lang="es-ES" sz="2000" u="none" dirty="0">
                <a:solidFill>
                  <a:srgbClr val="00B050"/>
                </a:solidFill>
                <a:latin typeface="Calibri" panose="020F0502020204030204" pitchFamily="34" charset="0"/>
                <a:cs typeface="Arial" panose="020B0604020202020204" pitchFamily="34" charset="0"/>
              </a:rPr>
              <a:t>La </a:t>
            </a:r>
            <a:r>
              <a:rPr lang="es-ES" sz="2000" b="1" u="none" dirty="0">
                <a:solidFill>
                  <a:srgbClr val="00B050"/>
                </a:solidFill>
                <a:latin typeface="Calibri" panose="020F0502020204030204" pitchFamily="34" charset="0"/>
                <a:cs typeface="Arial" panose="020B0604020202020204" pitchFamily="34" charset="0"/>
              </a:rPr>
              <a:t>mejora del seguimiento y control de los volúmenes de agua detraídos </a:t>
            </a:r>
            <a:r>
              <a:rPr lang="es-ES" sz="2000" u="none" dirty="0">
                <a:solidFill>
                  <a:srgbClr val="00B050"/>
                </a:solidFill>
                <a:latin typeface="Calibri" panose="020F0502020204030204" pitchFamily="34" charset="0"/>
                <a:cs typeface="Arial" panose="020B0604020202020204" pitchFamily="34" charset="0"/>
              </a:rPr>
              <a:t>y, en general</a:t>
            </a:r>
            <a:r>
              <a:rPr lang="es-ES" sz="2000" u="none" dirty="0" smtClean="0">
                <a:solidFill>
                  <a:srgbClr val="00B050"/>
                </a:solidFill>
                <a:latin typeface="Calibri" panose="020F0502020204030204" pitchFamily="34" charset="0"/>
                <a:cs typeface="Arial" panose="020B0604020202020204" pitchFamily="34" charset="0"/>
              </a:rPr>
              <a:t>, del </a:t>
            </a:r>
            <a:r>
              <a:rPr lang="es-ES" sz="2000" u="none" dirty="0">
                <a:solidFill>
                  <a:srgbClr val="00B050"/>
                </a:solidFill>
                <a:latin typeface="Calibri" panose="020F0502020204030204" pitchFamily="34" charset="0"/>
                <a:cs typeface="Arial" panose="020B0604020202020204" pitchFamily="34" charset="0"/>
              </a:rPr>
              <a:t>cumplimiento del condicionado de las concesiones, a través </a:t>
            </a:r>
            <a:r>
              <a:rPr lang="es-ES" sz="2000" u="none" dirty="0" smtClean="0">
                <a:solidFill>
                  <a:srgbClr val="00B050"/>
                </a:solidFill>
                <a:latin typeface="Calibri" panose="020F0502020204030204" pitchFamily="34" charset="0"/>
                <a:cs typeface="Arial" panose="020B0604020202020204" pitchFamily="34" charset="0"/>
              </a:rPr>
              <a:t>de la Orden </a:t>
            </a:r>
            <a:r>
              <a:rPr lang="es-ES" sz="2000" b="1" u="none" dirty="0" smtClean="0">
                <a:solidFill>
                  <a:srgbClr val="00B050"/>
                </a:solidFill>
                <a:latin typeface="Calibri" panose="020F0502020204030204" pitchFamily="34" charset="0"/>
                <a:cs typeface="Arial" panose="020B0604020202020204" pitchFamily="34" charset="0"/>
              </a:rPr>
              <a:t>ARM/1312/2009</a:t>
            </a:r>
            <a:r>
              <a:rPr lang="es-ES" sz="2000" u="none" dirty="0" smtClean="0">
                <a:solidFill>
                  <a:srgbClr val="00B050"/>
                </a:solidFill>
                <a:latin typeface="Calibri" panose="020F0502020204030204" pitchFamily="34" charset="0"/>
                <a:cs typeface="Arial" panose="020B0604020202020204" pitchFamily="34" charset="0"/>
              </a:rPr>
              <a:t>, de 20 de mayo y de los </a:t>
            </a:r>
            <a:r>
              <a:rPr lang="es-ES" sz="2000" b="1" u="none" dirty="0" smtClean="0">
                <a:solidFill>
                  <a:srgbClr val="00B050"/>
                </a:solidFill>
                <a:latin typeface="Calibri" panose="020F0502020204030204" pitchFamily="34" charset="0"/>
                <a:cs typeface="Arial" panose="020B0604020202020204" pitchFamily="34" charset="0"/>
              </a:rPr>
              <a:t>Programas de Inspección de la CHC</a:t>
            </a:r>
            <a:r>
              <a:rPr lang="es-ES" sz="2000" u="none" dirty="0" smtClean="0">
                <a:solidFill>
                  <a:srgbClr val="00B050"/>
                </a:solidFill>
                <a:latin typeface="Calibri" panose="020F0502020204030204" pitchFamily="34" charset="0"/>
                <a:cs typeface="Arial" panose="020B0604020202020204" pitchFamily="34" charset="0"/>
              </a:rPr>
              <a:t>.</a:t>
            </a:r>
          </a:p>
          <a:p>
            <a:pPr marL="285750" indent="-285750" eaLnBrk="1" hangingPunct="1">
              <a:lnSpc>
                <a:spcPct val="120000"/>
              </a:lnSpc>
              <a:spcAft>
                <a:spcPts val="600"/>
              </a:spcAft>
              <a:buFont typeface="Wingdings" panose="05000000000000000000" pitchFamily="2" charset="2"/>
              <a:buChar char="§"/>
              <a:defRPr/>
            </a:pPr>
            <a:r>
              <a:rPr lang="es-ES" sz="2000" u="none" dirty="0">
                <a:solidFill>
                  <a:srgbClr val="00B050"/>
                </a:solidFill>
                <a:latin typeface="Calibri" panose="020F0502020204030204" pitchFamily="34" charset="0"/>
                <a:cs typeface="Arial" panose="020B0604020202020204" pitchFamily="34" charset="0"/>
              </a:rPr>
              <a:t>Mejorar </a:t>
            </a:r>
            <a:r>
              <a:rPr lang="es-ES" sz="2000" u="none" dirty="0" smtClean="0">
                <a:solidFill>
                  <a:srgbClr val="00B050"/>
                </a:solidFill>
                <a:latin typeface="Calibri" panose="020F0502020204030204" pitchFamily="34" charset="0"/>
                <a:cs typeface="Arial" panose="020B0604020202020204" pitchFamily="34" charset="0"/>
              </a:rPr>
              <a:t>la </a:t>
            </a:r>
            <a:r>
              <a:rPr lang="es-ES" sz="2000" u="none" dirty="0">
                <a:solidFill>
                  <a:srgbClr val="00B050"/>
                </a:solidFill>
                <a:latin typeface="Calibri" panose="020F0502020204030204" pitchFamily="34" charset="0"/>
                <a:cs typeface="Arial" panose="020B0604020202020204" pitchFamily="34" charset="0"/>
              </a:rPr>
              <a:t>compatibilización de los </a:t>
            </a:r>
            <a:r>
              <a:rPr lang="es-ES" sz="2000" b="1" u="none" dirty="0">
                <a:solidFill>
                  <a:srgbClr val="00B050"/>
                </a:solidFill>
                <a:latin typeface="Calibri" panose="020F0502020204030204" pitchFamily="34" charset="0"/>
                <a:cs typeface="Arial" panose="020B0604020202020204" pitchFamily="34" charset="0"/>
              </a:rPr>
              <a:t>usos lúdicos </a:t>
            </a:r>
            <a:r>
              <a:rPr lang="es-ES" sz="2000" u="none" dirty="0">
                <a:solidFill>
                  <a:srgbClr val="00B050"/>
                </a:solidFill>
                <a:latin typeface="Calibri" panose="020F0502020204030204" pitchFamily="34" charset="0"/>
                <a:cs typeface="Arial" panose="020B0604020202020204" pitchFamily="34" charset="0"/>
              </a:rPr>
              <a:t>en algunas masas </a:t>
            </a:r>
            <a:r>
              <a:rPr lang="es-ES" sz="2000" u="none" dirty="0" smtClean="0">
                <a:solidFill>
                  <a:srgbClr val="00B050"/>
                </a:solidFill>
                <a:latin typeface="Calibri" panose="020F0502020204030204" pitchFamily="34" charset="0"/>
                <a:cs typeface="Arial" panose="020B0604020202020204" pitchFamily="34" charset="0"/>
              </a:rPr>
              <a:t>de agua</a:t>
            </a:r>
            <a:r>
              <a:rPr lang="es-ES" sz="2000" u="none" dirty="0">
                <a:solidFill>
                  <a:srgbClr val="00B050"/>
                </a:solidFill>
                <a:latin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4716587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P:\Proyectos\3058002_PANAGUA&amp;PP\6.3.2_material difusion\07_ETI\Material_Diseño_ETI\imagenes\ppt\logoprimerafas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P:\Proyectos\3058002_PANAGUA&amp;PP\6.3.2_material difusion\07_ETI\Material_Diseño_ETI\imagenes\ppt\barra_titul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0319" y="-387424"/>
            <a:ext cx="10463943" cy="5885968"/>
          </a:xfrm>
          <a:prstGeom prst="rect">
            <a:avLst/>
          </a:prstGeom>
          <a:noFill/>
          <a:extLst>
            <a:ext uri="{909E8E84-426E-40DD-AFC4-6F175D3DCCD1}">
              <a14:hiddenFill xmlns:a14="http://schemas.microsoft.com/office/drawing/2010/main">
                <a:solidFill>
                  <a:srgbClr val="FFFFFF"/>
                </a:solidFill>
              </a14:hiddenFill>
            </a:ext>
          </a:extLst>
        </p:spPr>
      </p:pic>
      <p:sp>
        <p:nvSpPr>
          <p:cNvPr id="8" name="7 Rectángulo"/>
          <p:cNvSpPr/>
          <p:nvPr/>
        </p:nvSpPr>
        <p:spPr>
          <a:xfrm>
            <a:off x="807321" y="2204864"/>
            <a:ext cx="8136904" cy="805285"/>
          </a:xfrm>
          <a:prstGeom prst="rect">
            <a:avLst/>
          </a:prstGeom>
        </p:spPr>
        <p:txBody>
          <a:bodyPr wrap="square">
            <a:spAutoFit/>
          </a:bodyPr>
          <a:lstStyle/>
          <a:p>
            <a:pPr>
              <a:lnSpc>
                <a:spcPct val="75000"/>
              </a:lnSpc>
              <a:spcAft>
                <a:spcPts val="600"/>
              </a:spcAft>
            </a:pPr>
            <a:r>
              <a:rPr lang="es-ES" sz="4400" kern="1400" dirty="0">
                <a:solidFill>
                  <a:srgbClr val="1E643C"/>
                </a:solidFill>
              </a:rPr>
              <a:t>Esquema de Temas </a:t>
            </a:r>
            <a:r>
              <a:rPr lang="es-ES" sz="4400" kern="1400" dirty="0" smtClean="0">
                <a:solidFill>
                  <a:srgbClr val="1E643C"/>
                </a:solidFill>
              </a:rPr>
              <a:t>Importantes</a:t>
            </a:r>
          </a:p>
          <a:p>
            <a:pPr>
              <a:lnSpc>
                <a:spcPct val="119000"/>
              </a:lnSpc>
              <a:spcAft>
                <a:spcPts val="600"/>
              </a:spcAft>
            </a:pPr>
            <a:r>
              <a:rPr lang="es-ES" sz="700" kern="1400" dirty="0">
                <a:solidFill>
                  <a:srgbClr val="000000"/>
                </a:solidFill>
              </a:rPr>
              <a:t> </a:t>
            </a:r>
          </a:p>
        </p:txBody>
      </p:sp>
      <p:sp>
        <p:nvSpPr>
          <p:cNvPr id="9" name="Text Box 3"/>
          <p:cNvSpPr txBox="1">
            <a:spLocks noChangeArrowheads="1"/>
          </p:cNvSpPr>
          <p:nvPr/>
        </p:nvSpPr>
        <p:spPr bwMode="auto">
          <a:xfrm rot="16200000">
            <a:off x="4587742" y="1052735"/>
            <a:ext cx="576065" cy="604867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eaVert"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es-ES" sz="2400" b="1" i="1" u="none" strike="noStrike" cap="none" normalizeH="0" baseline="0" dirty="0" smtClean="0">
                <a:ln>
                  <a:noFill/>
                </a:ln>
                <a:solidFill>
                  <a:srgbClr val="339966"/>
                </a:solidFill>
                <a:effectLst/>
                <a:latin typeface="Calibri" pitchFamily="34" charset="0"/>
                <a:cs typeface="Arial" pitchFamily="34" charset="0"/>
              </a:rPr>
              <a:t>Tercer ciclo de planificación hidrológica</a:t>
            </a:r>
            <a:endParaRPr kumimoji="0" lang="es-ES" altLang="es-ES" sz="2800" b="1" i="0" u="none" strike="noStrike" cap="none" normalizeH="0" baseline="0" dirty="0" smtClean="0">
              <a:ln>
                <a:noFill/>
              </a:ln>
              <a:solidFill>
                <a:srgbClr val="339966"/>
              </a:solidFill>
              <a:effectLst/>
              <a:latin typeface="Arial" pitchFamily="34" charset="0"/>
              <a:cs typeface="Arial" pitchFamily="34" charset="0"/>
            </a:endParaRPr>
          </a:p>
        </p:txBody>
      </p:sp>
      <p:pic>
        <p:nvPicPr>
          <p:cNvPr id="6" name="Picture 5" descr="P:\Proyectos\3058002_PANAGUA&amp;PP\6.3.2_material difusion\07_ETI\Material_Diseño_ETI\imagenes\logoparticipa.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52631" y="260648"/>
            <a:ext cx="2571537" cy="151216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F:\Tragsa\Logo_CH_nuevo\CH_catabrico.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86357" y="5733256"/>
            <a:ext cx="4962986" cy="938599"/>
          </a:xfrm>
          <a:prstGeom prst="rect">
            <a:avLst/>
          </a:prstGeom>
          <a:noFill/>
          <a:extLst>
            <a:ext uri="{909E8E84-426E-40DD-AFC4-6F175D3DCCD1}">
              <a14:hiddenFill xmlns:a14="http://schemas.microsoft.com/office/drawing/2010/main">
                <a:solidFill>
                  <a:srgbClr val="FFFFFF"/>
                </a:solidFill>
              </a14:hiddenFill>
            </a:ext>
          </a:extLst>
        </p:spPr>
      </p:pic>
      <p:sp>
        <p:nvSpPr>
          <p:cNvPr id="2" name="1 CuadroTexto"/>
          <p:cNvSpPr txBox="1"/>
          <p:nvPr/>
        </p:nvSpPr>
        <p:spPr>
          <a:xfrm>
            <a:off x="1691680" y="4797152"/>
            <a:ext cx="7401084" cy="492443"/>
          </a:xfrm>
          <a:prstGeom prst="rect">
            <a:avLst/>
          </a:prstGeom>
          <a:solidFill>
            <a:schemeClr val="accent3">
              <a:lumMod val="20000"/>
              <a:lumOff val="80000"/>
            </a:schemeClr>
          </a:solidFill>
        </p:spPr>
        <p:txBody>
          <a:bodyPr wrap="square" rtlCol="0">
            <a:spAutoFit/>
          </a:bodyPr>
          <a:lstStyle/>
          <a:p>
            <a:pPr algn="ctr"/>
            <a:r>
              <a:rPr lang="es-ES" sz="2600" b="1" dirty="0" smtClean="0">
                <a:solidFill>
                  <a:schemeClr val="tx1">
                    <a:lumMod val="95000"/>
                    <a:lumOff val="5000"/>
                  </a:schemeClr>
                </a:solidFill>
              </a:rPr>
              <a:t>VUESTRAS APORTACIONES SON MUY IMPORTANTES</a:t>
            </a:r>
          </a:p>
        </p:txBody>
      </p:sp>
      <p:sp>
        <p:nvSpPr>
          <p:cNvPr id="10" name="9 CuadroTexto"/>
          <p:cNvSpPr txBox="1"/>
          <p:nvPr/>
        </p:nvSpPr>
        <p:spPr>
          <a:xfrm>
            <a:off x="0" y="764703"/>
            <a:ext cx="7632848" cy="830997"/>
          </a:xfrm>
          <a:prstGeom prst="rect">
            <a:avLst/>
          </a:prstGeom>
          <a:solidFill>
            <a:srgbClr val="CCCCFF"/>
          </a:solidFill>
        </p:spPr>
        <p:txBody>
          <a:bodyPr wrap="square" rtlCol="0">
            <a:spAutoFit/>
          </a:bodyPr>
          <a:lstStyle/>
          <a:p>
            <a:r>
              <a:rPr lang="es-ES" sz="2400" b="1" dirty="0" smtClean="0"/>
              <a:t>Encuesta en: </a:t>
            </a:r>
            <a:r>
              <a:rPr lang="es-ES" sz="2400" b="1" dirty="0">
                <a:solidFill>
                  <a:srgbClr val="339966"/>
                </a:solidFill>
                <a:hlinkClick r:id="rId6"/>
              </a:rPr>
              <a:t>https://</a:t>
            </a:r>
            <a:r>
              <a:rPr lang="es-ES" sz="2400" b="1" dirty="0" smtClean="0">
                <a:solidFill>
                  <a:srgbClr val="339966"/>
                </a:solidFill>
                <a:hlinkClick r:id="rId6"/>
              </a:rPr>
              <a:t>es.surveymonkey.com/r/ETI_CHCantabrico_COC</a:t>
            </a:r>
            <a:endParaRPr lang="es-ES" sz="2400" b="1" dirty="0" smtClean="0">
              <a:solidFill>
                <a:srgbClr val="339966"/>
              </a:solidFill>
            </a:endParaRPr>
          </a:p>
        </p:txBody>
      </p:sp>
    </p:spTree>
    <p:extLst>
      <p:ext uri="{BB962C8B-B14F-4D97-AF65-F5344CB8AC3E}">
        <p14:creationId xmlns:p14="http://schemas.microsoft.com/office/powerpoint/2010/main" val="472415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36636" y="33536"/>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071" y="1844824"/>
            <a:ext cx="6927925" cy="4700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Flecha izquierda"/>
          <p:cNvSpPr/>
          <p:nvPr/>
        </p:nvSpPr>
        <p:spPr>
          <a:xfrm>
            <a:off x="6238892" y="5897332"/>
            <a:ext cx="2293548" cy="648072"/>
          </a:xfrm>
          <a:prstGeom prst="leftArrow">
            <a:avLst/>
          </a:prstGeom>
          <a:solidFill>
            <a:srgbClr val="339966"/>
          </a:solidFill>
          <a:ln>
            <a:solidFill>
              <a:srgbClr val="33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smtClean="0"/>
              <a:t>FASE ACTUAL</a:t>
            </a:r>
            <a:endParaRPr lang="es-ES" sz="2000" b="1" dirty="0"/>
          </a:p>
        </p:txBody>
      </p:sp>
      <p:sp>
        <p:nvSpPr>
          <p:cNvPr id="5" name="4 CuadroTexto"/>
          <p:cNvSpPr txBox="1"/>
          <p:nvPr/>
        </p:nvSpPr>
        <p:spPr>
          <a:xfrm>
            <a:off x="0" y="764704"/>
            <a:ext cx="7884368" cy="707886"/>
          </a:xfrm>
          <a:prstGeom prst="rect">
            <a:avLst/>
          </a:prstGeom>
          <a:noFill/>
        </p:spPr>
        <p:txBody>
          <a:bodyPr wrap="square" rtlCol="0">
            <a:spAutoFit/>
          </a:bodyPr>
          <a:lstStyle/>
          <a:p>
            <a:pPr algn="ctr"/>
            <a:r>
              <a:rPr lang="es-ES" sz="4000" b="1" dirty="0" smtClean="0">
                <a:solidFill>
                  <a:srgbClr val="339966"/>
                </a:solidFill>
                <a:latin typeface="Arial Narrow" panose="020B0606020202030204" pitchFamily="34" charset="0"/>
              </a:rPr>
              <a:t>Proceso de Planificación Hidrológica</a:t>
            </a:r>
            <a:endParaRPr lang="es-ES" sz="4000" b="1" dirty="0">
              <a:solidFill>
                <a:srgbClr val="339966"/>
              </a:solidFill>
              <a:latin typeface="Arial Narrow" panose="020B0606020202030204" pitchFamily="34" charset="0"/>
            </a:endParaRPr>
          </a:p>
        </p:txBody>
      </p:sp>
      <p:sp>
        <p:nvSpPr>
          <p:cNvPr id="2" name="1 Elipse"/>
          <p:cNvSpPr/>
          <p:nvPr/>
        </p:nvSpPr>
        <p:spPr>
          <a:xfrm>
            <a:off x="2339752" y="3789040"/>
            <a:ext cx="2592288" cy="1584176"/>
          </a:xfrm>
          <a:prstGeom prst="ellipse">
            <a:avLst/>
          </a:prstGeom>
          <a:noFill/>
          <a:ln w="76200">
            <a:solidFill>
              <a:srgbClr val="339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5 CuadroTexto"/>
          <p:cNvSpPr txBox="1"/>
          <p:nvPr/>
        </p:nvSpPr>
        <p:spPr>
          <a:xfrm>
            <a:off x="5617634" y="4195114"/>
            <a:ext cx="3526366" cy="2246769"/>
          </a:xfrm>
          <a:prstGeom prst="rect">
            <a:avLst/>
          </a:prstGeom>
          <a:solidFill>
            <a:srgbClr val="00B050"/>
          </a:solidFill>
        </p:spPr>
        <p:txBody>
          <a:bodyPr wrap="square" rtlCol="0">
            <a:spAutoFit/>
          </a:bodyPr>
          <a:lstStyle/>
          <a:p>
            <a:r>
              <a:rPr lang="es-ES" sz="2800" b="1" dirty="0" smtClean="0">
                <a:solidFill>
                  <a:schemeClr val="bg1"/>
                </a:solidFill>
              </a:rPr>
              <a:t>Se recuerda que el plazo de consulta publica está prorrogado hasta el 30 de octubre.</a:t>
            </a:r>
            <a:endParaRPr lang="es-ES" sz="2800" b="1" dirty="0">
              <a:solidFill>
                <a:schemeClr val="bg1"/>
              </a:solidFill>
            </a:endParaRPr>
          </a:p>
        </p:txBody>
      </p:sp>
    </p:spTree>
    <p:extLst>
      <p:ext uri="{BB962C8B-B14F-4D97-AF65-F5344CB8AC3E}">
        <p14:creationId xmlns:p14="http://schemas.microsoft.com/office/powerpoint/2010/main" val="1353444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20340" y="33536"/>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20340" y="610106"/>
            <a:ext cx="9540552" cy="677108"/>
          </a:xfrm>
          <a:prstGeom prst="rect">
            <a:avLst/>
          </a:prstGeom>
          <a:noFill/>
        </p:spPr>
        <p:txBody>
          <a:bodyPr wrap="square" rtlCol="0">
            <a:spAutoFit/>
          </a:bodyPr>
          <a:lstStyle/>
          <a:p>
            <a:r>
              <a:rPr lang="es-ES" sz="3800" b="1" dirty="0" smtClean="0">
                <a:solidFill>
                  <a:srgbClr val="339966"/>
                </a:solidFill>
                <a:latin typeface="Arial Narrow" panose="020B0606020202030204" pitchFamily="34" charset="0"/>
              </a:rPr>
              <a:t>Etapas del proceso de planificación hidrológica</a:t>
            </a:r>
            <a:endParaRPr lang="es-ES" sz="3800" b="1" dirty="0">
              <a:solidFill>
                <a:srgbClr val="339966"/>
              </a:solidFill>
              <a:latin typeface="Arial Narrow" panose="020B0606020202030204" pitchFamily="34"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340768"/>
            <a:ext cx="9036496" cy="53285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41401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79586" y="37976"/>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5 CuadroTexto"/>
          <p:cNvSpPr txBox="1"/>
          <p:nvPr/>
        </p:nvSpPr>
        <p:spPr>
          <a:xfrm>
            <a:off x="-186" y="610106"/>
            <a:ext cx="9123660" cy="677108"/>
          </a:xfrm>
          <a:prstGeom prst="rect">
            <a:avLst/>
          </a:prstGeom>
          <a:noFill/>
        </p:spPr>
        <p:txBody>
          <a:bodyPr wrap="square" rtlCol="0">
            <a:spAutoFit/>
          </a:bodyPr>
          <a:lstStyle/>
          <a:p>
            <a:pPr algn="ctr"/>
            <a:r>
              <a:rPr lang="es-ES" sz="3800" b="1" dirty="0">
                <a:solidFill>
                  <a:srgbClr val="339966"/>
                </a:solidFill>
                <a:latin typeface="Arial Narrow" panose="020B0606020202030204" pitchFamily="34" charset="0"/>
              </a:rPr>
              <a:t>Objetivos </a:t>
            </a:r>
            <a:r>
              <a:rPr lang="es-ES" sz="3800" b="1" dirty="0" smtClean="0">
                <a:solidFill>
                  <a:srgbClr val="339966"/>
                </a:solidFill>
                <a:latin typeface="Arial Narrow" panose="020B0606020202030204" pitchFamily="34" charset="0"/>
              </a:rPr>
              <a:t>del Esquema de Temas Importantes</a:t>
            </a:r>
            <a:endParaRPr lang="es-ES" sz="3800" b="1" dirty="0">
              <a:solidFill>
                <a:srgbClr val="339966"/>
              </a:solidFill>
              <a:latin typeface="Arial Narrow" panose="020B0606020202030204" pitchFamily="34" charset="0"/>
            </a:endParaRPr>
          </a:p>
        </p:txBody>
      </p:sp>
      <p:sp>
        <p:nvSpPr>
          <p:cNvPr id="8" name="7 CuadroTexto"/>
          <p:cNvSpPr txBox="1"/>
          <p:nvPr/>
        </p:nvSpPr>
        <p:spPr>
          <a:xfrm>
            <a:off x="179512" y="1340768"/>
            <a:ext cx="5544616" cy="1815882"/>
          </a:xfrm>
          <a:prstGeom prst="rect">
            <a:avLst/>
          </a:prstGeom>
          <a:noFill/>
        </p:spPr>
        <p:txBody>
          <a:bodyPr wrap="square" rtlCol="0">
            <a:spAutoFit/>
          </a:bodyPr>
          <a:lstStyle/>
          <a:p>
            <a:r>
              <a:rPr lang="es-ES" sz="2800" b="1" dirty="0">
                <a:solidFill>
                  <a:srgbClr val="339966"/>
                </a:solidFill>
              </a:rPr>
              <a:t>I</a:t>
            </a:r>
            <a:r>
              <a:rPr lang="es-ES" sz="2800" b="1" dirty="0" smtClean="0">
                <a:solidFill>
                  <a:srgbClr val="339966"/>
                </a:solidFill>
              </a:rPr>
              <a:t>dentificar </a:t>
            </a:r>
            <a:r>
              <a:rPr lang="es-ES" sz="2800" b="1" dirty="0">
                <a:solidFill>
                  <a:srgbClr val="339966"/>
                </a:solidFill>
              </a:rPr>
              <a:t>los principales problemas relacionados con la gestión del agua en cada demarcación, así como las posibles alternativas de solución.</a:t>
            </a:r>
          </a:p>
        </p:txBody>
      </p:sp>
      <p:sp>
        <p:nvSpPr>
          <p:cNvPr id="2" name="1 Elipse"/>
          <p:cNvSpPr/>
          <p:nvPr/>
        </p:nvSpPr>
        <p:spPr>
          <a:xfrm>
            <a:off x="251520" y="4259064"/>
            <a:ext cx="2304256" cy="1224136"/>
          </a:xfrm>
          <a:prstGeom prst="ellipse">
            <a:avLst/>
          </a:prstGeom>
          <a:solidFill>
            <a:srgbClr val="3399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800" b="1" dirty="0" smtClean="0"/>
              <a:t>Objetivos</a:t>
            </a:r>
          </a:p>
          <a:p>
            <a:pPr algn="ctr"/>
            <a:r>
              <a:rPr lang="es-ES" sz="2800" b="1" dirty="0" smtClean="0"/>
              <a:t>del E.T.I.</a:t>
            </a:r>
            <a:endParaRPr lang="es-ES" sz="2800" b="1" dirty="0"/>
          </a:p>
        </p:txBody>
      </p:sp>
      <p:sp>
        <p:nvSpPr>
          <p:cNvPr id="3" name="2 Rectángulo redondeado"/>
          <p:cNvSpPr/>
          <p:nvPr/>
        </p:nvSpPr>
        <p:spPr>
          <a:xfrm>
            <a:off x="3158108" y="3466852"/>
            <a:ext cx="5965366" cy="792088"/>
          </a:xfrm>
          <a:prstGeom prst="roundRect">
            <a:avLst/>
          </a:prstGeom>
          <a:solidFill>
            <a:srgbClr val="3399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2400" dirty="0" smtClean="0"/>
              <a:t>Identificar, definir y valorar  los principales problemas de la demarcación hidrográfica</a:t>
            </a:r>
            <a:endParaRPr lang="es-ES" sz="2400" dirty="0"/>
          </a:p>
        </p:txBody>
      </p:sp>
      <p:sp>
        <p:nvSpPr>
          <p:cNvPr id="9" name="8 Rectángulo redondeado"/>
          <p:cNvSpPr/>
          <p:nvPr/>
        </p:nvSpPr>
        <p:spPr>
          <a:xfrm>
            <a:off x="3158108" y="4475088"/>
            <a:ext cx="5965366" cy="792088"/>
          </a:xfrm>
          <a:prstGeom prst="roundRect">
            <a:avLst/>
          </a:prstGeom>
          <a:solidFill>
            <a:srgbClr val="3399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2400" dirty="0" smtClean="0"/>
              <a:t>Plantear y valorar las posibles alternativas de actuación para solucionar los problemas</a:t>
            </a:r>
            <a:endParaRPr lang="es-ES" sz="2400" dirty="0"/>
          </a:p>
        </p:txBody>
      </p:sp>
      <p:sp>
        <p:nvSpPr>
          <p:cNvPr id="10" name="9 Rectángulo redondeado"/>
          <p:cNvSpPr/>
          <p:nvPr/>
        </p:nvSpPr>
        <p:spPr>
          <a:xfrm>
            <a:off x="3203848" y="5484440"/>
            <a:ext cx="5919626" cy="792088"/>
          </a:xfrm>
          <a:prstGeom prst="roundRect">
            <a:avLst/>
          </a:prstGeom>
          <a:solidFill>
            <a:srgbClr val="3399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2400" dirty="0" smtClean="0"/>
              <a:t>Concretar posibles decisiones a adoptar en la posterior configuración del Plan Hidrológico</a:t>
            </a:r>
            <a:endParaRPr lang="es-ES" sz="2400" dirty="0"/>
          </a:p>
        </p:txBody>
      </p:sp>
    </p:spTree>
    <p:extLst>
      <p:ext uri="{BB962C8B-B14F-4D97-AF65-F5344CB8AC3E}">
        <p14:creationId xmlns:p14="http://schemas.microsoft.com/office/powerpoint/2010/main" val="2673775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0" y="6538"/>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16923" y="727829"/>
            <a:ext cx="9612560" cy="646331"/>
          </a:xfrm>
          <a:prstGeom prst="rect">
            <a:avLst/>
          </a:prstGeom>
          <a:noFill/>
        </p:spPr>
        <p:txBody>
          <a:bodyPr wrap="square" rtlCol="0">
            <a:spAutoFit/>
          </a:bodyPr>
          <a:lstStyle/>
          <a:p>
            <a:r>
              <a:rPr lang="es-ES" sz="3600" b="1" dirty="0" smtClean="0">
                <a:solidFill>
                  <a:srgbClr val="339966"/>
                </a:solidFill>
                <a:latin typeface="Arial Narrow" panose="020B0606020202030204" pitchFamily="34" charset="0"/>
              </a:rPr>
              <a:t>Planteamiento del Esquema de Temas Importantes</a:t>
            </a:r>
            <a:endParaRPr lang="es-ES" sz="3600" b="1" dirty="0">
              <a:solidFill>
                <a:srgbClr val="339966"/>
              </a:solidFill>
              <a:latin typeface="Arial Narrow" panose="020B0606020202030204" pitchFamily="34" charset="0"/>
            </a:endParaRPr>
          </a:p>
        </p:txBody>
      </p:sp>
      <p:sp>
        <p:nvSpPr>
          <p:cNvPr id="2" name="1 Elipse"/>
          <p:cNvSpPr/>
          <p:nvPr/>
        </p:nvSpPr>
        <p:spPr>
          <a:xfrm>
            <a:off x="914420" y="3581896"/>
            <a:ext cx="2880320" cy="1368152"/>
          </a:xfrm>
          <a:prstGeom prst="ellipse">
            <a:avLst/>
          </a:prstGeom>
          <a:solidFill>
            <a:srgbClr val="3399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Esquema provisional de Temas Importantes</a:t>
            </a:r>
            <a:endParaRPr lang="es-ES" b="1" dirty="0"/>
          </a:p>
        </p:txBody>
      </p:sp>
      <p:sp>
        <p:nvSpPr>
          <p:cNvPr id="6" name="5 Elipse"/>
          <p:cNvSpPr/>
          <p:nvPr/>
        </p:nvSpPr>
        <p:spPr>
          <a:xfrm>
            <a:off x="6090964" y="3591018"/>
            <a:ext cx="3053036" cy="1368152"/>
          </a:xfrm>
          <a:prstGeom prst="ellipse">
            <a:avLst/>
          </a:prstGeom>
          <a:solidFill>
            <a:srgbClr val="3399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smtClean="0"/>
              <a:t>Esquema de Temas Importantes</a:t>
            </a:r>
            <a:endParaRPr lang="es-ES" sz="2400" b="1" dirty="0"/>
          </a:p>
        </p:txBody>
      </p:sp>
      <p:sp>
        <p:nvSpPr>
          <p:cNvPr id="5" name="4 Flecha a la derecha con muesca"/>
          <p:cNvSpPr/>
          <p:nvPr/>
        </p:nvSpPr>
        <p:spPr>
          <a:xfrm>
            <a:off x="3995936" y="4023066"/>
            <a:ext cx="2095028" cy="504056"/>
          </a:xfrm>
          <a:prstGeom prst="notchedRightArrow">
            <a:avLst/>
          </a:prstGeom>
          <a:solidFill>
            <a:srgbClr val="3399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Elipse"/>
          <p:cNvSpPr/>
          <p:nvPr/>
        </p:nvSpPr>
        <p:spPr>
          <a:xfrm>
            <a:off x="4283968" y="1988840"/>
            <a:ext cx="2160240" cy="158417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t>CONSEJO DEL AGUA DE LA DEMARCACIÓN</a:t>
            </a:r>
            <a:endParaRPr lang="es-ES" sz="1600" b="1" dirty="0"/>
          </a:p>
        </p:txBody>
      </p:sp>
      <p:sp>
        <p:nvSpPr>
          <p:cNvPr id="8" name="7 Flecha a la derecha con muesca"/>
          <p:cNvSpPr/>
          <p:nvPr/>
        </p:nvSpPr>
        <p:spPr>
          <a:xfrm rot="5400000">
            <a:off x="5211071" y="3726033"/>
            <a:ext cx="306034" cy="288032"/>
          </a:xfrm>
          <a:prstGeom prst="notched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8 Rectángulo"/>
          <p:cNvSpPr/>
          <p:nvPr/>
        </p:nvSpPr>
        <p:spPr>
          <a:xfrm>
            <a:off x="1167756" y="2312876"/>
            <a:ext cx="2311276" cy="936104"/>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Propuestas y sugerencias de las partes interesadas </a:t>
            </a:r>
            <a:endParaRPr lang="es-ES" b="1" dirty="0"/>
          </a:p>
        </p:txBody>
      </p:sp>
      <p:sp>
        <p:nvSpPr>
          <p:cNvPr id="13" name="12 Rectángulo"/>
          <p:cNvSpPr/>
          <p:nvPr/>
        </p:nvSpPr>
        <p:spPr>
          <a:xfrm>
            <a:off x="1230128" y="5373216"/>
            <a:ext cx="2248904" cy="936104"/>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t>Observaciones de la Consulta Pública</a:t>
            </a:r>
            <a:endParaRPr lang="es-ES" b="1" dirty="0"/>
          </a:p>
        </p:txBody>
      </p:sp>
      <p:sp>
        <p:nvSpPr>
          <p:cNvPr id="14" name="13 Flecha a la derecha con muesca"/>
          <p:cNvSpPr/>
          <p:nvPr/>
        </p:nvSpPr>
        <p:spPr>
          <a:xfrm rot="5400000">
            <a:off x="2201563" y="3284863"/>
            <a:ext cx="306034" cy="288032"/>
          </a:xfrm>
          <a:prstGeom prst="notched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14 Flecha a la derecha con muesca"/>
          <p:cNvSpPr/>
          <p:nvPr/>
        </p:nvSpPr>
        <p:spPr>
          <a:xfrm rot="16200000">
            <a:off x="2170377" y="4995174"/>
            <a:ext cx="306034" cy="288032"/>
          </a:xfrm>
          <a:prstGeom prst="notched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878638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5" grpId="0" animBg="1"/>
      <p:bldP spid="7" grpId="0" animBg="1"/>
      <p:bldP spid="8" grpId="0" animBg="1"/>
      <p:bldP spid="9" grpId="0" animBg="1"/>
      <p:bldP spid="13" grpId="0" animBg="1"/>
      <p:bldP spid="14"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20340" y="33536"/>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20340" y="663660"/>
            <a:ext cx="9123660" cy="677108"/>
          </a:xfrm>
          <a:prstGeom prst="rect">
            <a:avLst/>
          </a:prstGeom>
          <a:noFill/>
        </p:spPr>
        <p:txBody>
          <a:bodyPr wrap="square" rtlCol="0">
            <a:spAutoFit/>
          </a:bodyPr>
          <a:lstStyle/>
          <a:p>
            <a:pPr algn="ctr"/>
            <a:r>
              <a:rPr lang="es-ES" sz="3800" b="1" dirty="0" smtClean="0">
                <a:solidFill>
                  <a:srgbClr val="339966"/>
                </a:solidFill>
                <a:latin typeface="Arial Narrow" panose="020B0606020202030204" pitchFamily="34" charset="0"/>
              </a:rPr>
              <a:t>Contenido del Esquema de Temas Importantes</a:t>
            </a:r>
            <a:endParaRPr lang="es-ES" sz="3800" b="1" dirty="0">
              <a:solidFill>
                <a:srgbClr val="339966"/>
              </a:solidFill>
              <a:latin typeface="Arial Narrow" panose="020B0606020202030204" pitchFamily="34" charset="0"/>
            </a:endParaRPr>
          </a:p>
        </p:txBody>
      </p:sp>
      <p:sp>
        <p:nvSpPr>
          <p:cNvPr id="2" name="1 CuadroTexto"/>
          <p:cNvSpPr txBox="1"/>
          <p:nvPr/>
        </p:nvSpPr>
        <p:spPr>
          <a:xfrm>
            <a:off x="282824" y="1556792"/>
            <a:ext cx="4577208" cy="4647426"/>
          </a:xfrm>
          <a:prstGeom prst="rect">
            <a:avLst/>
          </a:prstGeom>
          <a:noFill/>
        </p:spPr>
        <p:txBody>
          <a:bodyPr wrap="square" rtlCol="0">
            <a:spAutoFit/>
          </a:bodyPr>
          <a:lstStyle/>
          <a:p>
            <a:pPr marL="360363" indent="-360363">
              <a:buFont typeface="Wingdings" panose="05000000000000000000" pitchFamily="2" charset="2"/>
              <a:buChar char="v"/>
            </a:pPr>
            <a:r>
              <a:rPr lang="es-ES" sz="2800" b="1" dirty="0" smtClean="0">
                <a:solidFill>
                  <a:srgbClr val="339966"/>
                </a:solidFill>
              </a:rPr>
              <a:t>Memoria</a:t>
            </a:r>
          </a:p>
          <a:p>
            <a:pPr marL="630238" lvl="1" indent="-360363">
              <a:buFont typeface="Wingdings" panose="05000000000000000000" pitchFamily="2" charset="2"/>
              <a:buChar char="v"/>
            </a:pPr>
            <a:r>
              <a:rPr lang="es-ES" sz="2400" b="1" dirty="0" smtClean="0">
                <a:solidFill>
                  <a:srgbClr val="339966"/>
                </a:solidFill>
              </a:rPr>
              <a:t>Introducción</a:t>
            </a:r>
          </a:p>
          <a:p>
            <a:pPr marL="630238" lvl="1" indent="-360363">
              <a:buFont typeface="Wingdings" panose="05000000000000000000" pitchFamily="2" charset="2"/>
              <a:buChar char="v"/>
            </a:pPr>
            <a:r>
              <a:rPr lang="es-ES" sz="2400" b="1" dirty="0" smtClean="0">
                <a:solidFill>
                  <a:srgbClr val="339966"/>
                </a:solidFill>
              </a:rPr>
              <a:t>Elementos y planteamiento</a:t>
            </a:r>
          </a:p>
          <a:p>
            <a:pPr marL="630238" lvl="1" indent="-360363">
              <a:buFont typeface="Wingdings" panose="05000000000000000000" pitchFamily="2" charset="2"/>
              <a:buChar char="v"/>
            </a:pPr>
            <a:r>
              <a:rPr lang="es-ES" sz="2400" b="1" dirty="0" smtClean="0">
                <a:solidFill>
                  <a:srgbClr val="339966"/>
                </a:solidFill>
              </a:rPr>
              <a:t>Temas importantes</a:t>
            </a:r>
          </a:p>
          <a:p>
            <a:pPr marL="630238" lvl="1" indent="-360363">
              <a:buFont typeface="Wingdings" panose="05000000000000000000" pitchFamily="2" charset="2"/>
              <a:buChar char="v"/>
            </a:pPr>
            <a:r>
              <a:rPr lang="es-ES" sz="2400" b="1" dirty="0" smtClean="0">
                <a:solidFill>
                  <a:srgbClr val="339966"/>
                </a:solidFill>
              </a:rPr>
              <a:t>Presiones e impactos y sectores de riesgo para los objetivos</a:t>
            </a:r>
          </a:p>
          <a:p>
            <a:pPr marL="630238" lvl="1" indent="-360363">
              <a:buFont typeface="Wingdings" panose="05000000000000000000" pitchFamily="2" charset="2"/>
              <a:buChar char="v"/>
            </a:pPr>
            <a:r>
              <a:rPr lang="es-ES" sz="2400" b="1" dirty="0" smtClean="0">
                <a:solidFill>
                  <a:srgbClr val="339966"/>
                </a:solidFill>
              </a:rPr>
              <a:t>Directrices para revisión del PH</a:t>
            </a:r>
          </a:p>
          <a:p>
            <a:pPr marL="719138" lvl="1" indent="-628650">
              <a:buFont typeface="Wingdings" panose="05000000000000000000" pitchFamily="2" charset="2"/>
              <a:buChar char="v"/>
            </a:pPr>
            <a:endParaRPr lang="es-ES" sz="2400" b="1" dirty="0" smtClean="0">
              <a:solidFill>
                <a:srgbClr val="339966"/>
              </a:solidFill>
            </a:endParaRPr>
          </a:p>
          <a:p>
            <a:pPr marL="360363" indent="-360363">
              <a:buFont typeface="Wingdings" panose="05000000000000000000" pitchFamily="2" charset="2"/>
              <a:buChar char="v"/>
            </a:pPr>
            <a:r>
              <a:rPr lang="es-ES" sz="2800" b="1" dirty="0" smtClean="0">
                <a:solidFill>
                  <a:srgbClr val="339966"/>
                </a:solidFill>
              </a:rPr>
              <a:t>Anexo I</a:t>
            </a:r>
          </a:p>
          <a:p>
            <a:pPr marL="630238" lvl="1" indent="-360363">
              <a:buFont typeface="Wingdings" panose="05000000000000000000" pitchFamily="2" charset="2"/>
              <a:buChar char="v"/>
            </a:pPr>
            <a:r>
              <a:rPr lang="es-ES" sz="2400" b="1" dirty="0" smtClean="0">
                <a:solidFill>
                  <a:srgbClr val="339966"/>
                </a:solidFill>
              </a:rPr>
              <a:t>Cada una de las 18 fichas</a:t>
            </a:r>
            <a:endParaRPr lang="es-ES" sz="2400" b="1" dirty="0">
              <a:solidFill>
                <a:srgbClr val="339966"/>
              </a:solidFill>
            </a:endParaRPr>
          </a:p>
        </p:txBody>
      </p:sp>
      <p:sp>
        <p:nvSpPr>
          <p:cNvPr id="6" name="5 CuadroTexto"/>
          <p:cNvSpPr txBox="1"/>
          <p:nvPr/>
        </p:nvSpPr>
        <p:spPr>
          <a:xfrm>
            <a:off x="4551660" y="1340768"/>
            <a:ext cx="4320480" cy="5509200"/>
          </a:xfrm>
          <a:prstGeom prst="rect">
            <a:avLst/>
          </a:prstGeom>
          <a:solidFill>
            <a:srgbClr val="00B050"/>
          </a:solidFill>
        </p:spPr>
        <p:txBody>
          <a:bodyPr wrap="square" rtlCol="0">
            <a:spAutoFit/>
          </a:bodyPr>
          <a:lstStyle/>
          <a:p>
            <a:pPr marL="355600" indent="-355600">
              <a:buFont typeface="+mj-lt"/>
              <a:buAutoNum type="alphaLcParenR"/>
            </a:pPr>
            <a:r>
              <a:rPr lang="es-ES" sz="2000" b="1" dirty="0" smtClean="0">
                <a:solidFill>
                  <a:schemeClr val="bg1"/>
                </a:solidFill>
              </a:rPr>
              <a:t>Descripción </a:t>
            </a:r>
            <a:r>
              <a:rPr lang="es-ES" sz="2000" b="1" dirty="0">
                <a:solidFill>
                  <a:schemeClr val="bg1"/>
                </a:solidFill>
              </a:rPr>
              <a:t>y localización del problema.</a:t>
            </a:r>
          </a:p>
          <a:p>
            <a:pPr marL="355600" indent="-355600">
              <a:buFont typeface="+mj-lt"/>
              <a:buAutoNum type="alphaLcParenR"/>
            </a:pPr>
            <a:r>
              <a:rPr lang="es-ES" sz="2000" b="1" dirty="0" smtClean="0">
                <a:solidFill>
                  <a:schemeClr val="bg1"/>
                </a:solidFill>
              </a:rPr>
              <a:t>Naturaleza </a:t>
            </a:r>
            <a:r>
              <a:rPr lang="es-ES" sz="2000" b="1" dirty="0">
                <a:solidFill>
                  <a:schemeClr val="bg1"/>
                </a:solidFill>
              </a:rPr>
              <a:t>y origen de las presiones generadoras del problema, incluyendo los sectores y actividades generadoras.</a:t>
            </a:r>
          </a:p>
          <a:p>
            <a:pPr marL="355600" indent="-355600">
              <a:buFont typeface="+mj-lt"/>
              <a:buAutoNum type="alphaLcParenR"/>
            </a:pPr>
            <a:r>
              <a:rPr lang="es-ES" sz="2000" b="1" dirty="0" smtClean="0">
                <a:solidFill>
                  <a:schemeClr val="bg1"/>
                </a:solidFill>
              </a:rPr>
              <a:t>Planteamiento </a:t>
            </a:r>
            <a:r>
              <a:rPr lang="es-ES" sz="2000" b="1" dirty="0">
                <a:solidFill>
                  <a:schemeClr val="bg1"/>
                </a:solidFill>
              </a:rPr>
              <a:t>de alternativas, incluyendo los sectores y actividades afectadas por las posibles soluciones:</a:t>
            </a:r>
          </a:p>
          <a:p>
            <a:pPr marL="539750" lvl="1" indent="-269875">
              <a:buFont typeface="+mj-lt"/>
              <a:buAutoNum type="romanUcPeriod"/>
            </a:pPr>
            <a:r>
              <a:rPr lang="es-ES" b="1" dirty="0" smtClean="0">
                <a:solidFill>
                  <a:schemeClr val="bg1"/>
                </a:solidFill>
              </a:rPr>
              <a:t>Previsible </a:t>
            </a:r>
            <a:r>
              <a:rPr lang="es-ES" b="1" dirty="0">
                <a:solidFill>
                  <a:schemeClr val="bg1"/>
                </a:solidFill>
              </a:rPr>
              <a:t>evolución del problema bajo el escenario tendencial (alternativa 0).</a:t>
            </a:r>
          </a:p>
          <a:p>
            <a:pPr marL="539750" lvl="1" indent="-269875">
              <a:buFont typeface="+mj-lt"/>
              <a:buAutoNum type="romanUcPeriod"/>
            </a:pPr>
            <a:r>
              <a:rPr lang="es-ES" b="1" dirty="0" smtClean="0">
                <a:solidFill>
                  <a:schemeClr val="bg1"/>
                </a:solidFill>
              </a:rPr>
              <a:t>Soluciones </a:t>
            </a:r>
            <a:r>
              <a:rPr lang="es-ES" b="1" dirty="0">
                <a:solidFill>
                  <a:schemeClr val="bg1"/>
                </a:solidFill>
              </a:rPr>
              <a:t>alternativas, en su caso.</a:t>
            </a:r>
          </a:p>
          <a:p>
            <a:pPr marL="355600" indent="-355600">
              <a:buFont typeface="+mj-lt"/>
              <a:buAutoNum type="alphaLcParenR" startAt="4"/>
            </a:pPr>
            <a:r>
              <a:rPr lang="es-ES" sz="2000" b="1" dirty="0" smtClean="0">
                <a:solidFill>
                  <a:schemeClr val="bg1"/>
                </a:solidFill>
              </a:rPr>
              <a:t>Decisiones </a:t>
            </a:r>
            <a:r>
              <a:rPr lang="es-ES" sz="2000" b="1" dirty="0">
                <a:solidFill>
                  <a:schemeClr val="bg1"/>
                </a:solidFill>
              </a:rPr>
              <a:t>que pueden adoptarse de cara a la configuración del futuro Plan.</a:t>
            </a:r>
          </a:p>
          <a:p>
            <a:pPr marL="355600" indent="-355600">
              <a:buFont typeface="+mj-lt"/>
              <a:buAutoNum type="alphaLcParenR" startAt="4"/>
            </a:pPr>
            <a:r>
              <a:rPr lang="es-ES" sz="2000" b="1" dirty="0" smtClean="0">
                <a:solidFill>
                  <a:schemeClr val="bg1"/>
                </a:solidFill>
              </a:rPr>
              <a:t>Temas </a:t>
            </a:r>
            <a:r>
              <a:rPr lang="es-ES" sz="2000" b="1" dirty="0">
                <a:solidFill>
                  <a:schemeClr val="bg1"/>
                </a:solidFill>
              </a:rPr>
              <a:t>relacionado</a:t>
            </a:r>
            <a:r>
              <a:rPr lang="es-ES" sz="2000" b="1" dirty="0">
                <a:solidFill>
                  <a:srgbClr val="339966"/>
                </a:solidFill>
              </a:rPr>
              <a:t>s</a:t>
            </a:r>
          </a:p>
        </p:txBody>
      </p:sp>
      <p:sp>
        <p:nvSpPr>
          <p:cNvPr id="3" name="2 Flecha doblada"/>
          <p:cNvSpPr/>
          <p:nvPr/>
        </p:nvSpPr>
        <p:spPr>
          <a:xfrm>
            <a:off x="3707904" y="4653136"/>
            <a:ext cx="843756" cy="1152128"/>
          </a:xfrm>
          <a:prstGeom prst="bent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Tree>
    <p:extLst>
      <p:ext uri="{BB962C8B-B14F-4D97-AF65-F5344CB8AC3E}">
        <p14:creationId xmlns:p14="http://schemas.microsoft.com/office/powerpoint/2010/main" val="624790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barn(inVertical)">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51756"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10170" y="476672"/>
            <a:ext cx="9123660" cy="677108"/>
          </a:xfrm>
          <a:prstGeom prst="rect">
            <a:avLst/>
          </a:prstGeom>
          <a:noFill/>
        </p:spPr>
        <p:txBody>
          <a:bodyPr wrap="square" rtlCol="0">
            <a:spAutoFit/>
          </a:bodyPr>
          <a:lstStyle/>
          <a:p>
            <a:pPr algn="ctr"/>
            <a:r>
              <a:rPr lang="es-ES" sz="3800" b="1" dirty="0" smtClean="0">
                <a:solidFill>
                  <a:srgbClr val="339966"/>
                </a:solidFill>
                <a:latin typeface="Arial Narrow" panose="020B0606020202030204" pitchFamily="34" charset="0"/>
              </a:rPr>
              <a:t>Temas Importantes del tercer ciclo</a:t>
            </a:r>
            <a:endParaRPr lang="es-ES" sz="3800" b="1" dirty="0">
              <a:solidFill>
                <a:srgbClr val="339966"/>
              </a:solidFill>
              <a:latin typeface="Arial Narrow" panose="020B0606020202030204" pitchFamily="34" charset="0"/>
            </a:endParaRPr>
          </a:p>
        </p:txBody>
      </p:sp>
      <p:graphicFrame>
        <p:nvGraphicFramePr>
          <p:cNvPr id="3" name="2 Tabla"/>
          <p:cNvGraphicFramePr>
            <a:graphicFrameLocks noGrp="1"/>
          </p:cNvGraphicFramePr>
          <p:nvPr>
            <p:extLst>
              <p:ext uri="{D42A27DB-BD31-4B8C-83A1-F6EECF244321}">
                <p14:modId xmlns:p14="http://schemas.microsoft.com/office/powerpoint/2010/main" val="3137333799"/>
              </p:ext>
            </p:extLst>
          </p:nvPr>
        </p:nvGraphicFramePr>
        <p:xfrm>
          <a:off x="106124" y="1153780"/>
          <a:ext cx="9005986" cy="5327904"/>
        </p:xfrm>
        <a:graphic>
          <a:graphicData uri="http://schemas.openxmlformats.org/drawingml/2006/table">
            <a:tbl>
              <a:tblPr firstRow="1" firstCol="1" lastRow="1" lastCol="1" bandRow="1" bandCol="1">
                <a:tableStyleId>{5C22544A-7EE6-4342-B048-85BDC9FD1C3A}</a:tableStyleId>
              </a:tblPr>
              <a:tblGrid>
                <a:gridCol w="1728192"/>
                <a:gridCol w="432048"/>
                <a:gridCol w="6845746"/>
              </a:tblGrid>
              <a:tr h="250392">
                <a:tc rowSpan="8">
                  <a:txBody>
                    <a:bodyPr/>
                    <a:lstStyle/>
                    <a:p>
                      <a:pPr>
                        <a:lnSpc>
                          <a:spcPct val="115000"/>
                        </a:lnSpc>
                        <a:spcAft>
                          <a:spcPts val="0"/>
                        </a:spcAft>
                      </a:pPr>
                      <a:r>
                        <a:rPr lang="es-ES" sz="1400" dirty="0">
                          <a:effectLst/>
                        </a:rPr>
                        <a:t>I. Cumplimiento de objetivos medioambientales</a:t>
                      </a:r>
                      <a:endParaRPr lang="es-ES" sz="1400" dirty="0">
                        <a:effectLst/>
                        <a:latin typeface="Arial"/>
                        <a:ea typeface="Georgia"/>
                      </a:endParaRPr>
                    </a:p>
                  </a:txBody>
                  <a:tcPr marL="14889" marR="14889" marT="0" marB="0" anchor="ctr">
                    <a:lnR w="1270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339966"/>
                    </a:solidFill>
                  </a:tcPr>
                </a:tc>
                <a:tc>
                  <a:txBody>
                    <a:bodyPr/>
                    <a:lstStyle/>
                    <a:p>
                      <a:pPr algn="ctr">
                        <a:lnSpc>
                          <a:spcPct val="115000"/>
                        </a:lnSpc>
                        <a:spcAft>
                          <a:spcPts val="0"/>
                        </a:spcAft>
                      </a:pPr>
                      <a:r>
                        <a:rPr lang="es-ES" sz="1400" b="1" dirty="0">
                          <a:solidFill>
                            <a:srgbClr val="00B050"/>
                          </a:solidFill>
                          <a:effectLst/>
                        </a:rPr>
                        <a:t>1</a:t>
                      </a:r>
                      <a:endParaRPr lang="es-ES" sz="1400" b="1" dirty="0">
                        <a:solidFill>
                          <a:srgbClr val="00B050"/>
                        </a:solidFill>
                        <a:effectLst/>
                        <a:latin typeface="Arial"/>
                        <a:ea typeface="Calibri"/>
                      </a:endParaRPr>
                    </a:p>
                  </a:txBody>
                  <a:tcPr marL="14889" marR="14889" marT="0" marB="0"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rgbClr val="CCFF99"/>
                    </a:solidFill>
                  </a:tcPr>
                </a:tc>
                <a:tc>
                  <a:txBody>
                    <a:bodyPr/>
                    <a:lstStyle/>
                    <a:p>
                      <a:pPr>
                        <a:lnSpc>
                          <a:spcPct val="115000"/>
                        </a:lnSpc>
                        <a:spcAft>
                          <a:spcPts val="0"/>
                        </a:spcAft>
                      </a:pPr>
                      <a:r>
                        <a:rPr lang="es-ES" sz="1600" dirty="0">
                          <a:solidFill>
                            <a:srgbClr val="00B050"/>
                          </a:solidFill>
                          <a:effectLst/>
                        </a:rPr>
                        <a:t>Contaminación de origen urbano</a:t>
                      </a:r>
                      <a:endParaRPr lang="es-ES" sz="1600" dirty="0">
                        <a:solidFill>
                          <a:srgbClr val="00B050"/>
                        </a:solidFill>
                        <a:effectLst/>
                        <a:latin typeface="Arial"/>
                        <a:ea typeface="Georgia"/>
                      </a:endParaRPr>
                    </a:p>
                  </a:txBody>
                  <a:tcPr marL="14889" marR="14889" marT="0" marB="0">
                    <a:lnB w="12700" cap="flat" cmpd="sng" algn="ctr">
                      <a:solidFill>
                        <a:schemeClr val="bg1"/>
                      </a:solidFill>
                      <a:prstDash val="solid"/>
                      <a:round/>
                      <a:headEnd type="none" w="med" len="med"/>
                      <a:tailEnd type="none" w="med" len="med"/>
                    </a:lnB>
                    <a:solidFill>
                      <a:srgbClr val="CCFF99"/>
                    </a:solidFill>
                  </a:tcPr>
                </a:tc>
              </a:tr>
              <a:tr h="196507">
                <a:tc vMerge="1">
                  <a:txBody>
                    <a:bodyPr/>
                    <a:lstStyle/>
                    <a:p>
                      <a:endParaRPr lang="es-ES"/>
                    </a:p>
                  </a:txBody>
                  <a:tcPr/>
                </a:tc>
                <a:tc>
                  <a:txBody>
                    <a:bodyPr/>
                    <a:lstStyle/>
                    <a:p>
                      <a:pPr algn="ctr">
                        <a:lnSpc>
                          <a:spcPct val="115000"/>
                        </a:lnSpc>
                        <a:spcAft>
                          <a:spcPts val="0"/>
                        </a:spcAft>
                      </a:pPr>
                      <a:r>
                        <a:rPr lang="es-ES" sz="1400" b="1" dirty="0">
                          <a:solidFill>
                            <a:srgbClr val="00B050"/>
                          </a:solidFill>
                          <a:effectLst/>
                        </a:rPr>
                        <a:t>2</a:t>
                      </a:r>
                      <a:endParaRPr lang="es-ES" sz="1400" b="1" dirty="0">
                        <a:solidFill>
                          <a:srgbClr val="00B050"/>
                        </a:solidFill>
                        <a:effectLst/>
                        <a:latin typeface="Arial"/>
                        <a:ea typeface="Calibri"/>
                      </a:endParaRPr>
                    </a:p>
                  </a:txBody>
                  <a:tcPr marL="14889" marR="14889"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99FF33"/>
                    </a:solidFill>
                  </a:tcPr>
                </a:tc>
                <a:tc>
                  <a:txBody>
                    <a:bodyPr/>
                    <a:lstStyle/>
                    <a:p>
                      <a:pPr>
                        <a:lnSpc>
                          <a:spcPct val="115000"/>
                        </a:lnSpc>
                        <a:spcAft>
                          <a:spcPts val="0"/>
                        </a:spcAft>
                      </a:pPr>
                      <a:r>
                        <a:rPr lang="es-ES" sz="1600" dirty="0">
                          <a:solidFill>
                            <a:srgbClr val="00B050"/>
                          </a:solidFill>
                          <a:effectLst/>
                        </a:rPr>
                        <a:t>Contaminación puntual por vertidos industriales</a:t>
                      </a:r>
                      <a:endParaRPr lang="es-ES" sz="1600" dirty="0">
                        <a:solidFill>
                          <a:srgbClr val="00B050"/>
                        </a:solidFill>
                        <a:effectLst/>
                        <a:latin typeface="Arial"/>
                        <a:ea typeface="Georgia"/>
                      </a:endParaRPr>
                    </a:p>
                  </a:txBody>
                  <a:tcPr marL="14889" marR="14889" marT="0" marB="0" anchor="ctr">
                    <a:lnT w="12700" cap="flat" cmpd="sng" algn="ctr">
                      <a:solidFill>
                        <a:schemeClr val="bg1"/>
                      </a:solidFill>
                      <a:prstDash val="solid"/>
                      <a:round/>
                      <a:headEnd type="none" w="med" len="med"/>
                      <a:tailEnd type="none" w="med" len="med"/>
                    </a:lnT>
                    <a:solidFill>
                      <a:srgbClr val="99FF33"/>
                    </a:solidFill>
                  </a:tcPr>
                </a:tc>
              </a:tr>
              <a:tr h="84553">
                <a:tc vMerge="1">
                  <a:txBody>
                    <a:bodyPr/>
                    <a:lstStyle/>
                    <a:p>
                      <a:endParaRPr lang="es-ES"/>
                    </a:p>
                  </a:txBody>
                  <a:tcPr/>
                </a:tc>
                <a:tc>
                  <a:txBody>
                    <a:bodyPr/>
                    <a:lstStyle/>
                    <a:p>
                      <a:pPr algn="ctr">
                        <a:lnSpc>
                          <a:spcPct val="115000"/>
                        </a:lnSpc>
                        <a:spcAft>
                          <a:spcPts val="0"/>
                        </a:spcAft>
                      </a:pPr>
                      <a:r>
                        <a:rPr lang="es-ES" sz="1400" b="1" dirty="0">
                          <a:solidFill>
                            <a:srgbClr val="00B050"/>
                          </a:solidFill>
                          <a:effectLst/>
                        </a:rPr>
                        <a:t>3</a:t>
                      </a:r>
                      <a:endParaRPr lang="es-ES" sz="1400" b="1" dirty="0">
                        <a:solidFill>
                          <a:srgbClr val="00B050"/>
                        </a:solidFill>
                        <a:effectLst/>
                        <a:latin typeface="Arial"/>
                        <a:ea typeface="Calibri"/>
                      </a:endParaRPr>
                    </a:p>
                  </a:txBody>
                  <a:tcPr marL="14889" marR="14889" marT="0" marB="0" anchor="ctr">
                    <a:lnL w="12700" cap="flat" cmpd="sng" algn="ctr">
                      <a:solidFill>
                        <a:schemeClr val="bg1"/>
                      </a:solidFill>
                      <a:prstDash val="solid"/>
                      <a:round/>
                      <a:headEnd type="none" w="med" len="med"/>
                      <a:tailEnd type="none" w="med" len="med"/>
                    </a:lnL>
                    <a:solidFill>
                      <a:srgbClr val="CCFF99"/>
                    </a:solidFill>
                  </a:tcPr>
                </a:tc>
                <a:tc>
                  <a:txBody>
                    <a:bodyPr/>
                    <a:lstStyle/>
                    <a:p>
                      <a:pPr>
                        <a:lnSpc>
                          <a:spcPct val="115000"/>
                        </a:lnSpc>
                        <a:spcAft>
                          <a:spcPts val="0"/>
                        </a:spcAft>
                      </a:pPr>
                      <a:r>
                        <a:rPr lang="es-ES" sz="1600" dirty="0">
                          <a:solidFill>
                            <a:srgbClr val="00B050"/>
                          </a:solidFill>
                          <a:effectLst/>
                        </a:rPr>
                        <a:t>Contaminación difusa</a:t>
                      </a:r>
                      <a:endParaRPr lang="es-ES" sz="1600" dirty="0">
                        <a:solidFill>
                          <a:srgbClr val="00B050"/>
                        </a:solidFill>
                        <a:effectLst/>
                        <a:latin typeface="Arial"/>
                        <a:ea typeface="Georgia"/>
                      </a:endParaRPr>
                    </a:p>
                  </a:txBody>
                  <a:tcPr marL="14889" marR="14889" marT="0" marB="0">
                    <a:solidFill>
                      <a:srgbClr val="CCFF99"/>
                    </a:solidFill>
                  </a:tcPr>
                </a:tc>
              </a:tr>
              <a:tr h="44607">
                <a:tc vMerge="1">
                  <a:txBody>
                    <a:bodyPr/>
                    <a:lstStyle/>
                    <a:p>
                      <a:endParaRPr lang="es-ES"/>
                    </a:p>
                  </a:txBody>
                  <a:tcPr/>
                </a:tc>
                <a:tc>
                  <a:txBody>
                    <a:bodyPr/>
                    <a:lstStyle/>
                    <a:p>
                      <a:pPr algn="ctr">
                        <a:lnSpc>
                          <a:spcPct val="115000"/>
                        </a:lnSpc>
                        <a:spcAft>
                          <a:spcPts val="0"/>
                        </a:spcAft>
                      </a:pPr>
                      <a:r>
                        <a:rPr lang="es-ES" sz="1400" b="1" dirty="0">
                          <a:solidFill>
                            <a:srgbClr val="00B050"/>
                          </a:solidFill>
                          <a:effectLst/>
                        </a:rPr>
                        <a:t>4</a:t>
                      </a:r>
                      <a:endParaRPr lang="es-ES" sz="1400" b="1" dirty="0">
                        <a:solidFill>
                          <a:srgbClr val="00B050"/>
                        </a:solidFill>
                        <a:effectLst/>
                        <a:latin typeface="Arial"/>
                        <a:ea typeface="Calibri"/>
                      </a:endParaRPr>
                    </a:p>
                  </a:txBody>
                  <a:tcPr marL="14889" marR="14889" marT="0" marB="0" anchor="ctr">
                    <a:lnL w="12700" cap="flat" cmpd="sng" algn="ctr">
                      <a:solidFill>
                        <a:schemeClr val="bg1"/>
                      </a:solidFill>
                      <a:prstDash val="solid"/>
                      <a:round/>
                      <a:headEnd type="none" w="med" len="med"/>
                      <a:tailEnd type="none" w="med" len="med"/>
                    </a:lnL>
                    <a:solidFill>
                      <a:srgbClr val="99FF33"/>
                    </a:solidFill>
                  </a:tcPr>
                </a:tc>
                <a:tc>
                  <a:txBody>
                    <a:bodyPr/>
                    <a:lstStyle/>
                    <a:p>
                      <a:pPr>
                        <a:lnSpc>
                          <a:spcPct val="115000"/>
                        </a:lnSpc>
                        <a:spcAft>
                          <a:spcPts val="0"/>
                        </a:spcAft>
                      </a:pPr>
                      <a:r>
                        <a:rPr lang="es-ES" sz="1600" dirty="0">
                          <a:solidFill>
                            <a:srgbClr val="00B050"/>
                          </a:solidFill>
                          <a:effectLst/>
                        </a:rPr>
                        <a:t>Otras fuentes de contaminación</a:t>
                      </a:r>
                      <a:endParaRPr lang="es-ES" sz="1600" dirty="0">
                        <a:solidFill>
                          <a:srgbClr val="00B050"/>
                        </a:solidFill>
                        <a:effectLst/>
                        <a:latin typeface="Arial"/>
                        <a:ea typeface="Georgia"/>
                      </a:endParaRPr>
                    </a:p>
                  </a:txBody>
                  <a:tcPr marL="14889" marR="14889" marT="0" marB="0" anchor="ctr">
                    <a:solidFill>
                      <a:srgbClr val="99FF33"/>
                    </a:solidFill>
                  </a:tcPr>
                </a:tc>
              </a:tr>
              <a:tr h="76669">
                <a:tc vMerge="1">
                  <a:txBody>
                    <a:bodyPr/>
                    <a:lstStyle/>
                    <a:p>
                      <a:endParaRPr lang="es-ES"/>
                    </a:p>
                  </a:txBody>
                  <a:tcPr/>
                </a:tc>
                <a:tc>
                  <a:txBody>
                    <a:bodyPr/>
                    <a:lstStyle/>
                    <a:p>
                      <a:pPr algn="ctr">
                        <a:lnSpc>
                          <a:spcPct val="115000"/>
                        </a:lnSpc>
                        <a:spcAft>
                          <a:spcPts val="0"/>
                        </a:spcAft>
                      </a:pPr>
                      <a:r>
                        <a:rPr lang="es-ES" sz="1400" b="1" dirty="0">
                          <a:solidFill>
                            <a:srgbClr val="00B050"/>
                          </a:solidFill>
                          <a:effectLst/>
                        </a:rPr>
                        <a:t>5</a:t>
                      </a:r>
                      <a:endParaRPr lang="es-ES" sz="1400" b="1" dirty="0">
                        <a:solidFill>
                          <a:srgbClr val="00B050"/>
                        </a:solidFill>
                        <a:effectLst/>
                        <a:latin typeface="Arial"/>
                        <a:ea typeface="Calibri"/>
                      </a:endParaRPr>
                    </a:p>
                  </a:txBody>
                  <a:tcPr marL="14889" marR="14889" marT="0" marB="0" anchor="ctr">
                    <a:lnL w="12700" cap="flat" cmpd="sng" algn="ctr">
                      <a:solidFill>
                        <a:schemeClr val="bg1"/>
                      </a:solidFill>
                      <a:prstDash val="solid"/>
                      <a:round/>
                      <a:headEnd type="none" w="med" len="med"/>
                      <a:tailEnd type="none" w="med" len="med"/>
                    </a:lnL>
                    <a:solidFill>
                      <a:srgbClr val="CCFF99"/>
                    </a:solidFill>
                  </a:tcPr>
                </a:tc>
                <a:tc>
                  <a:txBody>
                    <a:bodyPr/>
                    <a:lstStyle/>
                    <a:p>
                      <a:pPr>
                        <a:lnSpc>
                          <a:spcPct val="115000"/>
                        </a:lnSpc>
                        <a:spcAft>
                          <a:spcPts val="0"/>
                        </a:spcAft>
                      </a:pPr>
                      <a:r>
                        <a:rPr lang="es-ES" sz="1600" dirty="0">
                          <a:solidFill>
                            <a:srgbClr val="00B050"/>
                          </a:solidFill>
                          <a:effectLst/>
                        </a:rPr>
                        <a:t>Alteraciones </a:t>
                      </a:r>
                      <a:r>
                        <a:rPr lang="es-ES" sz="1600" dirty="0" err="1">
                          <a:solidFill>
                            <a:srgbClr val="00B050"/>
                          </a:solidFill>
                          <a:effectLst/>
                        </a:rPr>
                        <a:t>hidromorfológicas</a:t>
                      </a:r>
                      <a:r>
                        <a:rPr lang="es-ES" sz="1600" dirty="0">
                          <a:solidFill>
                            <a:srgbClr val="00B050"/>
                          </a:solidFill>
                          <a:effectLst/>
                        </a:rPr>
                        <a:t> y ocupación del dominio público</a:t>
                      </a:r>
                      <a:endParaRPr lang="es-ES" sz="1600" dirty="0">
                        <a:solidFill>
                          <a:srgbClr val="00B050"/>
                        </a:solidFill>
                        <a:effectLst/>
                        <a:latin typeface="Arial"/>
                        <a:ea typeface="Georgia"/>
                      </a:endParaRPr>
                    </a:p>
                  </a:txBody>
                  <a:tcPr marL="14889" marR="14889" marT="0" marB="0">
                    <a:solidFill>
                      <a:srgbClr val="CCFF99"/>
                    </a:solidFill>
                  </a:tcPr>
                </a:tc>
              </a:tr>
              <a:tr h="36723">
                <a:tc vMerge="1">
                  <a:txBody>
                    <a:bodyPr/>
                    <a:lstStyle/>
                    <a:p>
                      <a:endParaRPr lang="es-ES"/>
                    </a:p>
                  </a:txBody>
                  <a:tcPr/>
                </a:tc>
                <a:tc>
                  <a:txBody>
                    <a:bodyPr/>
                    <a:lstStyle/>
                    <a:p>
                      <a:pPr algn="ctr">
                        <a:lnSpc>
                          <a:spcPct val="115000"/>
                        </a:lnSpc>
                        <a:spcAft>
                          <a:spcPts val="0"/>
                        </a:spcAft>
                      </a:pPr>
                      <a:r>
                        <a:rPr lang="es-ES" sz="1400" b="1" dirty="0">
                          <a:solidFill>
                            <a:srgbClr val="00B050"/>
                          </a:solidFill>
                          <a:effectLst/>
                        </a:rPr>
                        <a:t>6</a:t>
                      </a:r>
                      <a:endParaRPr lang="es-ES" sz="1400" b="1" dirty="0">
                        <a:solidFill>
                          <a:srgbClr val="00B050"/>
                        </a:solidFill>
                        <a:effectLst/>
                        <a:latin typeface="Arial"/>
                        <a:ea typeface="Calibri"/>
                      </a:endParaRPr>
                    </a:p>
                  </a:txBody>
                  <a:tcPr marL="14889" marR="14889" marT="0" marB="0" anchor="ctr">
                    <a:lnL w="12700" cap="flat" cmpd="sng" algn="ctr">
                      <a:solidFill>
                        <a:schemeClr val="bg1"/>
                      </a:solidFill>
                      <a:prstDash val="solid"/>
                      <a:round/>
                      <a:headEnd type="none" w="med" len="med"/>
                      <a:tailEnd type="none" w="med" len="med"/>
                    </a:lnL>
                    <a:solidFill>
                      <a:srgbClr val="99FF33"/>
                    </a:solidFill>
                  </a:tcPr>
                </a:tc>
                <a:tc>
                  <a:txBody>
                    <a:bodyPr/>
                    <a:lstStyle/>
                    <a:p>
                      <a:pPr>
                        <a:lnSpc>
                          <a:spcPct val="115000"/>
                        </a:lnSpc>
                        <a:spcAft>
                          <a:spcPts val="0"/>
                        </a:spcAft>
                      </a:pPr>
                      <a:r>
                        <a:rPr lang="es-ES" sz="1600" dirty="0">
                          <a:solidFill>
                            <a:srgbClr val="00B050"/>
                          </a:solidFill>
                          <a:effectLst/>
                        </a:rPr>
                        <a:t>Mantenimiento de caudales ecológicos</a:t>
                      </a:r>
                      <a:endParaRPr lang="es-ES" sz="1600" dirty="0">
                        <a:solidFill>
                          <a:srgbClr val="00B050"/>
                        </a:solidFill>
                        <a:effectLst/>
                        <a:latin typeface="Arial"/>
                        <a:ea typeface="Georgia"/>
                      </a:endParaRPr>
                    </a:p>
                  </a:txBody>
                  <a:tcPr marL="14889" marR="14889" marT="0" marB="0">
                    <a:solidFill>
                      <a:srgbClr val="99FF33"/>
                    </a:solidFill>
                  </a:tcPr>
                </a:tc>
              </a:tr>
              <a:tr h="0">
                <a:tc vMerge="1">
                  <a:txBody>
                    <a:bodyPr/>
                    <a:lstStyle/>
                    <a:p>
                      <a:endParaRPr lang="es-ES"/>
                    </a:p>
                  </a:txBody>
                  <a:tcPr/>
                </a:tc>
                <a:tc>
                  <a:txBody>
                    <a:bodyPr/>
                    <a:lstStyle/>
                    <a:p>
                      <a:pPr algn="ctr">
                        <a:lnSpc>
                          <a:spcPct val="115000"/>
                        </a:lnSpc>
                        <a:spcAft>
                          <a:spcPts val="0"/>
                        </a:spcAft>
                      </a:pPr>
                      <a:r>
                        <a:rPr lang="es-ES" sz="1400" b="1" dirty="0">
                          <a:solidFill>
                            <a:srgbClr val="00B050"/>
                          </a:solidFill>
                          <a:effectLst/>
                        </a:rPr>
                        <a:t>7</a:t>
                      </a:r>
                      <a:endParaRPr lang="es-ES" sz="1400" b="1" dirty="0">
                        <a:solidFill>
                          <a:srgbClr val="00B050"/>
                        </a:solidFill>
                        <a:effectLst/>
                        <a:latin typeface="Arial"/>
                        <a:ea typeface="Calibri"/>
                      </a:endParaRPr>
                    </a:p>
                  </a:txBody>
                  <a:tcPr marL="14889" marR="14889" marT="0" marB="0" anchor="ctr">
                    <a:lnL w="12700" cap="flat" cmpd="sng" algn="ctr">
                      <a:solidFill>
                        <a:schemeClr val="bg1"/>
                      </a:solidFill>
                      <a:prstDash val="solid"/>
                      <a:round/>
                      <a:headEnd type="none" w="med" len="med"/>
                      <a:tailEnd type="none" w="med" len="med"/>
                    </a:lnL>
                    <a:solidFill>
                      <a:srgbClr val="CCFF99"/>
                    </a:solidFill>
                  </a:tcPr>
                </a:tc>
                <a:tc>
                  <a:txBody>
                    <a:bodyPr/>
                    <a:lstStyle/>
                    <a:p>
                      <a:pPr>
                        <a:lnSpc>
                          <a:spcPct val="115000"/>
                        </a:lnSpc>
                        <a:spcAft>
                          <a:spcPts val="0"/>
                        </a:spcAft>
                      </a:pPr>
                      <a:r>
                        <a:rPr lang="es-ES" sz="1600" dirty="0">
                          <a:solidFill>
                            <a:srgbClr val="00B050"/>
                          </a:solidFill>
                          <a:effectLst/>
                        </a:rPr>
                        <a:t>Especies </a:t>
                      </a:r>
                      <a:r>
                        <a:rPr lang="es-ES" sz="1600" dirty="0" err="1">
                          <a:solidFill>
                            <a:srgbClr val="00B050"/>
                          </a:solidFill>
                          <a:effectLst/>
                        </a:rPr>
                        <a:t>alóctonas</a:t>
                      </a:r>
                      <a:r>
                        <a:rPr lang="es-ES" sz="1600" dirty="0">
                          <a:solidFill>
                            <a:srgbClr val="00B050"/>
                          </a:solidFill>
                          <a:effectLst/>
                        </a:rPr>
                        <a:t> invasoras</a:t>
                      </a:r>
                      <a:endParaRPr lang="es-ES" sz="1600" dirty="0">
                        <a:solidFill>
                          <a:srgbClr val="00B050"/>
                        </a:solidFill>
                        <a:effectLst/>
                        <a:latin typeface="Arial"/>
                        <a:ea typeface="Georgia"/>
                      </a:endParaRPr>
                    </a:p>
                  </a:txBody>
                  <a:tcPr marL="14889" marR="14889" marT="0" marB="0" anchor="ctr">
                    <a:solidFill>
                      <a:srgbClr val="CCFF99"/>
                    </a:solidFill>
                  </a:tcPr>
                </a:tc>
              </a:tr>
              <a:tr h="100847">
                <a:tc vMerge="1">
                  <a:txBody>
                    <a:bodyPr/>
                    <a:lstStyle/>
                    <a:p>
                      <a:endParaRPr lang="es-ES"/>
                    </a:p>
                  </a:txBody>
                  <a:tcPr/>
                </a:tc>
                <a:tc>
                  <a:txBody>
                    <a:bodyPr/>
                    <a:lstStyle/>
                    <a:p>
                      <a:pPr algn="ctr">
                        <a:lnSpc>
                          <a:spcPct val="115000"/>
                        </a:lnSpc>
                        <a:spcAft>
                          <a:spcPts val="0"/>
                        </a:spcAft>
                      </a:pPr>
                      <a:r>
                        <a:rPr lang="es-ES" sz="1400" b="1" dirty="0">
                          <a:solidFill>
                            <a:srgbClr val="00B050"/>
                          </a:solidFill>
                          <a:effectLst/>
                        </a:rPr>
                        <a:t>8</a:t>
                      </a:r>
                      <a:endParaRPr lang="es-ES" sz="1400" b="1" dirty="0">
                        <a:solidFill>
                          <a:srgbClr val="00B050"/>
                        </a:solidFill>
                        <a:effectLst/>
                        <a:latin typeface="Arial"/>
                        <a:ea typeface="Calibri"/>
                      </a:endParaRPr>
                    </a:p>
                  </a:txBody>
                  <a:tcPr marL="14889" marR="14889" marT="0" marB="0" anchor="ctr">
                    <a:lnL w="12700"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solidFill>
                      <a:srgbClr val="99FF33"/>
                    </a:solidFill>
                  </a:tcPr>
                </a:tc>
                <a:tc>
                  <a:txBody>
                    <a:bodyPr/>
                    <a:lstStyle/>
                    <a:p>
                      <a:pPr>
                        <a:lnSpc>
                          <a:spcPct val="115000"/>
                        </a:lnSpc>
                        <a:spcAft>
                          <a:spcPts val="0"/>
                        </a:spcAft>
                      </a:pPr>
                      <a:r>
                        <a:rPr lang="es-ES" sz="1600" dirty="0">
                          <a:solidFill>
                            <a:srgbClr val="00B050"/>
                          </a:solidFill>
                          <a:effectLst/>
                        </a:rPr>
                        <a:t>Protección de hábitat y especies asociadas a zonas protegidas</a:t>
                      </a:r>
                      <a:endParaRPr lang="es-ES" sz="1600" dirty="0">
                        <a:solidFill>
                          <a:srgbClr val="00B050"/>
                        </a:solidFill>
                        <a:effectLst/>
                        <a:latin typeface="Arial"/>
                        <a:ea typeface="Georgia"/>
                      </a:endParaRPr>
                    </a:p>
                  </a:txBody>
                  <a:tcPr marL="14889" marR="14889" marT="0" marB="0" anchor="ctr">
                    <a:lnB w="28575" cap="flat" cmpd="sng" algn="ctr">
                      <a:solidFill>
                        <a:schemeClr val="bg1"/>
                      </a:solidFill>
                      <a:prstDash val="solid"/>
                      <a:round/>
                      <a:headEnd type="none" w="med" len="med"/>
                      <a:tailEnd type="none" w="med" len="med"/>
                    </a:lnB>
                    <a:solidFill>
                      <a:srgbClr val="99FF33"/>
                    </a:solidFill>
                  </a:tcPr>
                </a:tc>
              </a:tr>
              <a:tr h="204917">
                <a:tc rowSpan="3">
                  <a:txBody>
                    <a:bodyPr/>
                    <a:lstStyle/>
                    <a:p>
                      <a:pPr>
                        <a:lnSpc>
                          <a:spcPct val="115000"/>
                        </a:lnSpc>
                        <a:spcAft>
                          <a:spcPts val="0"/>
                        </a:spcAft>
                      </a:pPr>
                      <a:r>
                        <a:rPr lang="es-ES" sz="1400" dirty="0">
                          <a:effectLst/>
                        </a:rPr>
                        <a:t>II. Atención de las demandas y racionalidad del uso</a:t>
                      </a:r>
                      <a:endParaRPr lang="es-ES" sz="1400" dirty="0">
                        <a:effectLst/>
                        <a:latin typeface="Arial"/>
                        <a:ea typeface="Georgia"/>
                      </a:endParaRPr>
                    </a:p>
                  </a:txBody>
                  <a:tcPr marL="14889" marR="14889" marT="0" marB="0"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66"/>
                    </a:solidFill>
                  </a:tcPr>
                </a:tc>
                <a:tc>
                  <a:txBody>
                    <a:bodyPr/>
                    <a:lstStyle/>
                    <a:p>
                      <a:pPr algn="ctr">
                        <a:lnSpc>
                          <a:spcPct val="115000"/>
                        </a:lnSpc>
                        <a:spcAft>
                          <a:spcPts val="0"/>
                        </a:spcAft>
                      </a:pPr>
                      <a:r>
                        <a:rPr lang="es-ES" sz="1400" b="1" dirty="0">
                          <a:solidFill>
                            <a:srgbClr val="00B050"/>
                          </a:solidFill>
                          <a:effectLst/>
                        </a:rPr>
                        <a:t>9</a:t>
                      </a:r>
                      <a:endParaRPr lang="es-ES" sz="1400" b="1" dirty="0">
                        <a:solidFill>
                          <a:srgbClr val="00B050"/>
                        </a:solidFill>
                        <a:effectLst/>
                        <a:latin typeface="Arial"/>
                        <a:ea typeface="Calibri"/>
                      </a:endParaRPr>
                    </a:p>
                  </a:txBody>
                  <a:tcPr marL="14889" marR="14889" marT="0" marB="0" anchor="ctr">
                    <a:lnT w="28575" cap="flat" cmpd="sng" algn="ctr">
                      <a:solidFill>
                        <a:schemeClr val="bg1"/>
                      </a:solidFill>
                      <a:prstDash val="solid"/>
                      <a:round/>
                      <a:headEnd type="none" w="med" len="med"/>
                      <a:tailEnd type="none" w="med" len="med"/>
                    </a:lnT>
                    <a:solidFill>
                      <a:srgbClr val="CCFF99"/>
                    </a:solidFill>
                  </a:tcPr>
                </a:tc>
                <a:tc>
                  <a:txBody>
                    <a:bodyPr/>
                    <a:lstStyle/>
                    <a:p>
                      <a:pPr>
                        <a:lnSpc>
                          <a:spcPct val="115000"/>
                        </a:lnSpc>
                        <a:spcAft>
                          <a:spcPts val="0"/>
                        </a:spcAft>
                      </a:pPr>
                      <a:r>
                        <a:rPr lang="es-ES" sz="1600" dirty="0">
                          <a:solidFill>
                            <a:srgbClr val="00B050"/>
                          </a:solidFill>
                          <a:effectLst/>
                        </a:rPr>
                        <a:t>Abastecimiento urbano y a la población dispersa</a:t>
                      </a:r>
                      <a:endParaRPr lang="es-ES" sz="1600" dirty="0">
                        <a:solidFill>
                          <a:srgbClr val="00B050"/>
                        </a:solidFill>
                        <a:effectLst/>
                        <a:latin typeface="Arial"/>
                        <a:ea typeface="Georgia"/>
                      </a:endParaRPr>
                    </a:p>
                  </a:txBody>
                  <a:tcPr marL="14889" marR="14889" marT="0" marB="0" anchor="ctr">
                    <a:lnT w="28575" cap="flat" cmpd="sng" algn="ctr">
                      <a:solidFill>
                        <a:schemeClr val="bg1"/>
                      </a:solidFill>
                      <a:prstDash val="solid"/>
                      <a:round/>
                      <a:headEnd type="none" w="med" len="med"/>
                      <a:tailEnd type="none" w="med" len="med"/>
                    </a:lnT>
                    <a:solidFill>
                      <a:srgbClr val="CCFF99"/>
                    </a:solidFill>
                  </a:tcPr>
                </a:tc>
              </a:tr>
              <a:tr h="308987">
                <a:tc vMerge="1">
                  <a:txBody>
                    <a:bodyPr/>
                    <a:lstStyle/>
                    <a:p>
                      <a:endParaRPr lang="es-ES"/>
                    </a:p>
                  </a:txBody>
                  <a:tcPr/>
                </a:tc>
                <a:tc>
                  <a:txBody>
                    <a:bodyPr/>
                    <a:lstStyle/>
                    <a:p>
                      <a:pPr algn="ctr">
                        <a:lnSpc>
                          <a:spcPct val="115000"/>
                        </a:lnSpc>
                        <a:spcAft>
                          <a:spcPts val="0"/>
                        </a:spcAft>
                      </a:pPr>
                      <a:r>
                        <a:rPr lang="es-ES" sz="1400" b="1" dirty="0">
                          <a:solidFill>
                            <a:srgbClr val="00B050"/>
                          </a:solidFill>
                          <a:effectLst/>
                        </a:rPr>
                        <a:t>10</a:t>
                      </a:r>
                      <a:endParaRPr lang="es-ES" sz="1400" b="1" dirty="0">
                        <a:solidFill>
                          <a:srgbClr val="00B050"/>
                        </a:solidFill>
                        <a:effectLst/>
                        <a:latin typeface="Arial"/>
                        <a:ea typeface="Calibri"/>
                      </a:endParaRPr>
                    </a:p>
                  </a:txBody>
                  <a:tcPr marL="14889" marR="14889" marT="0" marB="0" anchor="ctr">
                    <a:solidFill>
                      <a:srgbClr val="99FF33"/>
                    </a:solidFill>
                  </a:tcPr>
                </a:tc>
                <a:tc>
                  <a:txBody>
                    <a:bodyPr/>
                    <a:lstStyle/>
                    <a:p>
                      <a:pPr>
                        <a:lnSpc>
                          <a:spcPct val="115000"/>
                        </a:lnSpc>
                        <a:spcAft>
                          <a:spcPts val="0"/>
                        </a:spcAft>
                      </a:pPr>
                      <a:r>
                        <a:rPr lang="es-ES" sz="1600" dirty="0">
                          <a:solidFill>
                            <a:srgbClr val="00B050"/>
                          </a:solidFill>
                          <a:effectLst/>
                        </a:rPr>
                        <a:t>Adaptación de los escenarios de aprovechamiento a las previsiones de Cambio Climático</a:t>
                      </a:r>
                      <a:endParaRPr lang="es-ES" sz="1600" dirty="0">
                        <a:solidFill>
                          <a:srgbClr val="00B050"/>
                        </a:solidFill>
                        <a:effectLst/>
                        <a:latin typeface="Arial"/>
                        <a:ea typeface="Georgia"/>
                      </a:endParaRPr>
                    </a:p>
                  </a:txBody>
                  <a:tcPr marL="14889" marR="14889" marT="0" marB="0" anchor="ctr">
                    <a:solidFill>
                      <a:srgbClr val="99FF33"/>
                    </a:solidFill>
                  </a:tcPr>
                </a:tc>
              </a:tr>
              <a:tr h="126292">
                <a:tc vMerge="1">
                  <a:txBody>
                    <a:bodyPr/>
                    <a:lstStyle/>
                    <a:p>
                      <a:endParaRPr lang="es-ES"/>
                    </a:p>
                  </a:txBody>
                  <a:tcPr/>
                </a:tc>
                <a:tc>
                  <a:txBody>
                    <a:bodyPr/>
                    <a:lstStyle/>
                    <a:p>
                      <a:pPr algn="ctr">
                        <a:lnSpc>
                          <a:spcPct val="115000"/>
                        </a:lnSpc>
                        <a:spcAft>
                          <a:spcPts val="0"/>
                        </a:spcAft>
                      </a:pPr>
                      <a:r>
                        <a:rPr lang="es-ES" sz="1400" b="1" dirty="0">
                          <a:solidFill>
                            <a:srgbClr val="00B050"/>
                          </a:solidFill>
                          <a:effectLst/>
                        </a:rPr>
                        <a:t>11</a:t>
                      </a:r>
                      <a:endParaRPr lang="es-ES" sz="1400" b="1" dirty="0">
                        <a:solidFill>
                          <a:srgbClr val="00B050"/>
                        </a:solidFill>
                        <a:effectLst/>
                        <a:latin typeface="Arial"/>
                        <a:ea typeface="Calibri"/>
                      </a:endParaRPr>
                    </a:p>
                  </a:txBody>
                  <a:tcPr marL="14889" marR="14889" marT="0" marB="0" anchor="ctr">
                    <a:lnB w="28575" cap="flat" cmpd="sng" algn="ctr">
                      <a:solidFill>
                        <a:schemeClr val="bg1"/>
                      </a:solidFill>
                      <a:prstDash val="solid"/>
                      <a:round/>
                      <a:headEnd type="none" w="med" len="med"/>
                      <a:tailEnd type="none" w="med" len="med"/>
                    </a:lnB>
                    <a:solidFill>
                      <a:srgbClr val="CCFF99"/>
                    </a:solidFill>
                  </a:tcPr>
                </a:tc>
                <a:tc>
                  <a:txBody>
                    <a:bodyPr/>
                    <a:lstStyle/>
                    <a:p>
                      <a:pPr>
                        <a:lnSpc>
                          <a:spcPct val="115000"/>
                        </a:lnSpc>
                        <a:spcAft>
                          <a:spcPts val="0"/>
                        </a:spcAft>
                      </a:pPr>
                      <a:r>
                        <a:rPr lang="es-ES" sz="1600" dirty="0">
                          <a:solidFill>
                            <a:srgbClr val="00B050"/>
                          </a:solidFill>
                          <a:effectLst/>
                        </a:rPr>
                        <a:t>Otros usos</a:t>
                      </a:r>
                      <a:endParaRPr lang="es-ES" sz="1600" dirty="0">
                        <a:solidFill>
                          <a:srgbClr val="00B050"/>
                        </a:solidFill>
                        <a:effectLst/>
                        <a:latin typeface="Arial"/>
                        <a:ea typeface="Georgia"/>
                      </a:endParaRPr>
                    </a:p>
                  </a:txBody>
                  <a:tcPr marL="14889" marR="14889" marT="0" marB="0" anchor="ctr">
                    <a:lnB w="28575" cap="flat" cmpd="sng" algn="ctr">
                      <a:solidFill>
                        <a:schemeClr val="bg1"/>
                      </a:solidFill>
                      <a:prstDash val="solid"/>
                      <a:round/>
                      <a:headEnd type="none" w="med" len="med"/>
                      <a:tailEnd type="none" w="med" len="med"/>
                    </a:lnB>
                    <a:solidFill>
                      <a:srgbClr val="CCFF99"/>
                    </a:solidFill>
                  </a:tcPr>
                </a:tc>
              </a:tr>
              <a:tr h="0">
                <a:tc rowSpan="3">
                  <a:txBody>
                    <a:bodyPr/>
                    <a:lstStyle/>
                    <a:p>
                      <a:pPr>
                        <a:lnSpc>
                          <a:spcPct val="115000"/>
                        </a:lnSpc>
                        <a:spcAft>
                          <a:spcPts val="0"/>
                        </a:spcAft>
                      </a:pPr>
                      <a:r>
                        <a:rPr lang="es-ES" sz="1400" dirty="0">
                          <a:effectLst/>
                        </a:rPr>
                        <a:t>III. Seguridad frente a fenómenos extremos</a:t>
                      </a:r>
                      <a:endParaRPr lang="es-ES" sz="1400" dirty="0">
                        <a:effectLst/>
                        <a:latin typeface="Arial"/>
                        <a:ea typeface="Georgia"/>
                      </a:endParaRPr>
                    </a:p>
                  </a:txBody>
                  <a:tcPr marL="14889" marR="14889" marT="0" marB="0"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66"/>
                    </a:solidFill>
                  </a:tcPr>
                </a:tc>
                <a:tc>
                  <a:txBody>
                    <a:bodyPr/>
                    <a:lstStyle/>
                    <a:p>
                      <a:pPr algn="ctr">
                        <a:lnSpc>
                          <a:spcPct val="115000"/>
                        </a:lnSpc>
                        <a:spcAft>
                          <a:spcPts val="0"/>
                        </a:spcAft>
                      </a:pPr>
                      <a:r>
                        <a:rPr lang="es-ES" sz="1400" b="1" dirty="0">
                          <a:solidFill>
                            <a:srgbClr val="00B050"/>
                          </a:solidFill>
                          <a:effectLst/>
                        </a:rPr>
                        <a:t>12</a:t>
                      </a:r>
                      <a:endParaRPr lang="es-ES" sz="1400" b="1" dirty="0">
                        <a:solidFill>
                          <a:srgbClr val="00B050"/>
                        </a:solidFill>
                        <a:effectLst/>
                        <a:latin typeface="Arial"/>
                        <a:ea typeface="Calibri"/>
                      </a:endParaRPr>
                    </a:p>
                  </a:txBody>
                  <a:tcPr marL="14889" marR="14889" marT="0" marB="0" anchor="ctr">
                    <a:lnT w="28575" cap="flat" cmpd="sng" algn="ctr">
                      <a:solidFill>
                        <a:schemeClr val="bg1"/>
                      </a:solidFill>
                      <a:prstDash val="solid"/>
                      <a:round/>
                      <a:headEnd type="none" w="med" len="med"/>
                      <a:tailEnd type="none" w="med" len="med"/>
                    </a:lnT>
                    <a:solidFill>
                      <a:srgbClr val="99FF33"/>
                    </a:solidFill>
                  </a:tcPr>
                </a:tc>
                <a:tc>
                  <a:txBody>
                    <a:bodyPr/>
                    <a:lstStyle/>
                    <a:p>
                      <a:pPr>
                        <a:lnSpc>
                          <a:spcPct val="115000"/>
                        </a:lnSpc>
                        <a:spcAft>
                          <a:spcPts val="0"/>
                        </a:spcAft>
                      </a:pPr>
                      <a:r>
                        <a:rPr lang="es-ES" sz="1600" dirty="0">
                          <a:solidFill>
                            <a:srgbClr val="00B050"/>
                          </a:solidFill>
                          <a:effectLst/>
                        </a:rPr>
                        <a:t>Inundaciones</a:t>
                      </a:r>
                      <a:endParaRPr lang="es-ES" sz="1600" dirty="0">
                        <a:solidFill>
                          <a:srgbClr val="00B050"/>
                        </a:solidFill>
                        <a:effectLst/>
                        <a:latin typeface="Arial"/>
                        <a:ea typeface="Georgia"/>
                      </a:endParaRPr>
                    </a:p>
                  </a:txBody>
                  <a:tcPr marL="14889" marR="14889" marT="0" marB="0" anchor="ctr">
                    <a:lnT w="28575" cap="flat" cmpd="sng" algn="ctr">
                      <a:solidFill>
                        <a:schemeClr val="bg1"/>
                      </a:solidFill>
                      <a:prstDash val="solid"/>
                      <a:round/>
                      <a:headEnd type="none" w="med" len="med"/>
                      <a:tailEnd type="none" w="med" len="med"/>
                    </a:lnT>
                    <a:solidFill>
                      <a:srgbClr val="99FF33"/>
                    </a:solidFill>
                  </a:tcPr>
                </a:tc>
              </a:tr>
              <a:tr h="46400">
                <a:tc vMerge="1">
                  <a:txBody>
                    <a:bodyPr/>
                    <a:lstStyle/>
                    <a:p>
                      <a:endParaRPr lang="es-ES"/>
                    </a:p>
                  </a:txBody>
                  <a:tcPr/>
                </a:tc>
                <a:tc>
                  <a:txBody>
                    <a:bodyPr/>
                    <a:lstStyle/>
                    <a:p>
                      <a:pPr algn="ctr">
                        <a:lnSpc>
                          <a:spcPct val="115000"/>
                        </a:lnSpc>
                        <a:spcAft>
                          <a:spcPts val="0"/>
                        </a:spcAft>
                      </a:pPr>
                      <a:r>
                        <a:rPr lang="es-ES" sz="1400" b="1" dirty="0">
                          <a:solidFill>
                            <a:srgbClr val="00B050"/>
                          </a:solidFill>
                          <a:effectLst/>
                        </a:rPr>
                        <a:t>13</a:t>
                      </a:r>
                      <a:endParaRPr lang="es-ES" sz="1400" b="1" dirty="0">
                        <a:solidFill>
                          <a:srgbClr val="00B050"/>
                        </a:solidFill>
                        <a:effectLst/>
                        <a:latin typeface="Arial"/>
                        <a:ea typeface="Calibri"/>
                      </a:endParaRPr>
                    </a:p>
                  </a:txBody>
                  <a:tcPr marL="14889" marR="14889" marT="0" marB="0" anchor="ctr">
                    <a:solidFill>
                      <a:srgbClr val="CCFF99"/>
                    </a:solidFill>
                  </a:tcPr>
                </a:tc>
                <a:tc>
                  <a:txBody>
                    <a:bodyPr/>
                    <a:lstStyle/>
                    <a:p>
                      <a:pPr>
                        <a:lnSpc>
                          <a:spcPct val="115000"/>
                        </a:lnSpc>
                        <a:spcAft>
                          <a:spcPts val="0"/>
                        </a:spcAft>
                      </a:pPr>
                      <a:r>
                        <a:rPr lang="es-ES" sz="1600" dirty="0">
                          <a:solidFill>
                            <a:srgbClr val="00B050"/>
                          </a:solidFill>
                          <a:effectLst/>
                        </a:rPr>
                        <a:t>Sequías</a:t>
                      </a:r>
                      <a:endParaRPr lang="es-ES" sz="1600" dirty="0">
                        <a:solidFill>
                          <a:srgbClr val="00B050"/>
                        </a:solidFill>
                        <a:effectLst/>
                        <a:latin typeface="Arial"/>
                        <a:ea typeface="Georgia"/>
                      </a:endParaRPr>
                    </a:p>
                  </a:txBody>
                  <a:tcPr marL="14889" marR="14889" marT="0" marB="0" anchor="ctr">
                    <a:solidFill>
                      <a:srgbClr val="CCFF99"/>
                    </a:solidFill>
                  </a:tcPr>
                </a:tc>
              </a:tr>
              <a:tr h="150470">
                <a:tc vMerge="1">
                  <a:txBody>
                    <a:bodyPr/>
                    <a:lstStyle/>
                    <a:p>
                      <a:endParaRPr lang="es-ES"/>
                    </a:p>
                  </a:txBody>
                  <a:tcPr/>
                </a:tc>
                <a:tc>
                  <a:txBody>
                    <a:bodyPr/>
                    <a:lstStyle/>
                    <a:p>
                      <a:pPr algn="ctr">
                        <a:lnSpc>
                          <a:spcPct val="115000"/>
                        </a:lnSpc>
                        <a:spcAft>
                          <a:spcPts val="0"/>
                        </a:spcAft>
                      </a:pPr>
                      <a:r>
                        <a:rPr lang="es-ES" sz="1400" b="1" dirty="0">
                          <a:solidFill>
                            <a:srgbClr val="00B050"/>
                          </a:solidFill>
                          <a:effectLst/>
                        </a:rPr>
                        <a:t>14</a:t>
                      </a:r>
                      <a:endParaRPr lang="es-ES" sz="1400" b="1" dirty="0">
                        <a:solidFill>
                          <a:srgbClr val="00B050"/>
                        </a:solidFill>
                        <a:effectLst/>
                        <a:latin typeface="Arial"/>
                        <a:ea typeface="Calibri"/>
                      </a:endParaRPr>
                    </a:p>
                  </a:txBody>
                  <a:tcPr marL="14889" marR="14889" marT="0" marB="0" anchor="ctr">
                    <a:lnB w="28575" cap="flat" cmpd="sng" algn="ctr">
                      <a:solidFill>
                        <a:schemeClr val="bg1"/>
                      </a:solidFill>
                      <a:prstDash val="solid"/>
                      <a:round/>
                      <a:headEnd type="none" w="med" len="med"/>
                      <a:tailEnd type="none" w="med" len="med"/>
                    </a:lnB>
                    <a:solidFill>
                      <a:srgbClr val="99FF33"/>
                    </a:solidFill>
                  </a:tcPr>
                </a:tc>
                <a:tc>
                  <a:txBody>
                    <a:bodyPr/>
                    <a:lstStyle/>
                    <a:p>
                      <a:pPr>
                        <a:lnSpc>
                          <a:spcPct val="115000"/>
                        </a:lnSpc>
                        <a:spcAft>
                          <a:spcPts val="0"/>
                        </a:spcAft>
                      </a:pPr>
                      <a:r>
                        <a:rPr lang="es-ES" sz="1600" dirty="0">
                          <a:solidFill>
                            <a:srgbClr val="00B050"/>
                          </a:solidFill>
                          <a:effectLst/>
                        </a:rPr>
                        <a:t>Otros fenómenos adversos </a:t>
                      </a:r>
                      <a:endParaRPr lang="es-ES" sz="1600" dirty="0">
                        <a:solidFill>
                          <a:srgbClr val="00B050"/>
                        </a:solidFill>
                        <a:effectLst/>
                        <a:latin typeface="Arial"/>
                        <a:ea typeface="Georgia"/>
                      </a:endParaRPr>
                    </a:p>
                  </a:txBody>
                  <a:tcPr marL="14889" marR="14889" marT="0" marB="0" anchor="ctr">
                    <a:lnB w="28575" cap="flat" cmpd="sng" algn="ctr">
                      <a:solidFill>
                        <a:schemeClr val="bg1"/>
                      </a:solidFill>
                      <a:prstDash val="solid"/>
                      <a:round/>
                      <a:headEnd type="none" w="med" len="med"/>
                      <a:tailEnd type="none" w="med" len="med"/>
                    </a:lnB>
                    <a:solidFill>
                      <a:srgbClr val="99FF33"/>
                    </a:solidFill>
                  </a:tcPr>
                </a:tc>
              </a:tr>
              <a:tr h="38516">
                <a:tc rowSpan="4">
                  <a:txBody>
                    <a:bodyPr/>
                    <a:lstStyle/>
                    <a:p>
                      <a:pPr>
                        <a:lnSpc>
                          <a:spcPct val="115000"/>
                        </a:lnSpc>
                        <a:spcAft>
                          <a:spcPts val="0"/>
                        </a:spcAft>
                      </a:pPr>
                      <a:r>
                        <a:rPr lang="es-ES" sz="1400" dirty="0">
                          <a:effectLst/>
                        </a:rPr>
                        <a:t>IV. Conocimiento y gobernanza</a:t>
                      </a:r>
                      <a:endParaRPr lang="es-ES" sz="1400" dirty="0">
                        <a:effectLst/>
                        <a:latin typeface="Arial"/>
                        <a:ea typeface="Georgia"/>
                      </a:endParaRPr>
                    </a:p>
                  </a:txBody>
                  <a:tcPr marL="14889" marR="14889" marT="0" marB="0"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339966"/>
                    </a:solidFill>
                  </a:tcPr>
                </a:tc>
                <a:tc>
                  <a:txBody>
                    <a:bodyPr/>
                    <a:lstStyle/>
                    <a:p>
                      <a:pPr algn="ctr">
                        <a:lnSpc>
                          <a:spcPct val="115000"/>
                        </a:lnSpc>
                        <a:spcAft>
                          <a:spcPts val="0"/>
                        </a:spcAft>
                      </a:pPr>
                      <a:r>
                        <a:rPr lang="es-ES" sz="1400" b="1" dirty="0">
                          <a:solidFill>
                            <a:srgbClr val="00B050"/>
                          </a:solidFill>
                          <a:effectLst/>
                        </a:rPr>
                        <a:t>15</a:t>
                      </a:r>
                      <a:endParaRPr lang="es-ES" sz="1400" b="1" dirty="0">
                        <a:solidFill>
                          <a:srgbClr val="00B050"/>
                        </a:solidFill>
                        <a:effectLst/>
                        <a:latin typeface="Arial"/>
                        <a:ea typeface="Calibri"/>
                      </a:endParaRPr>
                    </a:p>
                  </a:txBody>
                  <a:tcPr marL="14889" marR="14889" marT="0" marB="0"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solidFill>
                      <a:srgbClr val="CCFF99"/>
                    </a:solidFill>
                  </a:tcPr>
                </a:tc>
                <a:tc>
                  <a:txBody>
                    <a:bodyPr/>
                    <a:lstStyle/>
                    <a:p>
                      <a:pPr>
                        <a:lnSpc>
                          <a:spcPct val="115000"/>
                        </a:lnSpc>
                        <a:spcAft>
                          <a:spcPts val="0"/>
                        </a:spcAft>
                      </a:pPr>
                      <a:r>
                        <a:rPr lang="es-ES" sz="1600" dirty="0">
                          <a:solidFill>
                            <a:srgbClr val="00B050"/>
                          </a:solidFill>
                          <a:effectLst/>
                        </a:rPr>
                        <a:t>Coordinación entre administraciones</a:t>
                      </a:r>
                      <a:endParaRPr lang="es-ES" sz="1600" dirty="0">
                        <a:solidFill>
                          <a:srgbClr val="00B050"/>
                        </a:solidFill>
                        <a:effectLst/>
                        <a:latin typeface="Arial"/>
                        <a:ea typeface="Georgia"/>
                      </a:endParaRPr>
                    </a:p>
                  </a:txBody>
                  <a:tcPr marL="14889" marR="14889" marT="0" marB="0" anchor="ctr">
                    <a:lnT w="28575" cap="flat" cmpd="sng" algn="ctr">
                      <a:solidFill>
                        <a:schemeClr val="bg1"/>
                      </a:solidFill>
                      <a:prstDash val="solid"/>
                      <a:round/>
                      <a:headEnd type="none" w="med" len="med"/>
                      <a:tailEnd type="none" w="med" len="med"/>
                    </a:lnT>
                    <a:solidFill>
                      <a:srgbClr val="CCFF99"/>
                    </a:solidFill>
                  </a:tcPr>
                </a:tc>
              </a:tr>
              <a:tr h="0">
                <a:tc vMerge="1">
                  <a:txBody>
                    <a:bodyPr/>
                    <a:lstStyle/>
                    <a:p>
                      <a:endParaRPr lang="es-ES"/>
                    </a:p>
                  </a:txBody>
                  <a:tcPr/>
                </a:tc>
                <a:tc>
                  <a:txBody>
                    <a:bodyPr/>
                    <a:lstStyle/>
                    <a:p>
                      <a:pPr algn="ctr">
                        <a:lnSpc>
                          <a:spcPct val="115000"/>
                        </a:lnSpc>
                        <a:spcAft>
                          <a:spcPts val="0"/>
                        </a:spcAft>
                      </a:pPr>
                      <a:r>
                        <a:rPr lang="es-ES" sz="1400" b="1" dirty="0">
                          <a:solidFill>
                            <a:srgbClr val="00B050"/>
                          </a:solidFill>
                          <a:effectLst/>
                        </a:rPr>
                        <a:t>16</a:t>
                      </a:r>
                      <a:endParaRPr lang="es-ES" sz="1400" b="1" dirty="0">
                        <a:solidFill>
                          <a:srgbClr val="00B050"/>
                        </a:solidFill>
                        <a:effectLst/>
                        <a:latin typeface="Arial"/>
                        <a:ea typeface="Calibri"/>
                      </a:endParaRPr>
                    </a:p>
                  </a:txBody>
                  <a:tcPr marL="14889" marR="14889" marT="0" marB="0" anchor="ctr">
                    <a:lnL w="12700" cap="flat" cmpd="sng" algn="ctr">
                      <a:solidFill>
                        <a:schemeClr val="bg1"/>
                      </a:solidFill>
                      <a:prstDash val="solid"/>
                      <a:round/>
                      <a:headEnd type="none" w="med" len="med"/>
                      <a:tailEnd type="none" w="med" len="med"/>
                    </a:lnL>
                    <a:solidFill>
                      <a:srgbClr val="99FF33"/>
                    </a:solidFill>
                  </a:tcPr>
                </a:tc>
                <a:tc>
                  <a:txBody>
                    <a:bodyPr/>
                    <a:lstStyle/>
                    <a:p>
                      <a:pPr>
                        <a:lnSpc>
                          <a:spcPct val="115000"/>
                        </a:lnSpc>
                        <a:spcAft>
                          <a:spcPts val="0"/>
                        </a:spcAft>
                      </a:pPr>
                      <a:r>
                        <a:rPr lang="es-ES" sz="1600" dirty="0">
                          <a:solidFill>
                            <a:srgbClr val="00B050"/>
                          </a:solidFill>
                          <a:effectLst/>
                        </a:rPr>
                        <a:t>Recuperación de costes y financiación del programa de medidas</a:t>
                      </a:r>
                      <a:endParaRPr lang="es-ES" sz="1600" dirty="0">
                        <a:solidFill>
                          <a:srgbClr val="00B050"/>
                        </a:solidFill>
                        <a:effectLst/>
                        <a:latin typeface="Arial"/>
                        <a:ea typeface="Georgia"/>
                      </a:endParaRPr>
                    </a:p>
                  </a:txBody>
                  <a:tcPr marL="14889" marR="14889" marT="0" marB="0" anchor="ctr">
                    <a:solidFill>
                      <a:srgbClr val="99FF33"/>
                    </a:solidFill>
                  </a:tcPr>
                </a:tc>
              </a:tr>
              <a:tr h="102640">
                <a:tc vMerge="1">
                  <a:txBody>
                    <a:bodyPr/>
                    <a:lstStyle/>
                    <a:p>
                      <a:endParaRPr lang="es-ES"/>
                    </a:p>
                  </a:txBody>
                  <a:tcPr/>
                </a:tc>
                <a:tc>
                  <a:txBody>
                    <a:bodyPr/>
                    <a:lstStyle/>
                    <a:p>
                      <a:pPr algn="ctr">
                        <a:lnSpc>
                          <a:spcPct val="115000"/>
                        </a:lnSpc>
                        <a:spcAft>
                          <a:spcPts val="0"/>
                        </a:spcAft>
                      </a:pPr>
                      <a:r>
                        <a:rPr lang="es-ES" sz="1400" b="1" dirty="0">
                          <a:solidFill>
                            <a:srgbClr val="00B050"/>
                          </a:solidFill>
                          <a:effectLst/>
                        </a:rPr>
                        <a:t>17</a:t>
                      </a:r>
                      <a:endParaRPr lang="es-ES" sz="1400" b="1" dirty="0">
                        <a:solidFill>
                          <a:srgbClr val="00B050"/>
                        </a:solidFill>
                        <a:effectLst/>
                        <a:latin typeface="Arial"/>
                        <a:ea typeface="Calibri"/>
                      </a:endParaRPr>
                    </a:p>
                  </a:txBody>
                  <a:tcPr marL="14889" marR="14889" marT="0" marB="0"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rgbClr val="CCFF99"/>
                    </a:solidFill>
                  </a:tcPr>
                </a:tc>
                <a:tc>
                  <a:txBody>
                    <a:bodyPr/>
                    <a:lstStyle/>
                    <a:p>
                      <a:pPr>
                        <a:lnSpc>
                          <a:spcPct val="115000"/>
                        </a:lnSpc>
                        <a:spcAft>
                          <a:spcPts val="0"/>
                        </a:spcAft>
                      </a:pPr>
                      <a:r>
                        <a:rPr lang="es-ES" sz="1600" dirty="0">
                          <a:solidFill>
                            <a:srgbClr val="00B050"/>
                          </a:solidFill>
                          <a:effectLst/>
                        </a:rPr>
                        <a:t>Mejora del conocimiento</a:t>
                      </a:r>
                      <a:endParaRPr lang="es-ES" sz="1600" dirty="0">
                        <a:solidFill>
                          <a:srgbClr val="00B050"/>
                        </a:solidFill>
                        <a:effectLst/>
                        <a:latin typeface="Arial"/>
                        <a:ea typeface="Georgia"/>
                      </a:endParaRPr>
                    </a:p>
                  </a:txBody>
                  <a:tcPr marL="14889" marR="14889" marT="0" marB="0" anchor="ctr">
                    <a:lnB w="12700" cap="flat" cmpd="sng" algn="ctr">
                      <a:solidFill>
                        <a:schemeClr val="bg1"/>
                      </a:solidFill>
                      <a:prstDash val="solid"/>
                      <a:round/>
                      <a:headEnd type="none" w="med" len="med"/>
                      <a:tailEnd type="none" w="med" len="med"/>
                    </a:lnB>
                    <a:solidFill>
                      <a:srgbClr val="CCFF99"/>
                    </a:solidFill>
                  </a:tcPr>
                </a:tc>
              </a:tr>
              <a:tr h="62694">
                <a:tc vMerge="1">
                  <a:txBody>
                    <a:bodyPr/>
                    <a:lstStyle/>
                    <a:p>
                      <a:endParaRPr lang="es-ES"/>
                    </a:p>
                  </a:txBody>
                  <a:tcPr/>
                </a:tc>
                <a:tc>
                  <a:txBody>
                    <a:bodyPr/>
                    <a:lstStyle/>
                    <a:p>
                      <a:pPr algn="ctr">
                        <a:lnSpc>
                          <a:spcPct val="115000"/>
                        </a:lnSpc>
                        <a:spcAft>
                          <a:spcPts val="0"/>
                        </a:spcAft>
                      </a:pPr>
                      <a:r>
                        <a:rPr lang="es-ES" sz="1400" b="1" dirty="0">
                          <a:solidFill>
                            <a:srgbClr val="00B050"/>
                          </a:solidFill>
                          <a:effectLst/>
                        </a:rPr>
                        <a:t>18</a:t>
                      </a:r>
                      <a:endParaRPr lang="es-ES" sz="1400" b="1" dirty="0">
                        <a:solidFill>
                          <a:srgbClr val="00B050"/>
                        </a:solidFill>
                        <a:effectLst/>
                        <a:latin typeface="Arial"/>
                        <a:ea typeface="Calibri"/>
                      </a:endParaRPr>
                    </a:p>
                  </a:txBody>
                  <a:tcPr marL="14889" marR="14889"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99FF33"/>
                    </a:solidFill>
                  </a:tcPr>
                </a:tc>
                <a:tc>
                  <a:txBody>
                    <a:bodyPr/>
                    <a:lstStyle/>
                    <a:p>
                      <a:pPr>
                        <a:lnSpc>
                          <a:spcPct val="115000"/>
                        </a:lnSpc>
                        <a:spcAft>
                          <a:spcPts val="0"/>
                        </a:spcAft>
                      </a:pPr>
                      <a:r>
                        <a:rPr lang="es-ES" sz="1600" dirty="0">
                          <a:solidFill>
                            <a:srgbClr val="00B050"/>
                          </a:solidFill>
                          <a:effectLst/>
                        </a:rPr>
                        <a:t>Sensibilización, formación y participación pública</a:t>
                      </a:r>
                      <a:endParaRPr lang="es-ES" sz="1600" dirty="0">
                        <a:solidFill>
                          <a:srgbClr val="00B050"/>
                        </a:solidFill>
                        <a:effectLst/>
                        <a:latin typeface="Arial"/>
                        <a:ea typeface="Georgia"/>
                      </a:endParaRPr>
                    </a:p>
                  </a:txBody>
                  <a:tcPr marL="14889" marR="14889" marT="0" marB="0" anchor="ctr">
                    <a:lnT w="12700" cap="flat" cmpd="sng" algn="ctr">
                      <a:solidFill>
                        <a:schemeClr val="bg1"/>
                      </a:solidFill>
                      <a:prstDash val="solid"/>
                      <a:round/>
                      <a:headEnd type="none" w="med" len="med"/>
                      <a:tailEnd type="none" w="med" len="med"/>
                    </a:lnT>
                    <a:solidFill>
                      <a:srgbClr val="99FF33"/>
                    </a:solidFill>
                  </a:tcPr>
                </a:tc>
              </a:tr>
            </a:tbl>
          </a:graphicData>
        </a:graphic>
      </p:graphicFrame>
      <p:sp>
        <p:nvSpPr>
          <p:cNvPr id="2" name="1 Rectángulo redondeado"/>
          <p:cNvSpPr/>
          <p:nvPr/>
        </p:nvSpPr>
        <p:spPr>
          <a:xfrm>
            <a:off x="1619672" y="3412664"/>
            <a:ext cx="7524328" cy="376376"/>
          </a:xfrm>
          <a:prstGeom prst="round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5 Rectángulo redondeado"/>
          <p:cNvSpPr/>
          <p:nvPr/>
        </p:nvSpPr>
        <p:spPr>
          <a:xfrm>
            <a:off x="1653332" y="4153336"/>
            <a:ext cx="7524328" cy="376376"/>
          </a:xfrm>
          <a:prstGeom prst="round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442343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Proyectos\3058002_PANAGUA&amp;PP\6.3.2_material difusion\07_ETI\Material_Diseño_ETI\imagenes\ppt\solo_fond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000"/>
          <a:stretch/>
        </p:blipFill>
        <p:spPr bwMode="auto">
          <a:xfrm>
            <a:off x="-20340" y="33536"/>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1 Tabla"/>
          <p:cNvGraphicFramePr>
            <a:graphicFrameLocks noGrp="1"/>
          </p:cNvGraphicFramePr>
          <p:nvPr>
            <p:extLst>
              <p:ext uri="{D42A27DB-BD31-4B8C-83A1-F6EECF244321}">
                <p14:modId xmlns:p14="http://schemas.microsoft.com/office/powerpoint/2010/main" val="3082107978"/>
              </p:ext>
            </p:extLst>
          </p:nvPr>
        </p:nvGraphicFramePr>
        <p:xfrm>
          <a:off x="107505" y="2276873"/>
          <a:ext cx="8879944" cy="3906387"/>
        </p:xfrm>
        <a:graphic>
          <a:graphicData uri="http://schemas.openxmlformats.org/drawingml/2006/table">
            <a:tbl>
              <a:tblPr firstRow="1" firstCol="1" bandRow="1" bandCol="1">
                <a:tableStyleId>{5C22544A-7EE6-4342-B048-85BDC9FD1C3A}</a:tableStyleId>
              </a:tblPr>
              <a:tblGrid>
                <a:gridCol w="4898718"/>
                <a:gridCol w="1236338"/>
                <a:gridCol w="1281767"/>
                <a:gridCol w="1463121"/>
              </a:tblGrid>
              <a:tr h="401187">
                <a:tc>
                  <a:txBody>
                    <a:bodyPr/>
                    <a:lstStyle/>
                    <a:p>
                      <a:pPr algn="ctr">
                        <a:lnSpc>
                          <a:spcPct val="115000"/>
                        </a:lnSpc>
                        <a:spcBef>
                          <a:spcPts val="400"/>
                        </a:spcBef>
                        <a:spcAft>
                          <a:spcPts val="400"/>
                        </a:spcAft>
                      </a:pPr>
                      <a:r>
                        <a:rPr lang="es-ES" sz="2000" dirty="0">
                          <a:effectLst/>
                        </a:rPr>
                        <a:t>Temática de los talleres</a:t>
                      </a:r>
                      <a:endParaRPr lang="es-ES" sz="2000" dirty="0">
                        <a:effectLst/>
                        <a:latin typeface="Arial"/>
                        <a:ea typeface="Times New Roman"/>
                      </a:endParaRPr>
                    </a:p>
                  </a:txBody>
                  <a:tcPr marL="68580" marR="68580" marT="0" marB="0">
                    <a:solidFill>
                      <a:srgbClr val="339966"/>
                    </a:solidFill>
                  </a:tcPr>
                </a:tc>
                <a:tc>
                  <a:txBody>
                    <a:bodyPr/>
                    <a:lstStyle/>
                    <a:p>
                      <a:pPr algn="ctr">
                        <a:lnSpc>
                          <a:spcPct val="115000"/>
                        </a:lnSpc>
                        <a:spcBef>
                          <a:spcPts val="400"/>
                        </a:spcBef>
                        <a:spcAft>
                          <a:spcPts val="400"/>
                        </a:spcAft>
                      </a:pPr>
                      <a:r>
                        <a:rPr lang="es-ES" sz="2000" dirty="0">
                          <a:effectLst/>
                        </a:rPr>
                        <a:t>Fecha</a:t>
                      </a:r>
                      <a:endParaRPr lang="es-ES" sz="2000" dirty="0">
                        <a:effectLst/>
                        <a:latin typeface="Arial"/>
                        <a:ea typeface="Times New Roman"/>
                      </a:endParaRPr>
                    </a:p>
                  </a:txBody>
                  <a:tcPr marL="68580" marR="68580" marT="0" marB="0">
                    <a:solidFill>
                      <a:srgbClr val="339966"/>
                    </a:solidFill>
                  </a:tcPr>
                </a:tc>
                <a:tc>
                  <a:txBody>
                    <a:bodyPr/>
                    <a:lstStyle/>
                    <a:p>
                      <a:pPr algn="ctr">
                        <a:lnSpc>
                          <a:spcPct val="115000"/>
                        </a:lnSpc>
                        <a:spcBef>
                          <a:spcPts val="400"/>
                        </a:spcBef>
                        <a:spcAft>
                          <a:spcPts val="400"/>
                        </a:spcAft>
                      </a:pPr>
                      <a:r>
                        <a:rPr lang="es-ES" sz="2000" dirty="0">
                          <a:effectLst/>
                        </a:rPr>
                        <a:t>Lugar</a:t>
                      </a:r>
                      <a:endParaRPr lang="es-ES" sz="2000" dirty="0">
                        <a:effectLst/>
                        <a:latin typeface="Arial"/>
                        <a:ea typeface="Times New Roman"/>
                      </a:endParaRPr>
                    </a:p>
                  </a:txBody>
                  <a:tcPr marL="68580" marR="68580" marT="0" marB="0">
                    <a:solidFill>
                      <a:srgbClr val="339966"/>
                    </a:solidFill>
                  </a:tcPr>
                </a:tc>
                <a:tc>
                  <a:txBody>
                    <a:bodyPr/>
                    <a:lstStyle/>
                    <a:p>
                      <a:pPr algn="ctr">
                        <a:lnSpc>
                          <a:spcPct val="115000"/>
                        </a:lnSpc>
                        <a:spcBef>
                          <a:spcPts val="400"/>
                        </a:spcBef>
                        <a:spcAft>
                          <a:spcPts val="400"/>
                        </a:spcAft>
                      </a:pPr>
                      <a:r>
                        <a:rPr lang="es-ES" sz="2000" dirty="0">
                          <a:effectLst/>
                        </a:rPr>
                        <a:t>Horario</a:t>
                      </a:r>
                      <a:endParaRPr lang="es-ES" sz="2000" dirty="0">
                        <a:effectLst/>
                        <a:latin typeface="Arial"/>
                        <a:ea typeface="Times New Roman"/>
                      </a:endParaRPr>
                    </a:p>
                  </a:txBody>
                  <a:tcPr marL="68580" marR="68580" marT="0" marB="0">
                    <a:solidFill>
                      <a:srgbClr val="339966"/>
                    </a:solidFill>
                  </a:tcPr>
                </a:tc>
              </a:tr>
              <a:tr h="802375">
                <a:tc>
                  <a:txBody>
                    <a:bodyPr/>
                    <a:lstStyle/>
                    <a:p>
                      <a:pPr>
                        <a:lnSpc>
                          <a:spcPct val="115000"/>
                        </a:lnSpc>
                        <a:spcBef>
                          <a:spcPts val="300"/>
                        </a:spcBef>
                        <a:spcAft>
                          <a:spcPts val="300"/>
                        </a:spcAft>
                      </a:pPr>
                      <a:r>
                        <a:rPr lang="es-ES" sz="2000" b="1" dirty="0">
                          <a:solidFill>
                            <a:schemeClr val="tx1"/>
                          </a:solidFill>
                          <a:effectLst/>
                        </a:rPr>
                        <a:t>Saneamiento y depuración de aguas residuales, otras fuentes de contaminación y protección de hábitats</a:t>
                      </a:r>
                      <a:endParaRPr lang="es-ES" sz="2000" b="1" dirty="0">
                        <a:solidFill>
                          <a:schemeClr val="tx1"/>
                        </a:solidFill>
                        <a:effectLst/>
                        <a:latin typeface="Arial"/>
                        <a:ea typeface="Times New Roman"/>
                      </a:endParaRPr>
                    </a:p>
                  </a:txBody>
                  <a:tcPr marL="68580" marR="68580" marT="0" marB="0">
                    <a:solidFill>
                      <a:srgbClr val="CCFF99"/>
                    </a:solidFill>
                  </a:tcPr>
                </a:tc>
                <a:tc>
                  <a:txBody>
                    <a:bodyPr/>
                    <a:lstStyle/>
                    <a:p>
                      <a:pPr>
                        <a:lnSpc>
                          <a:spcPct val="115000"/>
                        </a:lnSpc>
                        <a:spcBef>
                          <a:spcPts val="300"/>
                        </a:spcBef>
                        <a:spcAft>
                          <a:spcPts val="300"/>
                        </a:spcAft>
                      </a:pPr>
                      <a:r>
                        <a:rPr lang="es-ES" sz="2000" b="1" dirty="0">
                          <a:solidFill>
                            <a:schemeClr val="tx1"/>
                          </a:solidFill>
                          <a:effectLst/>
                        </a:rPr>
                        <a:t>22/ abril</a:t>
                      </a:r>
                      <a:endParaRPr lang="es-ES" sz="2000" b="1" dirty="0">
                        <a:solidFill>
                          <a:schemeClr val="tx1"/>
                        </a:solidFill>
                        <a:effectLst/>
                        <a:latin typeface="Arial"/>
                        <a:ea typeface="Times New Roman"/>
                      </a:endParaRPr>
                    </a:p>
                  </a:txBody>
                  <a:tcPr marL="68580" marR="68580" marT="0" marB="0">
                    <a:solidFill>
                      <a:srgbClr val="CCFF99"/>
                    </a:solidFill>
                  </a:tcPr>
                </a:tc>
                <a:tc>
                  <a:txBody>
                    <a:bodyPr/>
                    <a:lstStyle/>
                    <a:p>
                      <a:pPr>
                        <a:lnSpc>
                          <a:spcPct val="115000"/>
                        </a:lnSpc>
                        <a:spcBef>
                          <a:spcPts val="300"/>
                        </a:spcBef>
                        <a:spcAft>
                          <a:spcPts val="300"/>
                        </a:spcAft>
                      </a:pPr>
                      <a:r>
                        <a:rPr lang="es-ES" sz="2000" b="1" dirty="0">
                          <a:solidFill>
                            <a:schemeClr val="tx1"/>
                          </a:solidFill>
                          <a:effectLst/>
                        </a:rPr>
                        <a:t>Oviedo</a:t>
                      </a:r>
                      <a:endParaRPr lang="es-ES" sz="2000" b="1" dirty="0">
                        <a:solidFill>
                          <a:schemeClr val="tx1"/>
                        </a:solidFill>
                        <a:effectLst/>
                        <a:latin typeface="Arial"/>
                        <a:ea typeface="Times New Roman"/>
                      </a:endParaRPr>
                    </a:p>
                  </a:txBody>
                  <a:tcPr marL="68580" marR="68580" marT="0" marB="0">
                    <a:solidFill>
                      <a:srgbClr val="CCFF99"/>
                    </a:solidFill>
                  </a:tcPr>
                </a:tc>
                <a:tc>
                  <a:txBody>
                    <a:bodyPr/>
                    <a:lstStyle/>
                    <a:p>
                      <a:pPr algn="r">
                        <a:lnSpc>
                          <a:spcPct val="115000"/>
                        </a:lnSpc>
                        <a:spcBef>
                          <a:spcPts val="300"/>
                        </a:spcBef>
                        <a:spcAft>
                          <a:spcPts val="300"/>
                        </a:spcAft>
                      </a:pPr>
                      <a:r>
                        <a:rPr lang="es-ES" sz="2000" b="1" dirty="0">
                          <a:solidFill>
                            <a:schemeClr val="tx1"/>
                          </a:solidFill>
                          <a:effectLst/>
                        </a:rPr>
                        <a:t>17:00-20:00</a:t>
                      </a:r>
                      <a:endParaRPr lang="es-ES" sz="2000" b="1" dirty="0">
                        <a:solidFill>
                          <a:schemeClr val="tx1"/>
                        </a:solidFill>
                        <a:effectLst/>
                        <a:latin typeface="Arial"/>
                        <a:ea typeface="Times New Roman"/>
                      </a:endParaRPr>
                    </a:p>
                  </a:txBody>
                  <a:tcPr marL="68580" marR="68580" marT="0" marB="0">
                    <a:solidFill>
                      <a:srgbClr val="CCFF99"/>
                    </a:solidFill>
                  </a:tcPr>
                </a:tc>
              </a:tr>
              <a:tr h="401187">
                <a:tc>
                  <a:txBody>
                    <a:bodyPr/>
                    <a:lstStyle/>
                    <a:p>
                      <a:pPr>
                        <a:lnSpc>
                          <a:spcPct val="115000"/>
                        </a:lnSpc>
                        <a:spcBef>
                          <a:spcPts val="300"/>
                        </a:spcBef>
                        <a:spcAft>
                          <a:spcPts val="300"/>
                        </a:spcAft>
                      </a:pPr>
                      <a:r>
                        <a:rPr lang="es-ES" sz="2000" b="1" dirty="0">
                          <a:solidFill>
                            <a:schemeClr val="tx1"/>
                          </a:solidFill>
                          <a:effectLst/>
                        </a:rPr>
                        <a:t>Satisfacción de las demandas. Fenómenos extremos</a:t>
                      </a:r>
                      <a:endParaRPr lang="es-ES" sz="2000" b="1" dirty="0">
                        <a:solidFill>
                          <a:schemeClr val="tx1"/>
                        </a:solidFill>
                        <a:effectLst/>
                        <a:latin typeface="Arial"/>
                        <a:ea typeface="Times New Roman"/>
                      </a:endParaRPr>
                    </a:p>
                  </a:txBody>
                  <a:tcPr marL="68580" marR="68580" marT="0" marB="0">
                    <a:solidFill>
                      <a:srgbClr val="99FF33"/>
                    </a:solidFill>
                  </a:tcPr>
                </a:tc>
                <a:tc>
                  <a:txBody>
                    <a:bodyPr/>
                    <a:lstStyle/>
                    <a:p>
                      <a:pPr>
                        <a:lnSpc>
                          <a:spcPct val="115000"/>
                        </a:lnSpc>
                        <a:spcBef>
                          <a:spcPts val="300"/>
                        </a:spcBef>
                        <a:spcAft>
                          <a:spcPts val="300"/>
                        </a:spcAft>
                      </a:pPr>
                      <a:r>
                        <a:rPr lang="es-ES" sz="2000" b="1" dirty="0">
                          <a:solidFill>
                            <a:schemeClr val="tx1"/>
                          </a:solidFill>
                          <a:effectLst/>
                        </a:rPr>
                        <a:t>23/ abril</a:t>
                      </a:r>
                      <a:endParaRPr lang="es-ES" sz="2000" b="1" dirty="0">
                        <a:solidFill>
                          <a:schemeClr val="tx1"/>
                        </a:solidFill>
                        <a:effectLst/>
                        <a:latin typeface="Arial"/>
                        <a:ea typeface="Times New Roman"/>
                      </a:endParaRPr>
                    </a:p>
                  </a:txBody>
                  <a:tcPr marL="68580" marR="68580" marT="0" marB="0">
                    <a:solidFill>
                      <a:srgbClr val="99FF33"/>
                    </a:solidFill>
                  </a:tcPr>
                </a:tc>
                <a:tc>
                  <a:txBody>
                    <a:bodyPr/>
                    <a:lstStyle/>
                    <a:p>
                      <a:pPr>
                        <a:lnSpc>
                          <a:spcPct val="115000"/>
                        </a:lnSpc>
                        <a:spcBef>
                          <a:spcPts val="300"/>
                        </a:spcBef>
                        <a:spcAft>
                          <a:spcPts val="300"/>
                        </a:spcAft>
                      </a:pPr>
                      <a:r>
                        <a:rPr lang="es-ES" sz="2000" b="1" dirty="0">
                          <a:solidFill>
                            <a:schemeClr val="tx1"/>
                          </a:solidFill>
                          <a:effectLst/>
                        </a:rPr>
                        <a:t>Oviedo</a:t>
                      </a:r>
                      <a:endParaRPr lang="es-ES" sz="2000" b="1" dirty="0">
                        <a:solidFill>
                          <a:schemeClr val="tx1"/>
                        </a:solidFill>
                        <a:effectLst/>
                        <a:latin typeface="Arial"/>
                        <a:ea typeface="Times New Roman"/>
                      </a:endParaRPr>
                    </a:p>
                  </a:txBody>
                  <a:tcPr marL="68580" marR="68580" marT="0" marB="0">
                    <a:solidFill>
                      <a:srgbClr val="99FF33"/>
                    </a:solidFill>
                  </a:tcPr>
                </a:tc>
                <a:tc>
                  <a:txBody>
                    <a:bodyPr/>
                    <a:lstStyle/>
                    <a:p>
                      <a:pPr algn="r">
                        <a:lnSpc>
                          <a:spcPct val="115000"/>
                        </a:lnSpc>
                        <a:spcBef>
                          <a:spcPts val="300"/>
                        </a:spcBef>
                        <a:spcAft>
                          <a:spcPts val="300"/>
                        </a:spcAft>
                      </a:pPr>
                      <a:r>
                        <a:rPr lang="es-ES" sz="2000" b="1" dirty="0">
                          <a:solidFill>
                            <a:schemeClr val="tx1"/>
                          </a:solidFill>
                          <a:effectLst/>
                        </a:rPr>
                        <a:t>17:00-20:00</a:t>
                      </a:r>
                      <a:endParaRPr lang="es-ES" sz="2000" b="1" dirty="0">
                        <a:solidFill>
                          <a:schemeClr val="tx1"/>
                        </a:solidFill>
                        <a:effectLst/>
                        <a:latin typeface="Arial"/>
                        <a:ea typeface="Times New Roman"/>
                      </a:endParaRPr>
                    </a:p>
                  </a:txBody>
                  <a:tcPr marL="68580" marR="68580" marT="0" marB="0">
                    <a:solidFill>
                      <a:srgbClr val="99FF33"/>
                    </a:solidFill>
                  </a:tcPr>
                </a:tc>
              </a:tr>
              <a:tr h="401187">
                <a:tc>
                  <a:txBody>
                    <a:bodyPr/>
                    <a:lstStyle/>
                    <a:p>
                      <a:pPr>
                        <a:lnSpc>
                          <a:spcPct val="115000"/>
                        </a:lnSpc>
                        <a:spcBef>
                          <a:spcPts val="300"/>
                        </a:spcBef>
                        <a:spcAft>
                          <a:spcPts val="300"/>
                        </a:spcAft>
                      </a:pPr>
                      <a:r>
                        <a:rPr lang="es-ES" sz="2000" b="1" dirty="0">
                          <a:solidFill>
                            <a:schemeClr val="tx1"/>
                          </a:solidFill>
                          <a:effectLst/>
                        </a:rPr>
                        <a:t>Satisfacción de las demandas. Fenómenos extremos</a:t>
                      </a:r>
                      <a:endParaRPr lang="es-ES" sz="2000" b="1" dirty="0">
                        <a:solidFill>
                          <a:schemeClr val="tx1"/>
                        </a:solidFill>
                        <a:effectLst/>
                        <a:latin typeface="Arial"/>
                        <a:ea typeface="Times New Roman"/>
                      </a:endParaRPr>
                    </a:p>
                  </a:txBody>
                  <a:tcPr marL="68580" marR="68580" marT="0" marB="0">
                    <a:solidFill>
                      <a:srgbClr val="CCFF99"/>
                    </a:solidFill>
                  </a:tcPr>
                </a:tc>
                <a:tc>
                  <a:txBody>
                    <a:bodyPr/>
                    <a:lstStyle/>
                    <a:p>
                      <a:pPr>
                        <a:lnSpc>
                          <a:spcPct val="115000"/>
                        </a:lnSpc>
                        <a:spcBef>
                          <a:spcPts val="300"/>
                        </a:spcBef>
                        <a:spcAft>
                          <a:spcPts val="300"/>
                        </a:spcAft>
                      </a:pPr>
                      <a:r>
                        <a:rPr lang="es-ES" sz="2000" b="1" dirty="0">
                          <a:solidFill>
                            <a:schemeClr val="tx1"/>
                          </a:solidFill>
                          <a:effectLst/>
                        </a:rPr>
                        <a:t>30/ abril</a:t>
                      </a:r>
                      <a:endParaRPr lang="es-ES" sz="2000" b="1" dirty="0">
                        <a:solidFill>
                          <a:schemeClr val="tx1"/>
                        </a:solidFill>
                        <a:effectLst/>
                        <a:latin typeface="Arial"/>
                        <a:ea typeface="Times New Roman"/>
                      </a:endParaRPr>
                    </a:p>
                  </a:txBody>
                  <a:tcPr marL="68580" marR="68580" marT="0" marB="0">
                    <a:solidFill>
                      <a:srgbClr val="CCFF99"/>
                    </a:solidFill>
                  </a:tcPr>
                </a:tc>
                <a:tc>
                  <a:txBody>
                    <a:bodyPr/>
                    <a:lstStyle/>
                    <a:p>
                      <a:pPr>
                        <a:lnSpc>
                          <a:spcPct val="115000"/>
                        </a:lnSpc>
                        <a:spcBef>
                          <a:spcPts val="300"/>
                        </a:spcBef>
                        <a:spcAft>
                          <a:spcPts val="300"/>
                        </a:spcAft>
                      </a:pPr>
                      <a:r>
                        <a:rPr lang="es-ES" sz="2000" b="1" dirty="0">
                          <a:solidFill>
                            <a:schemeClr val="tx1"/>
                          </a:solidFill>
                          <a:effectLst/>
                        </a:rPr>
                        <a:t>Santander</a:t>
                      </a:r>
                      <a:endParaRPr lang="es-ES" sz="2000" b="1" dirty="0">
                        <a:solidFill>
                          <a:schemeClr val="tx1"/>
                        </a:solidFill>
                        <a:effectLst/>
                        <a:latin typeface="Arial"/>
                        <a:ea typeface="Times New Roman"/>
                      </a:endParaRPr>
                    </a:p>
                  </a:txBody>
                  <a:tcPr marL="68580" marR="68580" marT="0" marB="0">
                    <a:solidFill>
                      <a:srgbClr val="CCFF99"/>
                    </a:solidFill>
                  </a:tcPr>
                </a:tc>
                <a:tc>
                  <a:txBody>
                    <a:bodyPr/>
                    <a:lstStyle/>
                    <a:p>
                      <a:pPr algn="r">
                        <a:lnSpc>
                          <a:spcPct val="115000"/>
                        </a:lnSpc>
                        <a:spcBef>
                          <a:spcPts val="300"/>
                        </a:spcBef>
                        <a:spcAft>
                          <a:spcPts val="300"/>
                        </a:spcAft>
                      </a:pPr>
                      <a:r>
                        <a:rPr lang="es-ES" sz="2000" b="1" dirty="0">
                          <a:solidFill>
                            <a:schemeClr val="tx1"/>
                          </a:solidFill>
                          <a:effectLst/>
                        </a:rPr>
                        <a:t>17:00-20:00</a:t>
                      </a:r>
                      <a:endParaRPr lang="es-ES" sz="2000" b="1" dirty="0">
                        <a:solidFill>
                          <a:schemeClr val="tx1"/>
                        </a:solidFill>
                        <a:effectLst/>
                        <a:latin typeface="Arial"/>
                        <a:ea typeface="Times New Roman"/>
                      </a:endParaRPr>
                    </a:p>
                  </a:txBody>
                  <a:tcPr marL="68580" marR="68580" marT="0" marB="0">
                    <a:solidFill>
                      <a:srgbClr val="CCFF99"/>
                    </a:solidFill>
                  </a:tcPr>
                </a:tc>
              </a:tr>
              <a:tr h="802375">
                <a:tc>
                  <a:txBody>
                    <a:bodyPr/>
                    <a:lstStyle/>
                    <a:p>
                      <a:pPr>
                        <a:lnSpc>
                          <a:spcPct val="115000"/>
                        </a:lnSpc>
                        <a:spcBef>
                          <a:spcPts val="300"/>
                        </a:spcBef>
                        <a:spcAft>
                          <a:spcPts val="300"/>
                        </a:spcAft>
                      </a:pPr>
                      <a:r>
                        <a:rPr lang="es-ES" sz="2000" b="1" dirty="0">
                          <a:solidFill>
                            <a:schemeClr val="tx1"/>
                          </a:solidFill>
                          <a:effectLst/>
                        </a:rPr>
                        <a:t>Saneamiento y depuración de aguas residuales, otras fuentes de contaminación y protección de hábitats</a:t>
                      </a:r>
                      <a:endParaRPr lang="es-ES" sz="2000" b="1" dirty="0">
                        <a:solidFill>
                          <a:schemeClr val="tx1"/>
                        </a:solidFill>
                        <a:effectLst/>
                        <a:latin typeface="Arial"/>
                        <a:ea typeface="Times New Roman"/>
                      </a:endParaRPr>
                    </a:p>
                  </a:txBody>
                  <a:tcPr marL="68580" marR="68580" marT="0" marB="0">
                    <a:solidFill>
                      <a:srgbClr val="99FF33"/>
                    </a:solidFill>
                  </a:tcPr>
                </a:tc>
                <a:tc>
                  <a:txBody>
                    <a:bodyPr/>
                    <a:lstStyle/>
                    <a:p>
                      <a:pPr>
                        <a:lnSpc>
                          <a:spcPct val="115000"/>
                        </a:lnSpc>
                        <a:spcBef>
                          <a:spcPts val="300"/>
                        </a:spcBef>
                        <a:spcAft>
                          <a:spcPts val="300"/>
                        </a:spcAft>
                      </a:pPr>
                      <a:r>
                        <a:rPr lang="es-ES" sz="2000" b="1" dirty="0">
                          <a:solidFill>
                            <a:schemeClr val="tx1"/>
                          </a:solidFill>
                          <a:effectLst/>
                        </a:rPr>
                        <a:t>7/ mayo</a:t>
                      </a:r>
                      <a:endParaRPr lang="es-ES" sz="2000" b="1" dirty="0">
                        <a:solidFill>
                          <a:schemeClr val="tx1"/>
                        </a:solidFill>
                        <a:effectLst/>
                        <a:latin typeface="Arial"/>
                        <a:ea typeface="Times New Roman"/>
                      </a:endParaRPr>
                    </a:p>
                  </a:txBody>
                  <a:tcPr marL="68580" marR="68580" marT="0" marB="0">
                    <a:solidFill>
                      <a:srgbClr val="99FF33"/>
                    </a:solidFill>
                  </a:tcPr>
                </a:tc>
                <a:tc>
                  <a:txBody>
                    <a:bodyPr/>
                    <a:lstStyle/>
                    <a:p>
                      <a:pPr>
                        <a:lnSpc>
                          <a:spcPct val="115000"/>
                        </a:lnSpc>
                        <a:spcBef>
                          <a:spcPts val="300"/>
                        </a:spcBef>
                        <a:spcAft>
                          <a:spcPts val="300"/>
                        </a:spcAft>
                      </a:pPr>
                      <a:r>
                        <a:rPr lang="es-ES" sz="2000" b="1" dirty="0">
                          <a:solidFill>
                            <a:schemeClr val="tx1"/>
                          </a:solidFill>
                          <a:effectLst/>
                        </a:rPr>
                        <a:t>Santander</a:t>
                      </a:r>
                      <a:endParaRPr lang="es-ES" sz="2000" b="1" dirty="0">
                        <a:solidFill>
                          <a:schemeClr val="tx1"/>
                        </a:solidFill>
                        <a:effectLst/>
                        <a:latin typeface="Arial"/>
                        <a:ea typeface="Times New Roman"/>
                      </a:endParaRPr>
                    </a:p>
                  </a:txBody>
                  <a:tcPr marL="68580" marR="68580" marT="0" marB="0">
                    <a:solidFill>
                      <a:srgbClr val="99FF33"/>
                    </a:solidFill>
                  </a:tcPr>
                </a:tc>
                <a:tc>
                  <a:txBody>
                    <a:bodyPr/>
                    <a:lstStyle/>
                    <a:p>
                      <a:pPr algn="r">
                        <a:lnSpc>
                          <a:spcPct val="115000"/>
                        </a:lnSpc>
                        <a:spcBef>
                          <a:spcPts val="300"/>
                        </a:spcBef>
                        <a:spcAft>
                          <a:spcPts val="300"/>
                        </a:spcAft>
                      </a:pPr>
                      <a:r>
                        <a:rPr lang="es-ES" sz="2000" b="1" dirty="0">
                          <a:solidFill>
                            <a:schemeClr val="tx1"/>
                          </a:solidFill>
                          <a:effectLst/>
                        </a:rPr>
                        <a:t>17:00-20:00</a:t>
                      </a:r>
                      <a:endParaRPr lang="es-ES" sz="2000" b="1" dirty="0">
                        <a:solidFill>
                          <a:schemeClr val="tx1"/>
                        </a:solidFill>
                        <a:effectLst/>
                        <a:latin typeface="Arial"/>
                        <a:ea typeface="Times New Roman"/>
                      </a:endParaRPr>
                    </a:p>
                  </a:txBody>
                  <a:tcPr marL="68580" marR="68580" marT="0" marB="0">
                    <a:solidFill>
                      <a:srgbClr val="99FF33"/>
                    </a:solidFill>
                  </a:tcPr>
                </a:tc>
              </a:tr>
            </a:tbl>
          </a:graphicData>
        </a:graphic>
      </p:graphicFrame>
      <p:sp>
        <p:nvSpPr>
          <p:cNvPr id="4" name="3 CuadroTexto"/>
          <p:cNvSpPr txBox="1"/>
          <p:nvPr/>
        </p:nvSpPr>
        <p:spPr>
          <a:xfrm rot="20699080">
            <a:off x="1331640" y="3895250"/>
            <a:ext cx="4248472" cy="707886"/>
          </a:xfrm>
          <a:prstGeom prst="rect">
            <a:avLst/>
          </a:prstGeom>
          <a:noFill/>
        </p:spPr>
        <p:txBody>
          <a:bodyPr wrap="square" rtlCol="0">
            <a:spAutoFit/>
          </a:bodyPr>
          <a:lstStyle/>
          <a:p>
            <a:r>
              <a:rPr lang="es-ES" sz="4000" b="1" dirty="0" smtClean="0">
                <a:solidFill>
                  <a:srgbClr val="C00000"/>
                </a:solidFill>
                <a:latin typeface="Arial Narrow" panose="020B0606020202030204" pitchFamily="34" charset="0"/>
              </a:rPr>
              <a:t>SUSPENDIDOS</a:t>
            </a:r>
            <a:endParaRPr lang="es-ES" sz="4000" b="1" dirty="0">
              <a:solidFill>
                <a:srgbClr val="C00000"/>
              </a:solidFill>
              <a:latin typeface="Arial Narrow" panose="020B0606020202030204" pitchFamily="34" charset="0"/>
            </a:endParaRPr>
          </a:p>
        </p:txBody>
      </p:sp>
      <p:sp>
        <p:nvSpPr>
          <p:cNvPr id="6" name="5 CuadroTexto"/>
          <p:cNvSpPr txBox="1"/>
          <p:nvPr/>
        </p:nvSpPr>
        <p:spPr>
          <a:xfrm>
            <a:off x="310993" y="836712"/>
            <a:ext cx="8676456" cy="1077218"/>
          </a:xfrm>
          <a:prstGeom prst="rect">
            <a:avLst/>
          </a:prstGeom>
          <a:noFill/>
        </p:spPr>
        <p:txBody>
          <a:bodyPr wrap="square" rtlCol="0">
            <a:spAutoFit/>
          </a:bodyPr>
          <a:lstStyle/>
          <a:p>
            <a:r>
              <a:rPr lang="es-ES" sz="3200" b="1" dirty="0" smtClean="0">
                <a:solidFill>
                  <a:srgbClr val="00B050"/>
                </a:solidFill>
              </a:rPr>
              <a:t>Previsión inicial de talleres de participación activa dinamizados por empresa especializada:</a:t>
            </a:r>
            <a:endParaRPr lang="es-ES" sz="3200" b="1" dirty="0">
              <a:solidFill>
                <a:srgbClr val="00B050"/>
              </a:solidFill>
            </a:endParaRPr>
          </a:p>
        </p:txBody>
      </p:sp>
      <p:sp>
        <p:nvSpPr>
          <p:cNvPr id="5" name="4 Rectángulo"/>
          <p:cNvSpPr/>
          <p:nvPr/>
        </p:nvSpPr>
        <p:spPr>
          <a:xfrm>
            <a:off x="107504" y="2636912"/>
            <a:ext cx="8879945" cy="3528392"/>
          </a:xfrm>
          <a:prstGeom prst="rect">
            <a:avLst/>
          </a:prstGeom>
          <a:solidFill>
            <a:srgbClr val="FFFF00">
              <a:alpha val="20000"/>
            </a:srgbClr>
          </a:solid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2 CuadroTexto"/>
          <p:cNvSpPr txBox="1"/>
          <p:nvPr/>
        </p:nvSpPr>
        <p:spPr>
          <a:xfrm>
            <a:off x="1907704" y="116632"/>
            <a:ext cx="5472608" cy="646331"/>
          </a:xfrm>
          <a:prstGeom prst="rect">
            <a:avLst/>
          </a:prstGeom>
          <a:noFill/>
        </p:spPr>
        <p:txBody>
          <a:bodyPr wrap="square" rtlCol="0">
            <a:spAutoFit/>
          </a:bodyPr>
          <a:lstStyle/>
          <a:p>
            <a:r>
              <a:rPr lang="es-ES" sz="3600" b="1" dirty="0" smtClean="0">
                <a:solidFill>
                  <a:srgbClr val="00B050"/>
                </a:solidFill>
              </a:rPr>
              <a:t>PARTICIPACIÓN ACTIVA </a:t>
            </a:r>
            <a:endParaRPr lang="es-ES" sz="3600" dirty="0"/>
          </a:p>
        </p:txBody>
      </p:sp>
    </p:spTree>
    <p:extLst>
      <p:ext uri="{BB962C8B-B14F-4D97-AF65-F5344CB8AC3E}">
        <p14:creationId xmlns:p14="http://schemas.microsoft.com/office/powerpoint/2010/main" val="1128984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6CFB5E1EA2AB904EB3337C1636A9798B" ma:contentTypeVersion="9" ma:contentTypeDescription="Crear nuevo documento." ma:contentTypeScope="" ma:versionID="2ed33bc92c77e49c02bf4cfcbe791a1f">
  <xsd:schema xmlns:xsd="http://www.w3.org/2001/XMLSchema" xmlns:xs="http://www.w3.org/2001/XMLSchema" xmlns:p="http://schemas.microsoft.com/office/2006/metadata/properties" xmlns:ns2="45a6e986-3fda-4e11-b8b7-fa9eefd84708" xmlns:ns3="56a7e4b4-c1d0-451e-8d2e-3e2ef853911e" targetNamespace="http://schemas.microsoft.com/office/2006/metadata/properties" ma:root="true" ma:fieldsID="0b8ff6d2949c8ebcc86338e7a4217e20" ns2:_="" ns3:_="">
    <xsd:import namespace="45a6e986-3fda-4e11-b8b7-fa9eefd84708"/>
    <xsd:import namespace="56a7e4b4-c1d0-451e-8d2e-3e2ef853911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3:SharedWithUsers" minOccurs="0"/>
                <xsd:element ref="ns3:SharedWithDetails"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a6e986-3fda-4e11-b8b7-fa9eefd8470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6a7e4b4-c1d0-451e-8d2e-3e2ef853911e" elementFormDefault="qualified">
    <xsd:import namespace="http://schemas.microsoft.com/office/2006/documentManagement/types"/>
    <xsd:import namespace="http://schemas.microsoft.com/office/infopath/2007/PartnerControls"/>
    <xsd:element name="SharedWithUsers" ma:index="12"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9C75AF-FA58-4A8E-8C2C-65ED0A64DF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a6e986-3fda-4e11-b8b7-fa9eefd84708"/>
    <ds:schemaRef ds:uri="56a7e4b4-c1d0-451e-8d2e-3e2ef85391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11F4CF8-B63E-4D03-83E2-9C0223E47246}">
  <ds:schemaRefs>
    <ds:schemaRef ds:uri="http://www.w3.org/XML/1998/namespace"/>
    <ds:schemaRef ds:uri="45a6e986-3fda-4e11-b8b7-fa9eefd84708"/>
    <ds:schemaRef ds:uri="http://purl.org/dc/dcmitype/"/>
    <ds:schemaRef ds:uri="http://purl.org/dc/term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56a7e4b4-c1d0-451e-8d2e-3e2ef853911e"/>
    <ds:schemaRef ds:uri="http://schemas.microsoft.com/office/2006/metadata/properties"/>
  </ds:schemaRefs>
</ds:datastoreItem>
</file>

<file path=customXml/itemProps3.xml><?xml version="1.0" encoding="utf-8"?>
<ds:datastoreItem xmlns:ds="http://schemas.openxmlformats.org/officeDocument/2006/customXml" ds:itemID="{12794711-0918-423C-A395-15E42DA64D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9168</TotalTime>
  <Words>1769</Words>
  <Application>Microsoft Office PowerPoint</Application>
  <PresentationFormat>Presentación en pantalla (4:3)</PresentationFormat>
  <Paragraphs>208</Paragraphs>
  <Slides>22</Slides>
  <Notes>1</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TRAGSA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Tragsa</dc:creator>
  <cp:lastModifiedBy>Jesús Daniel González Piedra</cp:lastModifiedBy>
  <cp:revision>181</cp:revision>
  <dcterms:created xsi:type="dcterms:W3CDTF">2020-02-06T15:12:17Z</dcterms:created>
  <dcterms:modified xsi:type="dcterms:W3CDTF">2020-10-20T10:17:36Z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0x0101006CFB5E1EA2AB904EB3337C1636A9798B</vt:lpwstr>
  </property>
</Properties>
</file>