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56" r:id="rId5"/>
    <p:sldId id="268" r:id="rId6"/>
    <p:sldId id="261" r:id="rId7"/>
    <p:sldId id="271" r:id="rId8"/>
    <p:sldId id="267" r:id="rId9"/>
    <p:sldId id="269" r:id="rId10"/>
    <p:sldId id="266" r:id="rId11"/>
    <p:sldId id="270" r:id="rId12"/>
    <p:sldId id="275" r:id="rId13"/>
    <p:sldId id="334" r:id="rId14"/>
    <p:sldId id="278" r:id="rId15"/>
    <p:sldId id="341" r:id="rId16"/>
    <p:sldId id="357" r:id="rId17"/>
    <p:sldId id="343" r:id="rId18"/>
    <p:sldId id="356" r:id="rId19"/>
    <p:sldId id="344" r:id="rId20"/>
    <p:sldId id="345" r:id="rId21"/>
    <p:sldId id="353" r:id="rId22"/>
    <p:sldId id="347" r:id="rId23"/>
    <p:sldId id="358" r:id="rId24"/>
    <p:sldId id="348" r:id="rId25"/>
    <p:sldId id="354" r:id="rId26"/>
    <p:sldId id="350" r:id="rId27"/>
    <p:sldId id="351" r:id="rId28"/>
    <p:sldId id="352" r:id="rId29"/>
    <p:sldId id="355" r:id="rId30"/>
    <p:sldId id="258" r:id="rId3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339966"/>
    <a:srgbClr val="99FF33"/>
    <a:srgbClr val="CCFF99"/>
    <a:srgbClr val="00CC6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32F9E-AED7-4543-9062-D8DA9185C5D8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1F9CA-BD82-43FE-A032-8EFEF58089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6180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CAMBIAR MAPA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1F9CA-BD82-43FE-A032-8EFEF580891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0497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8195-58D8-437C-AF75-242D6DD00438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D774-DA66-45CD-8CE8-2378A1E3DF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290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8195-58D8-437C-AF75-242D6DD00438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D774-DA66-45CD-8CE8-2378A1E3DF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4612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8195-58D8-437C-AF75-242D6DD00438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D774-DA66-45CD-8CE8-2378A1E3DF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6042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8195-58D8-437C-AF75-242D6DD00438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D774-DA66-45CD-8CE8-2378A1E3DF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4398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8195-58D8-437C-AF75-242D6DD00438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D774-DA66-45CD-8CE8-2378A1E3DF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0484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8195-58D8-437C-AF75-242D6DD00438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D774-DA66-45CD-8CE8-2378A1E3DF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2750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8195-58D8-437C-AF75-242D6DD00438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D774-DA66-45CD-8CE8-2378A1E3DF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127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8195-58D8-437C-AF75-242D6DD00438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D774-DA66-45CD-8CE8-2378A1E3DF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378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8195-58D8-437C-AF75-242D6DD00438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D774-DA66-45CD-8CE8-2378A1E3DF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0942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8195-58D8-437C-AF75-242D6DD00438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D774-DA66-45CD-8CE8-2378A1E3DF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0862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8195-58D8-437C-AF75-242D6DD00438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D774-DA66-45CD-8CE8-2378A1E3DF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22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18195-58D8-437C-AF75-242D6DD00438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2D774-DA66-45CD-8CE8-2378A1E3DF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730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surveymonkey.com/r/ETI_CHCantabrico_COC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Proyectos\3058002_PANAGUA&amp;PP\6.3.2_material difusion\07_ETI\Material_Diseño_ETI\imagenes\ppt\portada_4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517948" y="3141830"/>
            <a:ext cx="7632848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</a:pPr>
            <a:r>
              <a:rPr lang="es-ES" sz="4400" b="1" kern="1400" dirty="0">
                <a:solidFill>
                  <a:srgbClr val="339966"/>
                </a:solidFill>
              </a:rPr>
              <a:t>Esquema de Temas </a:t>
            </a:r>
            <a:r>
              <a:rPr lang="es-ES" sz="4400" b="1" kern="1400" dirty="0" smtClean="0">
                <a:solidFill>
                  <a:srgbClr val="339966"/>
                </a:solidFill>
              </a:rPr>
              <a:t>Importantes</a:t>
            </a:r>
          </a:p>
          <a:p>
            <a:pPr algn="ctr">
              <a:lnSpc>
                <a:spcPct val="75000"/>
              </a:lnSpc>
              <a:spcAft>
                <a:spcPts val="600"/>
              </a:spcAft>
            </a:pPr>
            <a:r>
              <a:rPr lang="es-ES" sz="600" kern="1400" dirty="0">
                <a:solidFill>
                  <a:srgbClr val="00CC66"/>
                </a:solidFill>
              </a:rPr>
              <a:t> 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 rot="16200000">
            <a:off x="5236917" y="1141580"/>
            <a:ext cx="758414" cy="712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eaVert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Tercer ciclo de planificación hidrológica</a:t>
            </a:r>
            <a:endParaRPr lang="es-ES" altLang="es-ES" sz="3200" b="1" i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029" name="Picture 5" descr="P:\Proyectos\3058002_PANAGUA&amp;PP\6.3.2_material difusion\07_ETI\Material_Diseño_ETI\imagenes\logoparticip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237" y="86886"/>
            <a:ext cx="1341763" cy="78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Tragsa\Logo_CH_nuevo\CH_catabric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315" y="5990949"/>
            <a:ext cx="3600400" cy="68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14502" y="786456"/>
            <a:ext cx="7442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339966"/>
                </a:solidFill>
              </a:rPr>
              <a:t>Demarcación Hidrográfica del Cantábrico Occidental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923928" y="5434779"/>
            <a:ext cx="4464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 smtClean="0"/>
              <a:t>25 de septiembre de 2020</a:t>
            </a:r>
            <a:endParaRPr lang="es-ES" sz="20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7" b="21149"/>
          <a:stretch/>
        </p:blipFill>
        <p:spPr bwMode="auto">
          <a:xfrm>
            <a:off x="107504" y="907581"/>
            <a:ext cx="1373485" cy="111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38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:\Proyectos\3058002_PANAGUA&amp;PP\6.3.2_material difusion\07_ETI\Material_Diseño_ETI\imagenes\ppt\solo_fond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-20340" y="3353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586959"/>
              </p:ext>
            </p:extLst>
          </p:nvPr>
        </p:nvGraphicFramePr>
        <p:xfrm>
          <a:off x="165440" y="3462536"/>
          <a:ext cx="8772440" cy="282888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898718"/>
                <a:gridCol w="2433562"/>
                <a:gridCol w="1440160"/>
              </a:tblGrid>
              <a:tr h="401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2000" dirty="0">
                          <a:effectLst/>
                        </a:rPr>
                        <a:t>Temática de los talleres</a:t>
                      </a:r>
                      <a:endParaRPr lang="es-ES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2000" dirty="0">
                          <a:effectLst/>
                        </a:rPr>
                        <a:t>Fecha</a:t>
                      </a:r>
                      <a:endParaRPr lang="es-ES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2000" dirty="0">
                          <a:effectLst/>
                        </a:rPr>
                        <a:t>Horario</a:t>
                      </a:r>
                      <a:endParaRPr lang="es-ES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339966"/>
                    </a:solidFill>
                  </a:tcPr>
                </a:tc>
              </a:tr>
              <a:tr h="822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</a:rPr>
                        <a:t>Saneamiento y depuración de aguas 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residuales y </a:t>
                      </a: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</a:rPr>
                        <a:t>otras fuentes de 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contaminación</a:t>
                      </a:r>
                      <a:endParaRPr lang="es-ES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25/ septiembre</a:t>
                      </a:r>
                      <a:endParaRPr lang="es-ES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10:00-12:30</a:t>
                      </a:r>
                      <a:endParaRPr lang="es-ES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</a:tr>
              <a:tr h="401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Fenómenos extremos.</a:t>
                      </a:r>
                      <a:endParaRPr lang="es-ES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29/ septiembre</a:t>
                      </a:r>
                      <a:endParaRPr lang="es-ES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10:00-12:30</a:t>
                      </a:r>
                      <a:endParaRPr lang="es-ES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9FF33"/>
                    </a:solidFill>
                  </a:tcPr>
                </a:tc>
              </a:tr>
              <a:tr h="401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Protección de hábitats  y especies.</a:t>
                      </a:r>
                      <a:endParaRPr lang="es-ES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15/ octubre</a:t>
                      </a:r>
                      <a:endParaRPr lang="es-ES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10:00-12:30</a:t>
                      </a:r>
                      <a:endParaRPr lang="es-ES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</a:tr>
              <a:tr h="8023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Satisfacción de las demandas.</a:t>
                      </a:r>
                      <a:endParaRPr lang="es-ES" sz="20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20/ octubre</a:t>
                      </a:r>
                      <a:endParaRPr lang="es-ES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10:00-12:30</a:t>
                      </a:r>
                      <a:endParaRPr lang="es-ES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13432" y="2369592"/>
            <a:ext cx="8676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00B050"/>
                </a:solidFill>
              </a:rPr>
              <a:t>4 talleres temáticos mediante videoconferencia (ZOOM) dinamizados por empresa especializada:</a:t>
            </a:r>
            <a:endParaRPr lang="es-ES" sz="3200" b="1" dirty="0">
              <a:solidFill>
                <a:srgbClr val="00B05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907704" y="116632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00B050"/>
                </a:solidFill>
              </a:rPr>
              <a:t>PARTICIPACIÓN ACTIVA </a:t>
            </a:r>
            <a:endParaRPr lang="es-ES" sz="36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771391"/>
              </p:ext>
            </p:extLst>
          </p:nvPr>
        </p:nvGraphicFramePr>
        <p:xfrm>
          <a:off x="176921" y="1484784"/>
          <a:ext cx="8712967" cy="6800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7206"/>
                <a:gridCol w="3850401"/>
                <a:gridCol w="2079216"/>
                <a:gridCol w="1386144"/>
              </a:tblGrid>
              <a:tr h="464061">
                <a:tc>
                  <a:txBody>
                    <a:bodyPr/>
                    <a:lstStyle/>
                    <a:p>
                      <a:pPr algn="ctr" fontAlgn="b"/>
                      <a:endParaRPr lang="es-ES" sz="1200" b="1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b"/>
                      <a:r>
                        <a:rPr lang="es-E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6-abr-20</a:t>
                      </a:r>
                    </a:p>
                    <a:p>
                      <a:pPr algn="ctr" fontAlgn="b"/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ETI Cantábrico </a:t>
                      </a:r>
                      <a:r>
                        <a:rPr lang="es-ES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Occidental</a:t>
                      </a:r>
                      <a:endParaRPr lang="es-E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Webinar</a:t>
                      </a:r>
                      <a:endParaRPr lang="es-E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es-E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39966"/>
                    </a:solidFill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-30510" y="751968"/>
            <a:ext cx="9164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00B050"/>
                </a:solidFill>
              </a:rPr>
              <a:t>T</a:t>
            </a:r>
            <a:r>
              <a:rPr lang="es-ES" sz="3200" b="1" dirty="0" smtClean="0">
                <a:solidFill>
                  <a:srgbClr val="00B050"/>
                </a:solidFill>
              </a:rPr>
              <a:t>aller general mediante videoconferencia (WEBINAR)</a:t>
            </a:r>
            <a:endParaRPr lang="es-E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06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:\Proyectos\3058002_PANAGUA&amp;PP\6.3.2_material difusion\07_ETI\Material_Diseño_ETI\imagenes\ppt\solo_fond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-5175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83760" y="772246"/>
            <a:ext cx="8676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B050"/>
                </a:solidFill>
              </a:rPr>
              <a:t>DENTRO DEL BLOQUE I DEL EPTI</a:t>
            </a:r>
          </a:p>
          <a:p>
            <a:pPr algn="ctr"/>
            <a:r>
              <a:rPr lang="es-ES" sz="3200" b="1" dirty="0" smtClean="0">
                <a:solidFill>
                  <a:srgbClr val="00B050"/>
                </a:solidFill>
              </a:rPr>
              <a:t>Cumplimiento </a:t>
            </a:r>
            <a:r>
              <a:rPr lang="es-ES" sz="3200" b="1" dirty="0">
                <a:solidFill>
                  <a:srgbClr val="00B050"/>
                </a:solidFill>
              </a:rPr>
              <a:t>de objetivos medioambientales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75652" y="2274838"/>
            <a:ext cx="849267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00B050"/>
                </a:solidFill>
              </a:rPr>
              <a:t>Temas relacionados con el taller:</a:t>
            </a:r>
          </a:p>
          <a:p>
            <a:pPr marL="179387"/>
            <a:r>
              <a:rPr lang="es-ES" sz="2800" b="1" dirty="0">
                <a:solidFill>
                  <a:srgbClr val="00B050"/>
                </a:solidFill>
              </a:rPr>
              <a:t>Tema 5. Alteraciones </a:t>
            </a:r>
            <a:r>
              <a:rPr lang="es-ES" sz="2800" b="1" dirty="0" err="1">
                <a:solidFill>
                  <a:srgbClr val="00B050"/>
                </a:solidFill>
              </a:rPr>
              <a:t>hidromorfológicas</a:t>
            </a:r>
            <a:r>
              <a:rPr lang="es-ES" sz="2800" b="1" dirty="0">
                <a:solidFill>
                  <a:srgbClr val="00B050"/>
                </a:solidFill>
              </a:rPr>
              <a:t> </a:t>
            </a:r>
          </a:p>
          <a:p>
            <a:pPr marL="179387"/>
            <a:r>
              <a:rPr lang="es-ES" sz="2800" b="1" dirty="0">
                <a:solidFill>
                  <a:srgbClr val="00B050"/>
                </a:solidFill>
              </a:rPr>
              <a:t>Tema 6. Mantenimiento de caudales ecológicos</a:t>
            </a:r>
          </a:p>
          <a:p>
            <a:pPr marL="179387"/>
            <a:r>
              <a:rPr lang="es-ES" sz="2800" b="1" dirty="0">
                <a:solidFill>
                  <a:srgbClr val="00B050"/>
                </a:solidFill>
              </a:rPr>
              <a:t>Tema 7. Especies </a:t>
            </a:r>
            <a:r>
              <a:rPr lang="es-ES" sz="2800" b="1" dirty="0" err="1">
                <a:solidFill>
                  <a:srgbClr val="00B050"/>
                </a:solidFill>
              </a:rPr>
              <a:t>alóctonas</a:t>
            </a:r>
            <a:r>
              <a:rPr lang="es-ES" sz="2800" b="1" dirty="0">
                <a:solidFill>
                  <a:srgbClr val="00B050"/>
                </a:solidFill>
              </a:rPr>
              <a:t> e invasoras</a:t>
            </a:r>
          </a:p>
          <a:p>
            <a:pPr marL="179387"/>
            <a:r>
              <a:rPr lang="es-ES" sz="2800" b="1" dirty="0">
                <a:solidFill>
                  <a:srgbClr val="00B050"/>
                </a:solidFill>
              </a:rPr>
              <a:t>Tema 8. Protección de hábitats y especies asociadas a zonas protegidas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539552" y="2852936"/>
            <a:ext cx="6264696" cy="432048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53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:\Proyectos\3058002_PANAGUA&amp;PP\6.3.2_material difusion\07_ETI\Material_Diseño_ETI\imagenes\ppt\solo_fond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-5175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19776" y="197716"/>
            <a:ext cx="8676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7"/>
            <a:r>
              <a:rPr lang="es-ES" sz="3200" b="1" dirty="0">
                <a:solidFill>
                  <a:srgbClr val="00B050"/>
                </a:solidFill>
              </a:rPr>
              <a:t>Alteraciones </a:t>
            </a:r>
            <a:r>
              <a:rPr lang="es-ES" sz="3200" b="1" dirty="0" err="1">
                <a:solidFill>
                  <a:srgbClr val="00B050"/>
                </a:solidFill>
              </a:rPr>
              <a:t>hidromorfológicas</a:t>
            </a:r>
            <a:r>
              <a:rPr lang="es-ES" sz="3200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83841" y="813648"/>
            <a:ext cx="897199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Wingdings" panose="05000000000000000000" pitchFamily="2" charset="2"/>
              <a:buChar char="§"/>
            </a:pPr>
            <a:r>
              <a:rPr lang="es-ES" sz="2000" dirty="0" smtClean="0">
                <a:solidFill>
                  <a:srgbClr val="00B050"/>
                </a:solidFill>
              </a:rPr>
              <a:t>El </a:t>
            </a:r>
            <a:r>
              <a:rPr lang="es-ES" sz="2000" b="1" dirty="0">
                <a:solidFill>
                  <a:srgbClr val="00B050"/>
                </a:solidFill>
              </a:rPr>
              <a:t>relieve</a:t>
            </a:r>
            <a:r>
              <a:rPr lang="es-ES" sz="2000" dirty="0">
                <a:solidFill>
                  <a:srgbClr val="00B050"/>
                </a:solidFill>
              </a:rPr>
              <a:t> de la DH del Cantábrico </a:t>
            </a:r>
            <a:r>
              <a:rPr lang="es-ES" sz="2000" dirty="0" smtClean="0">
                <a:solidFill>
                  <a:srgbClr val="00B050"/>
                </a:solidFill>
              </a:rPr>
              <a:t>Occidental unido </a:t>
            </a:r>
            <a:r>
              <a:rPr lang="es-ES" sz="2000" dirty="0">
                <a:solidFill>
                  <a:srgbClr val="00B050"/>
                </a:solidFill>
              </a:rPr>
              <a:t>a la alta densidad de </a:t>
            </a:r>
            <a:r>
              <a:rPr lang="es-ES" sz="2000" b="1" dirty="0">
                <a:solidFill>
                  <a:srgbClr val="00B050"/>
                </a:solidFill>
              </a:rPr>
              <a:t>población </a:t>
            </a:r>
            <a:r>
              <a:rPr lang="es-ES" sz="2000" dirty="0">
                <a:solidFill>
                  <a:srgbClr val="00B050"/>
                </a:solidFill>
              </a:rPr>
              <a:t>en espacios próximos a los ríos y al </a:t>
            </a:r>
            <a:r>
              <a:rPr lang="es-ES" sz="2000" dirty="0" smtClean="0">
                <a:solidFill>
                  <a:srgbClr val="00B050"/>
                </a:solidFill>
              </a:rPr>
              <a:t>litoral cantábrico</a:t>
            </a:r>
            <a:r>
              <a:rPr lang="es-ES" sz="2000" dirty="0">
                <a:solidFill>
                  <a:srgbClr val="00B050"/>
                </a:solidFill>
              </a:rPr>
              <a:t>, han provocado que las vegas fluviales y estuarios hayan sido ocupadas </a:t>
            </a:r>
            <a:r>
              <a:rPr lang="es-ES" sz="2000" dirty="0" smtClean="0">
                <a:solidFill>
                  <a:srgbClr val="00B050"/>
                </a:solidFill>
              </a:rPr>
              <a:t>por </a:t>
            </a:r>
            <a:r>
              <a:rPr lang="es-ES" sz="2000" dirty="0">
                <a:solidFill>
                  <a:srgbClr val="00B050"/>
                </a:solidFill>
              </a:rPr>
              <a:t>usos urbanos e industriales, vías de comunicación e infraestructuras, ganándole </a:t>
            </a:r>
            <a:r>
              <a:rPr lang="es-ES" sz="2000" dirty="0" smtClean="0">
                <a:solidFill>
                  <a:srgbClr val="00B050"/>
                </a:solidFill>
              </a:rPr>
              <a:t>terreno al </a:t>
            </a:r>
            <a:r>
              <a:rPr lang="es-ES" sz="2000" dirty="0">
                <a:solidFill>
                  <a:srgbClr val="00B050"/>
                </a:solidFill>
              </a:rPr>
              <a:t>mar, ocupando grandes superficies </a:t>
            </a:r>
            <a:r>
              <a:rPr lang="es-ES" sz="2000" dirty="0" err="1">
                <a:solidFill>
                  <a:srgbClr val="00B050"/>
                </a:solidFill>
              </a:rPr>
              <a:t>intermareales</a:t>
            </a:r>
            <a:r>
              <a:rPr lang="es-ES" sz="2000" dirty="0">
                <a:solidFill>
                  <a:srgbClr val="00B050"/>
                </a:solidFill>
              </a:rPr>
              <a:t> y produciendo canalizaciones, </a:t>
            </a:r>
            <a:r>
              <a:rPr lang="es-ES" sz="2000" dirty="0" smtClean="0">
                <a:solidFill>
                  <a:srgbClr val="00B050"/>
                </a:solidFill>
              </a:rPr>
              <a:t>coberturas y </a:t>
            </a:r>
            <a:r>
              <a:rPr lang="es-ES" sz="2000" dirty="0">
                <a:solidFill>
                  <a:srgbClr val="00B050"/>
                </a:solidFill>
              </a:rPr>
              <a:t>soterramientos de relevancia en diferentes masas de agua tipo rio. Las </a:t>
            </a:r>
            <a:r>
              <a:rPr lang="es-ES" sz="2000" dirty="0" smtClean="0">
                <a:solidFill>
                  <a:srgbClr val="00B050"/>
                </a:solidFill>
              </a:rPr>
              <a:t>ocupaciones y </a:t>
            </a:r>
            <a:r>
              <a:rPr lang="es-ES" sz="2000" dirty="0">
                <a:solidFill>
                  <a:srgbClr val="00B050"/>
                </a:solidFill>
              </a:rPr>
              <a:t>actuaciones provocan a su vez una eliminación de la cobertura vegetal en las riberas fluviales</a:t>
            </a:r>
            <a:r>
              <a:rPr lang="es-ES" sz="2000" dirty="0" smtClean="0">
                <a:solidFill>
                  <a:srgbClr val="00B050"/>
                </a:solidFill>
              </a:rPr>
              <a:t>.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rgbClr val="00B050"/>
                </a:solidFill>
              </a:rPr>
              <a:t>En algunos casos la </a:t>
            </a:r>
            <a:r>
              <a:rPr lang="es-ES" sz="2000" dirty="0" smtClean="0">
                <a:solidFill>
                  <a:srgbClr val="00B050"/>
                </a:solidFill>
              </a:rPr>
              <a:t>alteración morfológica es de </a:t>
            </a:r>
            <a:r>
              <a:rPr lang="es-ES" sz="2000" dirty="0">
                <a:solidFill>
                  <a:srgbClr val="00B050"/>
                </a:solidFill>
              </a:rPr>
              <a:t>tal magnitud que las medidas necesarias para la reversión se </a:t>
            </a:r>
            <a:r>
              <a:rPr lang="es-ES" sz="2000" dirty="0" smtClean="0">
                <a:solidFill>
                  <a:srgbClr val="00B050"/>
                </a:solidFill>
              </a:rPr>
              <a:t>consideran inviables y se </a:t>
            </a:r>
            <a:r>
              <a:rPr lang="es-ES" sz="2000" dirty="0">
                <a:solidFill>
                  <a:srgbClr val="00B050"/>
                </a:solidFill>
              </a:rPr>
              <a:t>han designado </a:t>
            </a:r>
            <a:r>
              <a:rPr lang="es-ES" sz="2000" b="1" dirty="0">
                <a:solidFill>
                  <a:srgbClr val="00B050"/>
                </a:solidFill>
              </a:rPr>
              <a:t>35</a:t>
            </a:r>
            <a:r>
              <a:rPr lang="es-ES" sz="2000" dirty="0">
                <a:solidFill>
                  <a:srgbClr val="00B050"/>
                </a:solidFill>
              </a:rPr>
              <a:t> </a:t>
            </a:r>
            <a:r>
              <a:rPr lang="es-ES" sz="2000" dirty="0" smtClean="0">
                <a:solidFill>
                  <a:srgbClr val="00B050"/>
                </a:solidFill>
              </a:rPr>
              <a:t>masas de </a:t>
            </a:r>
            <a:r>
              <a:rPr lang="es-ES" sz="2000" dirty="0">
                <a:solidFill>
                  <a:srgbClr val="00B050"/>
                </a:solidFill>
              </a:rPr>
              <a:t>agua como “</a:t>
            </a:r>
            <a:r>
              <a:rPr lang="es-ES" sz="2000" b="1" dirty="0">
                <a:solidFill>
                  <a:srgbClr val="00B050"/>
                </a:solidFill>
              </a:rPr>
              <a:t>masa de agua muy modificada</a:t>
            </a:r>
            <a:r>
              <a:rPr lang="es-ES" sz="2000" dirty="0">
                <a:solidFill>
                  <a:srgbClr val="00B050"/>
                </a:solidFill>
              </a:rPr>
              <a:t>”.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13" y="4290618"/>
            <a:ext cx="5184576" cy="256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279" y="4290618"/>
            <a:ext cx="3569965" cy="254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55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:\Proyectos\3058002_PANAGUA&amp;PP\6.3.2_material difusion\07_ETI\Material_Diseño_ETI\imagenes\ppt\solo_fond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-5175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19776" y="197716"/>
            <a:ext cx="8676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7"/>
            <a:r>
              <a:rPr lang="es-ES" sz="3200" b="1" dirty="0">
                <a:solidFill>
                  <a:srgbClr val="00B050"/>
                </a:solidFill>
              </a:rPr>
              <a:t>Alteraciones </a:t>
            </a:r>
            <a:r>
              <a:rPr lang="es-ES" sz="3200" b="1" dirty="0" err="1">
                <a:solidFill>
                  <a:srgbClr val="00B050"/>
                </a:solidFill>
              </a:rPr>
              <a:t>hidromorfológicas</a:t>
            </a:r>
            <a:r>
              <a:rPr lang="es-ES" sz="3200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45529" y="1215439"/>
            <a:ext cx="897199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Wingdings" panose="05000000000000000000" pitchFamily="2" charset="2"/>
              <a:buChar char="§"/>
            </a:pPr>
            <a:r>
              <a:rPr lang="es-ES" sz="2000" dirty="0" smtClean="0">
                <a:solidFill>
                  <a:srgbClr val="00B050"/>
                </a:solidFill>
              </a:rPr>
              <a:t>Presencia </a:t>
            </a:r>
            <a:r>
              <a:rPr lang="es-ES" sz="2000" dirty="0">
                <a:solidFill>
                  <a:srgbClr val="00B050"/>
                </a:solidFill>
              </a:rPr>
              <a:t>de aprovechamiento </a:t>
            </a:r>
            <a:r>
              <a:rPr lang="es-ES" sz="2000" dirty="0" smtClean="0">
                <a:solidFill>
                  <a:srgbClr val="00B050"/>
                </a:solidFill>
              </a:rPr>
              <a:t>hidroeléctrico</a:t>
            </a:r>
            <a:r>
              <a:rPr lang="es-ES" sz="2000" dirty="0">
                <a:solidFill>
                  <a:srgbClr val="00B050"/>
                </a:solidFill>
              </a:rPr>
              <a:t>: obstáculos, canalizaciones y desvíos.</a:t>
            </a:r>
            <a:endParaRPr lang="es-ES" sz="2000" dirty="0" smtClean="0">
              <a:solidFill>
                <a:srgbClr val="00B050"/>
              </a:solidFill>
            </a:endParaRP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es-ES" sz="2000" dirty="0" smtClean="0">
                <a:solidFill>
                  <a:srgbClr val="00B050"/>
                </a:solidFill>
              </a:rPr>
              <a:t>Necesidad de mejora </a:t>
            </a:r>
            <a:r>
              <a:rPr lang="es-ES" sz="2000" dirty="0">
                <a:solidFill>
                  <a:srgbClr val="00B050"/>
                </a:solidFill>
              </a:rPr>
              <a:t>de las condiciones morfológicas de los </a:t>
            </a:r>
            <a:r>
              <a:rPr lang="es-ES" sz="2000" dirty="0" smtClean="0">
                <a:solidFill>
                  <a:srgbClr val="00B050"/>
                </a:solidFill>
              </a:rPr>
              <a:t>ecosistemas. Compatibilidad entre estado y protección de personas y bienes.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es-ES" sz="2000" b="1" dirty="0">
                <a:solidFill>
                  <a:srgbClr val="00B050"/>
                </a:solidFill>
              </a:rPr>
              <a:t>ASPECTOS A </a:t>
            </a:r>
            <a:r>
              <a:rPr lang="es-ES" sz="2000" b="1" dirty="0" smtClean="0">
                <a:solidFill>
                  <a:srgbClr val="00B050"/>
                </a:solidFill>
              </a:rPr>
              <a:t>ABORDAR:</a:t>
            </a:r>
          </a:p>
          <a:p>
            <a:pPr marL="622300" indent="-342900">
              <a:buFont typeface="Wingdings" panose="05000000000000000000" pitchFamily="2" charset="2"/>
              <a:buChar char="ü"/>
            </a:pPr>
            <a:r>
              <a:rPr lang="es-ES" sz="2000" b="1" dirty="0">
                <a:solidFill>
                  <a:srgbClr val="00B050"/>
                </a:solidFill>
              </a:rPr>
              <a:t>Canalizaciones coberturas y </a:t>
            </a:r>
            <a:r>
              <a:rPr lang="es-ES" sz="2000" b="1" dirty="0" smtClean="0">
                <a:solidFill>
                  <a:srgbClr val="00B050"/>
                </a:solidFill>
              </a:rPr>
              <a:t>soterramientos</a:t>
            </a:r>
          </a:p>
          <a:p>
            <a:pPr marL="622300" indent="-342900">
              <a:buFont typeface="Wingdings" panose="05000000000000000000" pitchFamily="2" charset="2"/>
              <a:buChar char="ü"/>
            </a:pPr>
            <a:r>
              <a:rPr lang="es-ES" sz="2000" b="1" dirty="0">
                <a:solidFill>
                  <a:srgbClr val="00B050"/>
                </a:solidFill>
              </a:rPr>
              <a:t>Construcción de defensas y </a:t>
            </a:r>
            <a:r>
              <a:rPr lang="es-ES" sz="2000" b="1" dirty="0" smtClean="0">
                <a:solidFill>
                  <a:srgbClr val="00B050"/>
                </a:solidFill>
              </a:rPr>
              <a:t>encauzamientos - invasión </a:t>
            </a:r>
            <a:r>
              <a:rPr lang="es-ES" sz="2000" b="1" dirty="0">
                <a:solidFill>
                  <a:srgbClr val="00B050"/>
                </a:solidFill>
              </a:rPr>
              <a:t>de zona de </a:t>
            </a:r>
            <a:r>
              <a:rPr lang="es-ES" sz="2000" b="1" dirty="0" smtClean="0">
                <a:solidFill>
                  <a:srgbClr val="00B050"/>
                </a:solidFill>
              </a:rPr>
              <a:t>servidumbre</a:t>
            </a:r>
          </a:p>
          <a:p>
            <a:pPr marL="622300" indent="-342900">
              <a:buFont typeface="Wingdings" panose="05000000000000000000" pitchFamily="2" charset="2"/>
              <a:buChar char="ü"/>
            </a:pPr>
            <a:r>
              <a:rPr lang="es-ES" sz="2000" b="1" dirty="0">
                <a:solidFill>
                  <a:srgbClr val="00B050"/>
                </a:solidFill>
              </a:rPr>
              <a:t>Presas y azudes en </a:t>
            </a:r>
            <a:r>
              <a:rPr lang="es-ES" sz="2000" b="1" dirty="0" smtClean="0">
                <a:solidFill>
                  <a:srgbClr val="00B050"/>
                </a:solidFill>
              </a:rPr>
              <a:t>desuso</a:t>
            </a:r>
          </a:p>
          <a:p>
            <a:pPr marL="622300" indent="-342900">
              <a:buFont typeface="Wingdings" panose="05000000000000000000" pitchFamily="2" charset="2"/>
              <a:buChar char="ü"/>
            </a:pPr>
            <a:r>
              <a:rPr lang="es-ES" sz="2000" b="1" dirty="0">
                <a:solidFill>
                  <a:srgbClr val="00B050"/>
                </a:solidFill>
              </a:rPr>
              <a:t>Protección de las personas y </a:t>
            </a:r>
            <a:r>
              <a:rPr lang="es-ES" sz="2000" b="1" dirty="0" smtClean="0">
                <a:solidFill>
                  <a:srgbClr val="00B050"/>
                </a:solidFill>
              </a:rPr>
              <a:t>bienes</a:t>
            </a:r>
          </a:p>
          <a:p>
            <a:pPr marL="622300" indent="-342900">
              <a:buFont typeface="Wingdings" panose="05000000000000000000" pitchFamily="2" charset="2"/>
              <a:buChar char="ü"/>
            </a:pPr>
            <a:r>
              <a:rPr lang="es-ES" sz="2000" b="1" dirty="0">
                <a:solidFill>
                  <a:srgbClr val="00B050"/>
                </a:solidFill>
              </a:rPr>
              <a:t>Ocupación del dominio público marítimo </a:t>
            </a:r>
            <a:r>
              <a:rPr lang="es-ES" sz="2000" b="1" dirty="0" smtClean="0">
                <a:solidFill>
                  <a:srgbClr val="00B050"/>
                </a:solidFill>
              </a:rPr>
              <a:t>terrestre</a:t>
            </a:r>
          </a:p>
          <a:p>
            <a:pPr marL="622300" indent="-342900">
              <a:buFont typeface="Wingdings" panose="05000000000000000000" pitchFamily="2" charset="2"/>
              <a:buChar char="ü"/>
            </a:pPr>
            <a:r>
              <a:rPr lang="es-ES" sz="2000" b="1" dirty="0">
                <a:solidFill>
                  <a:srgbClr val="00B050"/>
                </a:solidFill>
              </a:rPr>
              <a:t>Mejora del conocimiento</a:t>
            </a:r>
          </a:p>
        </p:txBody>
      </p:sp>
      <p:sp>
        <p:nvSpPr>
          <p:cNvPr id="7" name="CuadroTexto 24">
            <a:extLst>
              <a:ext uri="{FF2B5EF4-FFF2-40B4-BE49-F238E27FC236}">
                <a16:creationId xmlns="" xmlns:a16="http://schemas.microsoft.com/office/drawing/2014/main" id="{04A98A50-E941-564F-8957-DB9378ABE2D6}"/>
              </a:ext>
            </a:extLst>
          </p:cNvPr>
          <p:cNvSpPr txBox="1"/>
          <p:nvPr/>
        </p:nvSpPr>
        <p:spPr>
          <a:xfrm>
            <a:off x="54157" y="733930"/>
            <a:ext cx="3487330" cy="461665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u-ES" sz="2400" b="1" u="none" dirty="0">
                <a:solidFill>
                  <a:srgbClr val="00B050"/>
                </a:solidFill>
                <a:latin typeface="Calibri" panose="020F0502020204030204" pitchFamily="34" charset="0"/>
              </a:rPr>
              <a:t>DIAGNÓSTICO DEL </a:t>
            </a:r>
            <a:r>
              <a:rPr lang="eu-ES" sz="2400" b="1" u="none" dirty="0" err="1">
                <a:solidFill>
                  <a:srgbClr val="00B050"/>
                </a:solidFill>
                <a:latin typeface="Calibri" panose="020F0502020204030204" pitchFamily="34" charset="0"/>
              </a:rPr>
              <a:t>EpTI</a:t>
            </a:r>
            <a:endParaRPr lang="eu-ES" sz="2400" b="1" u="none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357" y="4707873"/>
            <a:ext cx="6009773" cy="20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06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:\Proyectos\3058002_PANAGUA&amp;PP\6.3.2_material difusion\07_ETI\Material_Diseño_ETI\imagenes\ppt\solo_fond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-5175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2009" y="1412776"/>
            <a:ext cx="897199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Wingdings" panose="05000000000000000000" pitchFamily="2" charset="2"/>
              <a:buChar char="§"/>
            </a:pPr>
            <a:r>
              <a:rPr lang="es-ES" sz="2200" b="1" dirty="0" smtClean="0">
                <a:solidFill>
                  <a:srgbClr val="00B050"/>
                </a:solidFill>
              </a:rPr>
              <a:t>Mejorar la relación </a:t>
            </a:r>
            <a:r>
              <a:rPr lang="es-ES" sz="2200" dirty="0">
                <a:solidFill>
                  <a:srgbClr val="00B050"/>
                </a:solidFill>
              </a:rPr>
              <a:t>entre las presiones </a:t>
            </a:r>
            <a:r>
              <a:rPr lang="es-ES" sz="2200" dirty="0" err="1">
                <a:solidFill>
                  <a:srgbClr val="00B050"/>
                </a:solidFill>
              </a:rPr>
              <a:t>hidromorfológicas</a:t>
            </a:r>
            <a:r>
              <a:rPr lang="es-ES" sz="2200" dirty="0">
                <a:solidFill>
                  <a:srgbClr val="00B050"/>
                </a:solidFill>
              </a:rPr>
              <a:t> y el estado de la masa de agua</a:t>
            </a:r>
            <a:r>
              <a:rPr lang="es-ES" sz="2200" dirty="0" smtClean="0">
                <a:solidFill>
                  <a:srgbClr val="00B050"/>
                </a:solidFill>
              </a:rPr>
              <a:t>.</a:t>
            </a:r>
          </a:p>
          <a:p>
            <a:pPr marL="342900" indent="-165100">
              <a:buFont typeface="Wingdings" panose="05000000000000000000" pitchFamily="2" charset="2"/>
              <a:buChar char="ü"/>
            </a:pPr>
            <a:r>
              <a:rPr lang="es-ES" sz="2200" dirty="0" smtClean="0">
                <a:solidFill>
                  <a:srgbClr val="00B050"/>
                </a:solidFill>
              </a:rPr>
              <a:t>Actualización del </a:t>
            </a:r>
            <a:r>
              <a:rPr lang="es-ES" sz="2200" b="1" dirty="0">
                <a:solidFill>
                  <a:srgbClr val="00B050"/>
                </a:solidFill>
              </a:rPr>
              <a:t>inventario</a:t>
            </a:r>
            <a:r>
              <a:rPr lang="es-ES" sz="2200" dirty="0">
                <a:solidFill>
                  <a:srgbClr val="00B050"/>
                </a:solidFill>
              </a:rPr>
              <a:t> de presiones </a:t>
            </a:r>
            <a:r>
              <a:rPr lang="es-ES" sz="2200" dirty="0" err="1">
                <a:solidFill>
                  <a:srgbClr val="00B050"/>
                </a:solidFill>
              </a:rPr>
              <a:t>hidromorfológicas</a:t>
            </a:r>
            <a:r>
              <a:rPr lang="es-ES" sz="2200" dirty="0">
                <a:solidFill>
                  <a:srgbClr val="00B050"/>
                </a:solidFill>
              </a:rPr>
              <a:t> </a:t>
            </a:r>
            <a:r>
              <a:rPr lang="es-ES" sz="2200" dirty="0" smtClean="0">
                <a:solidFill>
                  <a:srgbClr val="00B050"/>
                </a:solidFill>
              </a:rPr>
              <a:t>y caracterización </a:t>
            </a:r>
            <a:r>
              <a:rPr lang="es-ES" sz="2200" dirty="0" err="1">
                <a:solidFill>
                  <a:srgbClr val="00B050"/>
                </a:solidFill>
              </a:rPr>
              <a:t>hidromorfológica</a:t>
            </a:r>
            <a:r>
              <a:rPr lang="es-ES" sz="2200" dirty="0">
                <a:solidFill>
                  <a:srgbClr val="00B050"/>
                </a:solidFill>
              </a:rPr>
              <a:t> de los </a:t>
            </a:r>
            <a:r>
              <a:rPr lang="es-ES" sz="2200" dirty="0" smtClean="0">
                <a:solidFill>
                  <a:srgbClr val="00B050"/>
                </a:solidFill>
              </a:rPr>
              <a:t>ríos.</a:t>
            </a:r>
          </a:p>
          <a:p>
            <a:pPr marL="342900" indent="-165100">
              <a:buFont typeface="Wingdings" panose="05000000000000000000" pitchFamily="2" charset="2"/>
              <a:buChar char="ü"/>
            </a:pPr>
            <a:r>
              <a:rPr lang="es-ES" sz="2200" dirty="0">
                <a:solidFill>
                  <a:srgbClr val="00B050"/>
                </a:solidFill>
              </a:rPr>
              <a:t>Aplicación del nuevo </a:t>
            </a:r>
            <a:r>
              <a:rPr lang="es-ES" sz="2200" b="1" dirty="0">
                <a:solidFill>
                  <a:srgbClr val="00B050"/>
                </a:solidFill>
              </a:rPr>
              <a:t>protocolo de </a:t>
            </a:r>
            <a:r>
              <a:rPr lang="es-ES" sz="2200" b="1" dirty="0" err="1" smtClean="0">
                <a:solidFill>
                  <a:srgbClr val="00B050"/>
                </a:solidFill>
              </a:rPr>
              <a:t>hidromorfología</a:t>
            </a:r>
            <a:r>
              <a:rPr lang="es-ES" sz="2200" b="1" dirty="0" smtClean="0">
                <a:solidFill>
                  <a:srgbClr val="00B050"/>
                </a:solidFill>
              </a:rPr>
              <a:t> </a:t>
            </a:r>
            <a:r>
              <a:rPr lang="es-ES" sz="2200" dirty="0">
                <a:solidFill>
                  <a:srgbClr val="00B050"/>
                </a:solidFill>
              </a:rPr>
              <a:t>a las masas de </a:t>
            </a:r>
            <a:r>
              <a:rPr lang="es-ES" sz="2200" dirty="0" smtClean="0">
                <a:solidFill>
                  <a:srgbClr val="00B050"/>
                </a:solidFill>
              </a:rPr>
              <a:t>agua de </a:t>
            </a:r>
            <a:r>
              <a:rPr lang="es-ES" sz="2200" dirty="0">
                <a:solidFill>
                  <a:srgbClr val="00B050"/>
                </a:solidFill>
              </a:rPr>
              <a:t>la categoría </a:t>
            </a:r>
            <a:r>
              <a:rPr lang="es-ES" sz="2200" dirty="0" smtClean="0">
                <a:solidFill>
                  <a:srgbClr val="00B050"/>
                </a:solidFill>
              </a:rPr>
              <a:t>río.</a:t>
            </a:r>
            <a:endParaRPr lang="es-ES" sz="2200" dirty="0">
              <a:solidFill>
                <a:srgbClr val="00B050"/>
              </a:solidFill>
            </a:endParaRP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es-ES" sz="2200" dirty="0" smtClean="0">
                <a:solidFill>
                  <a:srgbClr val="00B050"/>
                </a:solidFill>
              </a:rPr>
              <a:t>An</a:t>
            </a:r>
            <a:r>
              <a:rPr lang="es-ES" sz="2200" dirty="0">
                <a:solidFill>
                  <a:srgbClr val="00B050"/>
                </a:solidFill>
              </a:rPr>
              <a:t>á</a:t>
            </a:r>
            <a:r>
              <a:rPr lang="es-ES" sz="2200" dirty="0" smtClean="0">
                <a:solidFill>
                  <a:srgbClr val="00B050"/>
                </a:solidFill>
              </a:rPr>
              <a:t>lisis detallado de </a:t>
            </a:r>
            <a:r>
              <a:rPr lang="es-ES" sz="2200" dirty="0">
                <a:solidFill>
                  <a:srgbClr val="00B050"/>
                </a:solidFill>
              </a:rPr>
              <a:t>las </a:t>
            </a:r>
            <a:r>
              <a:rPr lang="es-ES" sz="2200" b="1" dirty="0">
                <a:solidFill>
                  <a:srgbClr val="00B050"/>
                </a:solidFill>
              </a:rPr>
              <a:t>masas de agua muy modificadas</a:t>
            </a:r>
            <a:r>
              <a:rPr lang="es-ES" sz="2200" dirty="0">
                <a:solidFill>
                  <a:srgbClr val="00B050"/>
                </a:solidFill>
              </a:rPr>
              <a:t>. medidas de mitigación para alcanzar el </a:t>
            </a:r>
            <a:r>
              <a:rPr lang="es-ES" sz="2200" b="1" dirty="0">
                <a:solidFill>
                  <a:srgbClr val="00B050"/>
                </a:solidFill>
              </a:rPr>
              <a:t>buen potencial </a:t>
            </a:r>
            <a:r>
              <a:rPr lang="es-ES" sz="2200" b="1" dirty="0" smtClean="0">
                <a:solidFill>
                  <a:srgbClr val="00B050"/>
                </a:solidFill>
              </a:rPr>
              <a:t>ecológico</a:t>
            </a:r>
            <a:r>
              <a:rPr lang="es-ES" sz="2200" dirty="0" smtClean="0">
                <a:solidFill>
                  <a:srgbClr val="00B050"/>
                </a:solidFill>
              </a:rPr>
              <a:t>.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es-ES" sz="2200" dirty="0">
                <a:solidFill>
                  <a:srgbClr val="00B050"/>
                </a:solidFill>
              </a:rPr>
              <a:t>Revisar el marco normativo estatal </a:t>
            </a:r>
            <a:r>
              <a:rPr lang="es-ES" sz="2200" dirty="0" smtClean="0">
                <a:solidFill>
                  <a:srgbClr val="00B050"/>
                </a:solidFill>
              </a:rPr>
              <a:t>existente para favorecer </a:t>
            </a:r>
            <a:r>
              <a:rPr lang="es-ES" sz="2200" dirty="0">
                <a:solidFill>
                  <a:srgbClr val="00B050"/>
                </a:solidFill>
              </a:rPr>
              <a:t>la eliminación de presiones </a:t>
            </a:r>
            <a:r>
              <a:rPr lang="es-ES" sz="2200" dirty="0" err="1" smtClean="0">
                <a:solidFill>
                  <a:srgbClr val="00B050"/>
                </a:solidFill>
              </a:rPr>
              <a:t>hidromorfológicas</a:t>
            </a:r>
            <a:r>
              <a:rPr lang="es-ES" sz="2200" dirty="0" smtClean="0">
                <a:solidFill>
                  <a:srgbClr val="00B050"/>
                </a:solidFill>
              </a:rPr>
              <a:t> de </a:t>
            </a:r>
            <a:r>
              <a:rPr lang="es-ES" sz="2200" b="1" dirty="0">
                <a:solidFill>
                  <a:srgbClr val="00B050"/>
                </a:solidFill>
              </a:rPr>
              <a:t>infraestructuras </a:t>
            </a:r>
            <a:r>
              <a:rPr lang="es-ES" sz="2200" b="1" dirty="0" smtClean="0">
                <a:solidFill>
                  <a:srgbClr val="00B050"/>
                </a:solidFill>
              </a:rPr>
              <a:t>obsoletas</a:t>
            </a:r>
            <a:r>
              <a:rPr lang="es-ES" sz="2200" dirty="0" smtClean="0">
                <a:solidFill>
                  <a:srgbClr val="00B050"/>
                </a:solidFill>
              </a:rPr>
              <a:t>.</a:t>
            </a:r>
            <a:endParaRPr lang="es-ES" sz="2200" dirty="0">
              <a:solidFill>
                <a:srgbClr val="00B050"/>
              </a:solidFill>
            </a:endParaRPr>
          </a:p>
        </p:txBody>
      </p:sp>
      <p:sp>
        <p:nvSpPr>
          <p:cNvPr id="5" name="CuadroTexto 24">
            <a:extLst>
              <a:ext uri="{FF2B5EF4-FFF2-40B4-BE49-F238E27FC236}">
                <a16:creationId xmlns:a16="http://schemas.microsoft.com/office/drawing/2014/main" xmlns="" id="{F0C00B1B-9E3C-D949-A857-98BA1B6DF45A}"/>
              </a:ext>
            </a:extLst>
          </p:cNvPr>
          <p:cNvSpPr txBox="1"/>
          <p:nvPr/>
        </p:nvSpPr>
        <p:spPr>
          <a:xfrm>
            <a:off x="-61628" y="266998"/>
            <a:ext cx="5689600" cy="461665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u-ES" sz="2400" b="1" u="none" dirty="0">
                <a:solidFill>
                  <a:srgbClr val="00B050"/>
                </a:solidFill>
                <a:latin typeface="Calibri" panose="020F0502020204030204" pitchFamily="34" charset="0"/>
              </a:rPr>
              <a:t>DECISIONES </a:t>
            </a:r>
            <a:r>
              <a:rPr lang="eu-ES" sz="2400" b="1" u="none" dirty="0" smtClean="0">
                <a:solidFill>
                  <a:srgbClr val="00B050"/>
                </a:solidFill>
                <a:latin typeface="Calibri" panose="020F0502020204030204" pitchFamily="34" charset="0"/>
              </a:rPr>
              <a:t>PARA  EL </a:t>
            </a:r>
            <a:r>
              <a:rPr lang="eu-ES" sz="2400" b="1" u="none" dirty="0">
                <a:solidFill>
                  <a:srgbClr val="00B050"/>
                </a:solidFill>
                <a:latin typeface="Calibri" panose="020F0502020204030204" pitchFamily="34" charset="0"/>
              </a:rPr>
              <a:t>PLAN HIDROLÓGICO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72009" y="836712"/>
            <a:ext cx="8971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50"/>
                </a:solidFill>
              </a:rPr>
              <a:t>ASPECTOS NORMATIVOS Y DE GESTIÓN:</a:t>
            </a:r>
            <a:endParaRPr lang="es-E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:\Proyectos\3058002_PANAGUA&amp;PP\6.3.2_material difusion\07_ETI\Material_Diseño_ETI\imagenes\ppt\solo_fond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-5175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2009" y="1412776"/>
            <a:ext cx="897199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Wingdings" panose="05000000000000000000" pitchFamily="2" charset="2"/>
              <a:buChar char="§"/>
            </a:pPr>
            <a:r>
              <a:rPr lang="es-ES" sz="2200" dirty="0" smtClean="0">
                <a:solidFill>
                  <a:srgbClr val="00B050"/>
                </a:solidFill>
              </a:rPr>
              <a:t>Estudios </a:t>
            </a:r>
            <a:r>
              <a:rPr lang="es-ES" sz="2200" dirty="0">
                <a:solidFill>
                  <a:srgbClr val="00B050"/>
                </a:solidFill>
              </a:rPr>
              <a:t>del grado de eficacia de nuevos sistemas para la </a:t>
            </a:r>
            <a:r>
              <a:rPr lang="es-ES" sz="2200" b="1" dirty="0" smtClean="0">
                <a:solidFill>
                  <a:srgbClr val="00B050"/>
                </a:solidFill>
              </a:rPr>
              <a:t>permeabilización de obstáculos</a:t>
            </a:r>
            <a:r>
              <a:rPr lang="es-ES" sz="2200" dirty="0" smtClean="0">
                <a:solidFill>
                  <a:srgbClr val="00B050"/>
                </a:solidFill>
              </a:rPr>
              <a:t> (PH vigente).</a:t>
            </a:r>
          </a:p>
          <a:p>
            <a:pPr marL="342900" indent="-165100">
              <a:buFont typeface="Wingdings" panose="05000000000000000000" pitchFamily="2" charset="2"/>
              <a:buChar char="ü"/>
            </a:pPr>
            <a:r>
              <a:rPr lang="es-ES" sz="2200" dirty="0" smtClean="0">
                <a:solidFill>
                  <a:srgbClr val="00B050"/>
                </a:solidFill>
              </a:rPr>
              <a:t>Soluciones </a:t>
            </a:r>
            <a:r>
              <a:rPr lang="es-ES" sz="2200" dirty="0">
                <a:solidFill>
                  <a:srgbClr val="00B050"/>
                </a:solidFill>
              </a:rPr>
              <a:t>Basadas en la </a:t>
            </a:r>
            <a:r>
              <a:rPr lang="es-ES" sz="2200" dirty="0" smtClean="0">
                <a:solidFill>
                  <a:srgbClr val="00B050"/>
                </a:solidFill>
              </a:rPr>
              <a:t>Naturaleza.</a:t>
            </a:r>
          </a:p>
          <a:p>
            <a:pPr marL="342900" indent="-165100">
              <a:buFont typeface="Wingdings" panose="05000000000000000000" pitchFamily="2" charset="2"/>
              <a:buChar char="ü"/>
            </a:pPr>
            <a:r>
              <a:rPr lang="es-ES" sz="2200" dirty="0" smtClean="0">
                <a:solidFill>
                  <a:srgbClr val="00B050"/>
                </a:solidFill>
              </a:rPr>
              <a:t>Estrategia </a:t>
            </a:r>
            <a:r>
              <a:rPr lang="es-ES" sz="2200" dirty="0">
                <a:solidFill>
                  <a:srgbClr val="00B050"/>
                </a:solidFill>
              </a:rPr>
              <a:t>de Infraestructuras Verdes.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es-ES" sz="2200" dirty="0" smtClean="0">
                <a:solidFill>
                  <a:srgbClr val="00B050"/>
                </a:solidFill>
              </a:rPr>
              <a:t>Priorizar </a:t>
            </a:r>
            <a:r>
              <a:rPr lang="es-ES" sz="2200" dirty="0">
                <a:solidFill>
                  <a:srgbClr val="00B050"/>
                </a:solidFill>
              </a:rPr>
              <a:t>actuaciones de </a:t>
            </a:r>
            <a:r>
              <a:rPr lang="es-ES" sz="2200" b="1" dirty="0">
                <a:solidFill>
                  <a:srgbClr val="00B050"/>
                </a:solidFill>
              </a:rPr>
              <a:t>mejora de la </a:t>
            </a:r>
            <a:r>
              <a:rPr lang="es-ES" sz="2200" b="1" dirty="0" err="1">
                <a:solidFill>
                  <a:srgbClr val="00B050"/>
                </a:solidFill>
              </a:rPr>
              <a:t>hidromorfología</a:t>
            </a:r>
            <a:r>
              <a:rPr lang="es-ES" sz="2200" b="1" dirty="0">
                <a:solidFill>
                  <a:srgbClr val="00B050"/>
                </a:solidFill>
              </a:rPr>
              <a:t> </a:t>
            </a:r>
            <a:r>
              <a:rPr lang="es-ES" sz="2200" dirty="0">
                <a:solidFill>
                  <a:srgbClr val="00B050"/>
                </a:solidFill>
              </a:rPr>
              <a:t>fluvial en los </a:t>
            </a:r>
            <a:r>
              <a:rPr lang="es-ES" sz="2200" dirty="0" smtClean="0">
                <a:solidFill>
                  <a:srgbClr val="00B050"/>
                </a:solidFill>
              </a:rPr>
              <a:t>espacios de </a:t>
            </a:r>
            <a:r>
              <a:rPr lang="es-ES" sz="2200" dirty="0">
                <a:solidFill>
                  <a:srgbClr val="00B050"/>
                </a:solidFill>
              </a:rPr>
              <a:t>la Red Natura </a:t>
            </a:r>
            <a:r>
              <a:rPr lang="es-ES" sz="2200" dirty="0" smtClean="0">
                <a:solidFill>
                  <a:srgbClr val="00B050"/>
                </a:solidFill>
              </a:rPr>
              <a:t>2000 (Planes </a:t>
            </a:r>
            <a:r>
              <a:rPr lang="es-ES" sz="2200" dirty="0">
                <a:solidFill>
                  <a:srgbClr val="00B050"/>
                </a:solidFill>
              </a:rPr>
              <a:t>de G</a:t>
            </a:r>
            <a:r>
              <a:rPr lang="es-ES" sz="2200" dirty="0" smtClean="0">
                <a:solidFill>
                  <a:srgbClr val="00B050"/>
                </a:solidFill>
              </a:rPr>
              <a:t>estión), </a:t>
            </a:r>
            <a:r>
              <a:rPr lang="es-ES" sz="2200" dirty="0">
                <a:solidFill>
                  <a:srgbClr val="00B050"/>
                </a:solidFill>
              </a:rPr>
              <a:t>en las reservas </a:t>
            </a:r>
            <a:r>
              <a:rPr lang="es-ES" sz="2200" dirty="0" smtClean="0">
                <a:solidFill>
                  <a:srgbClr val="00B050"/>
                </a:solidFill>
              </a:rPr>
              <a:t>naturales fluviales </a:t>
            </a:r>
            <a:r>
              <a:rPr lang="es-ES" sz="2200" dirty="0">
                <a:solidFill>
                  <a:srgbClr val="00B050"/>
                </a:solidFill>
              </a:rPr>
              <a:t>(RNF) y en las </a:t>
            </a:r>
            <a:r>
              <a:rPr lang="es-ES" sz="2200" dirty="0" smtClean="0">
                <a:solidFill>
                  <a:srgbClr val="00B050"/>
                </a:solidFill>
              </a:rPr>
              <a:t>ARPSI.</a:t>
            </a:r>
            <a:endParaRPr lang="es-ES" sz="2200" dirty="0">
              <a:solidFill>
                <a:srgbClr val="00B050"/>
              </a:solidFill>
            </a:endParaRP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es-ES" sz="2200" dirty="0" smtClean="0">
                <a:solidFill>
                  <a:srgbClr val="00B050"/>
                </a:solidFill>
              </a:rPr>
              <a:t>Recuperación de </a:t>
            </a:r>
            <a:r>
              <a:rPr lang="es-ES" sz="2200" b="1" dirty="0">
                <a:solidFill>
                  <a:srgbClr val="00B050"/>
                </a:solidFill>
              </a:rPr>
              <a:t>espacios </a:t>
            </a:r>
            <a:r>
              <a:rPr lang="es-ES" sz="2200" b="1" dirty="0" smtClean="0">
                <a:solidFill>
                  <a:srgbClr val="00B050"/>
                </a:solidFill>
              </a:rPr>
              <a:t>deteriorados </a:t>
            </a:r>
            <a:r>
              <a:rPr lang="es-ES" sz="2200" dirty="0" smtClean="0">
                <a:solidFill>
                  <a:srgbClr val="00B050"/>
                </a:solidFill>
              </a:rPr>
              <a:t>(Vegetación </a:t>
            </a:r>
            <a:r>
              <a:rPr lang="es-ES" sz="2200" dirty="0">
                <a:solidFill>
                  <a:srgbClr val="00B050"/>
                </a:solidFill>
              </a:rPr>
              <a:t>de </a:t>
            </a:r>
            <a:r>
              <a:rPr lang="es-ES" sz="2200" dirty="0" smtClean="0">
                <a:solidFill>
                  <a:srgbClr val="00B050"/>
                </a:solidFill>
              </a:rPr>
              <a:t>ribera) </a:t>
            </a:r>
          </a:p>
          <a:p>
            <a:pPr marL="342900" indent="-165100">
              <a:buFont typeface="Wingdings" panose="05000000000000000000" pitchFamily="2" charset="2"/>
              <a:buChar char="ü"/>
            </a:pPr>
            <a:r>
              <a:rPr lang="es-ES" sz="2200" dirty="0">
                <a:solidFill>
                  <a:srgbClr val="00B050"/>
                </a:solidFill>
              </a:rPr>
              <a:t>L</a:t>
            </a:r>
            <a:r>
              <a:rPr lang="es-ES" sz="2200" dirty="0" smtClean="0">
                <a:solidFill>
                  <a:srgbClr val="00B050"/>
                </a:solidFill>
              </a:rPr>
              <a:t>imitaciones </a:t>
            </a:r>
            <a:r>
              <a:rPr lang="es-ES" sz="2200" dirty="0">
                <a:solidFill>
                  <a:srgbClr val="00B050"/>
                </a:solidFill>
              </a:rPr>
              <a:t>a determinados </a:t>
            </a:r>
            <a:r>
              <a:rPr lang="es-ES" sz="2200" dirty="0" smtClean="0">
                <a:solidFill>
                  <a:srgbClr val="00B050"/>
                </a:solidFill>
              </a:rPr>
              <a:t>usos.</a:t>
            </a:r>
          </a:p>
          <a:p>
            <a:pPr marL="342900" indent="-165100">
              <a:buFont typeface="Wingdings" panose="05000000000000000000" pitchFamily="2" charset="2"/>
              <a:buChar char="ü"/>
            </a:pPr>
            <a:r>
              <a:rPr lang="es-ES" sz="2200" dirty="0" smtClean="0">
                <a:solidFill>
                  <a:srgbClr val="00B050"/>
                </a:solidFill>
              </a:rPr>
              <a:t>Extensión de </a:t>
            </a:r>
            <a:r>
              <a:rPr lang="es-ES" sz="2200" dirty="0">
                <a:solidFill>
                  <a:srgbClr val="00B050"/>
                </a:solidFill>
              </a:rPr>
              <a:t>la anchura </a:t>
            </a:r>
            <a:r>
              <a:rPr lang="es-ES" sz="2200" dirty="0" smtClean="0">
                <a:solidFill>
                  <a:srgbClr val="00B050"/>
                </a:solidFill>
              </a:rPr>
              <a:t>de </a:t>
            </a:r>
            <a:r>
              <a:rPr lang="es-ES" sz="2200" dirty="0">
                <a:solidFill>
                  <a:srgbClr val="00B050"/>
                </a:solidFill>
              </a:rPr>
              <a:t>márgenes, </a:t>
            </a:r>
            <a:r>
              <a:rPr lang="es-ES" sz="2200" dirty="0" smtClean="0">
                <a:solidFill>
                  <a:srgbClr val="00B050"/>
                </a:solidFill>
              </a:rPr>
              <a:t>mediante </a:t>
            </a:r>
            <a:r>
              <a:rPr lang="es-ES" sz="2200" dirty="0">
                <a:solidFill>
                  <a:srgbClr val="00B050"/>
                </a:solidFill>
              </a:rPr>
              <a:t>acuerdos </a:t>
            </a:r>
            <a:r>
              <a:rPr lang="es-ES" sz="2200" dirty="0" smtClean="0">
                <a:solidFill>
                  <a:srgbClr val="00B050"/>
                </a:solidFill>
              </a:rPr>
              <a:t>con titulares.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es-ES" sz="2200" dirty="0" smtClean="0">
                <a:solidFill>
                  <a:srgbClr val="00B050"/>
                </a:solidFill>
              </a:rPr>
              <a:t>Incremento de </a:t>
            </a:r>
            <a:r>
              <a:rPr lang="es-ES" sz="2200" dirty="0">
                <a:solidFill>
                  <a:srgbClr val="00B050"/>
                </a:solidFill>
              </a:rPr>
              <a:t>la </a:t>
            </a:r>
            <a:r>
              <a:rPr lang="es-ES" sz="2200" b="1" dirty="0">
                <a:solidFill>
                  <a:srgbClr val="00B050"/>
                </a:solidFill>
              </a:rPr>
              <a:t>permeabilización</a:t>
            </a:r>
            <a:r>
              <a:rPr lang="es-ES" sz="2200" dirty="0">
                <a:solidFill>
                  <a:srgbClr val="00B050"/>
                </a:solidFill>
              </a:rPr>
              <a:t> de las estructuras </a:t>
            </a:r>
            <a:r>
              <a:rPr lang="es-ES" sz="2200" dirty="0" smtClean="0">
                <a:solidFill>
                  <a:srgbClr val="00B050"/>
                </a:solidFill>
              </a:rPr>
              <a:t> transversales</a:t>
            </a:r>
            <a:r>
              <a:rPr lang="es-ES" sz="2200" dirty="0">
                <a:solidFill>
                  <a:srgbClr val="00B050"/>
                </a:solidFill>
              </a:rPr>
              <a:t>, </a:t>
            </a:r>
            <a:r>
              <a:rPr lang="es-ES" sz="2200" dirty="0" smtClean="0">
                <a:solidFill>
                  <a:srgbClr val="00B050"/>
                </a:solidFill>
              </a:rPr>
              <a:t>incorporando </a:t>
            </a:r>
            <a:r>
              <a:rPr lang="es-ES" sz="2200" dirty="0">
                <a:solidFill>
                  <a:srgbClr val="00B050"/>
                </a:solidFill>
              </a:rPr>
              <a:t>sistemas de ayuda al paso de la fauna piscícola como </a:t>
            </a:r>
            <a:r>
              <a:rPr lang="es-ES" sz="2200" dirty="0" smtClean="0">
                <a:solidFill>
                  <a:srgbClr val="00B050"/>
                </a:solidFill>
              </a:rPr>
              <a:t>escalas de </a:t>
            </a:r>
            <a:r>
              <a:rPr lang="es-ES" sz="2200" dirty="0">
                <a:solidFill>
                  <a:srgbClr val="00B050"/>
                </a:solidFill>
              </a:rPr>
              <a:t>peces, o incluso el derribo en caso de abandono para mejorar la </a:t>
            </a:r>
            <a:r>
              <a:rPr lang="es-ES" sz="2200" dirty="0" err="1">
                <a:solidFill>
                  <a:srgbClr val="00B050"/>
                </a:solidFill>
              </a:rPr>
              <a:t>franqueabilidad</a:t>
            </a:r>
            <a:r>
              <a:rPr lang="es-ES" sz="2200" dirty="0">
                <a:solidFill>
                  <a:srgbClr val="00B050"/>
                </a:solidFill>
              </a:rPr>
              <a:t> de </a:t>
            </a:r>
            <a:r>
              <a:rPr lang="es-ES" sz="2200" dirty="0" smtClean="0">
                <a:solidFill>
                  <a:srgbClr val="00B050"/>
                </a:solidFill>
              </a:rPr>
              <a:t>los mismos.</a:t>
            </a:r>
            <a:endParaRPr lang="es-ES" sz="2200" dirty="0">
              <a:solidFill>
                <a:srgbClr val="00B050"/>
              </a:solidFill>
            </a:endParaRPr>
          </a:p>
        </p:txBody>
      </p:sp>
      <p:sp>
        <p:nvSpPr>
          <p:cNvPr id="5" name="CuadroTexto 24">
            <a:extLst>
              <a:ext uri="{FF2B5EF4-FFF2-40B4-BE49-F238E27FC236}">
                <a16:creationId xmlns:a16="http://schemas.microsoft.com/office/drawing/2014/main" xmlns="" id="{F0C00B1B-9E3C-D949-A857-98BA1B6DF45A}"/>
              </a:ext>
            </a:extLst>
          </p:cNvPr>
          <p:cNvSpPr txBox="1"/>
          <p:nvPr/>
        </p:nvSpPr>
        <p:spPr>
          <a:xfrm>
            <a:off x="-61628" y="266998"/>
            <a:ext cx="5689600" cy="461665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u-ES" sz="2400" b="1" u="none" dirty="0">
                <a:solidFill>
                  <a:srgbClr val="00B050"/>
                </a:solidFill>
                <a:latin typeface="Calibri" panose="020F0502020204030204" pitchFamily="34" charset="0"/>
              </a:rPr>
              <a:t>DECISIONES </a:t>
            </a:r>
            <a:r>
              <a:rPr lang="eu-ES" sz="2400" b="1" u="none" dirty="0" smtClean="0">
                <a:solidFill>
                  <a:srgbClr val="00B050"/>
                </a:solidFill>
                <a:latin typeface="Calibri" panose="020F0502020204030204" pitchFamily="34" charset="0"/>
              </a:rPr>
              <a:t>PARA  EL </a:t>
            </a:r>
            <a:r>
              <a:rPr lang="eu-ES" sz="2400" b="1" u="none" dirty="0">
                <a:solidFill>
                  <a:srgbClr val="00B050"/>
                </a:solidFill>
                <a:latin typeface="Calibri" panose="020F0502020204030204" pitchFamily="34" charset="0"/>
              </a:rPr>
              <a:t>PLAN HIDROLÓGICO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72009" y="836712"/>
            <a:ext cx="8971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50"/>
                </a:solidFill>
              </a:rPr>
              <a:t>PROGRAMA DE MEDIDAS Y ACTUACIONES:</a:t>
            </a:r>
            <a:endParaRPr lang="es-E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79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:\Proyectos\3058002_PANAGUA&amp;PP\6.3.2_material difusion\07_ETI\Material_Diseño_ETI\imagenes\ppt\solo_fond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-5175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83760" y="772246"/>
            <a:ext cx="8676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B050"/>
                </a:solidFill>
              </a:rPr>
              <a:t>DENTRO DEL BLOQUE I DEL EPTI</a:t>
            </a:r>
          </a:p>
          <a:p>
            <a:pPr algn="ctr"/>
            <a:r>
              <a:rPr lang="es-ES" sz="3200" b="1" dirty="0" smtClean="0">
                <a:solidFill>
                  <a:srgbClr val="00B050"/>
                </a:solidFill>
              </a:rPr>
              <a:t>Cumplimiento </a:t>
            </a:r>
            <a:r>
              <a:rPr lang="es-ES" sz="3200" b="1" dirty="0">
                <a:solidFill>
                  <a:srgbClr val="00B050"/>
                </a:solidFill>
              </a:rPr>
              <a:t>de objetivos medioambientales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75652" y="2274838"/>
            <a:ext cx="849267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00B050"/>
                </a:solidFill>
              </a:rPr>
              <a:t>Temas relacionados con el taller:</a:t>
            </a:r>
          </a:p>
          <a:p>
            <a:pPr marL="179387"/>
            <a:r>
              <a:rPr lang="es-ES" sz="2800" b="1" dirty="0">
                <a:solidFill>
                  <a:srgbClr val="00B050"/>
                </a:solidFill>
              </a:rPr>
              <a:t>Tema 5. Alteraciones </a:t>
            </a:r>
            <a:r>
              <a:rPr lang="es-ES" sz="2800" b="1" dirty="0" err="1">
                <a:solidFill>
                  <a:srgbClr val="00B050"/>
                </a:solidFill>
              </a:rPr>
              <a:t>hidromorfológicas</a:t>
            </a:r>
            <a:r>
              <a:rPr lang="es-ES" sz="2800" b="1" dirty="0">
                <a:solidFill>
                  <a:srgbClr val="00B050"/>
                </a:solidFill>
              </a:rPr>
              <a:t> </a:t>
            </a:r>
          </a:p>
          <a:p>
            <a:pPr marL="179387"/>
            <a:r>
              <a:rPr lang="es-ES" sz="2800" b="1" dirty="0">
                <a:solidFill>
                  <a:srgbClr val="00B050"/>
                </a:solidFill>
              </a:rPr>
              <a:t>Tema 6. Mantenimiento de caudales ecológicos</a:t>
            </a:r>
          </a:p>
          <a:p>
            <a:pPr marL="179387"/>
            <a:r>
              <a:rPr lang="es-ES" sz="2800" b="1" dirty="0">
                <a:solidFill>
                  <a:srgbClr val="00B050"/>
                </a:solidFill>
              </a:rPr>
              <a:t>Tema 7. Especies </a:t>
            </a:r>
            <a:r>
              <a:rPr lang="es-ES" sz="2800" b="1" dirty="0" err="1">
                <a:solidFill>
                  <a:srgbClr val="00B050"/>
                </a:solidFill>
              </a:rPr>
              <a:t>alóctonas</a:t>
            </a:r>
            <a:r>
              <a:rPr lang="es-ES" sz="2800" b="1" dirty="0">
                <a:solidFill>
                  <a:srgbClr val="00B050"/>
                </a:solidFill>
              </a:rPr>
              <a:t> e invasoras</a:t>
            </a:r>
          </a:p>
          <a:p>
            <a:pPr marL="179387"/>
            <a:r>
              <a:rPr lang="es-ES" sz="2800" b="1" dirty="0">
                <a:solidFill>
                  <a:srgbClr val="00B050"/>
                </a:solidFill>
              </a:rPr>
              <a:t>Tema 8. Protección de hábitats y especies asociadas a zonas protegidas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539552" y="3284984"/>
            <a:ext cx="7632848" cy="359459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752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:\Proyectos\3058002_PANAGUA&amp;PP\6.3.2_material difusion\07_ETI\Material_Diseño_ETI\imagenes\ppt\solo_fond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-5175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19776" y="197716"/>
            <a:ext cx="8676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7"/>
            <a:r>
              <a:rPr lang="es-ES" sz="3200" b="1" dirty="0">
                <a:solidFill>
                  <a:srgbClr val="00B050"/>
                </a:solidFill>
              </a:rPr>
              <a:t>Mantenimiento de caudales ecológicos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63005" y="813648"/>
            <a:ext cx="89719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Wingdings" panose="05000000000000000000" pitchFamily="2" charset="2"/>
              <a:buChar char="§"/>
            </a:pPr>
            <a:r>
              <a:rPr lang="es-ES" sz="2000" dirty="0" smtClean="0">
                <a:solidFill>
                  <a:srgbClr val="00B050"/>
                </a:solidFill>
              </a:rPr>
              <a:t>La aprobación </a:t>
            </a:r>
            <a:r>
              <a:rPr lang="es-ES" sz="2000" dirty="0">
                <a:solidFill>
                  <a:srgbClr val="00B050"/>
                </a:solidFill>
              </a:rPr>
              <a:t>del Plan de Implantación y Gestión Adaptativas (</a:t>
            </a:r>
            <a:r>
              <a:rPr lang="es-ES" sz="2000" dirty="0" smtClean="0">
                <a:solidFill>
                  <a:srgbClr val="00B050"/>
                </a:solidFill>
              </a:rPr>
              <a:t>PIGA) </a:t>
            </a:r>
            <a:r>
              <a:rPr lang="es-ES" sz="2000" dirty="0">
                <a:solidFill>
                  <a:srgbClr val="00B050"/>
                </a:solidFill>
              </a:rPr>
              <a:t>de los caudales ecológicos </a:t>
            </a:r>
            <a:r>
              <a:rPr lang="es-ES" sz="2000" dirty="0" smtClean="0">
                <a:solidFill>
                  <a:srgbClr val="00B050"/>
                </a:solidFill>
              </a:rPr>
              <a:t>ha supuesto </a:t>
            </a:r>
            <a:r>
              <a:rPr lang="es-ES" sz="2000" dirty="0">
                <a:solidFill>
                  <a:srgbClr val="00B050"/>
                </a:solidFill>
              </a:rPr>
              <a:t>la </a:t>
            </a:r>
            <a:r>
              <a:rPr lang="es-ES" sz="2000" b="1" dirty="0">
                <a:solidFill>
                  <a:srgbClr val="00B050"/>
                </a:solidFill>
              </a:rPr>
              <a:t>notificación</a:t>
            </a:r>
            <a:r>
              <a:rPr lang="es-ES" sz="2000" dirty="0">
                <a:solidFill>
                  <a:srgbClr val="00B050"/>
                </a:solidFill>
              </a:rPr>
              <a:t> de los regímenes de caudales ecológicos a respetar a los titulares de todos los aprovechamientos, y está en proceso </a:t>
            </a:r>
            <a:r>
              <a:rPr lang="es-ES" sz="2000" dirty="0" smtClean="0">
                <a:solidFill>
                  <a:srgbClr val="00B050"/>
                </a:solidFill>
              </a:rPr>
              <a:t>su cumplimiento o la </a:t>
            </a:r>
            <a:r>
              <a:rPr lang="es-ES" sz="2000" dirty="0">
                <a:solidFill>
                  <a:srgbClr val="00B050"/>
                </a:solidFill>
              </a:rPr>
              <a:t>tramitación de las actuaciones que deben acometer los diferentes usuarios, para la </a:t>
            </a:r>
            <a:r>
              <a:rPr lang="es-ES" sz="2000" b="1" dirty="0">
                <a:solidFill>
                  <a:srgbClr val="00B050"/>
                </a:solidFill>
              </a:rPr>
              <a:t>adaptación de los órganos de desagüe </a:t>
            </a:r>
            <a:r>
              <a:rPr lang="es-ES" sz="2000" dirty="0">
                <a:solidFill>
                  <a:srgbClr val="00B050"/>
                </a:solidFill>
              </a:rPr>
              <a:t>de las presas a las características de los regímenes ecológicos de caudales establecidos</a:t>
            </a:r>
            <a:r>
              <a:rPr lang="es-ES" sz="2000" dirty="0" smtClean="0">
                <a:solidFill>
                  <a:srgbClr val="00B050"/>
                </a:solidFill>
              </a:rPr>
              <a:t>.</a:t>
            </a:r>
            <a:endParaRPr lang="es-ES" sz="2000" dirty="0">
              <a:solidFill>
                <a:srgbClr val="00B050"/>
              </a:solidFill>
            </a:endParaRP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es-ES" sz="2000" dirty="0" smtClean="0">
                <a:solidFill>
                  <a:srgbClr val="00B050"/>
                </a:solidFill>
              </a:rPr>
              <a:t>Se está trabajando en el </a:t>
            </a:r>
            <a:r>
              <a:rPr lang="es-ES" sz="2000" b="1" dirty="0">
                <a:solidFill>
                  <a:srgbClr val="00B050"/>
                </a:solidFill>
              </a:rPr>
              <a:t>perfeccionamiento</a:t>
            </a:r>
            <a:r>
              <a:rPr lang="es-ES" sz="2000" dirty="0">
                <a:solidFill>
                  <a:srgbClr val="00B050"/>
                </a:solidFill>
              </a:rPr>
              <a:t> del régimen de </a:t>
            </a:r>
            <a:r>
              <a:rPr lang="es-ES" sz="2000" dirty="0" smtClean="0">
                <a:solidFill>
                  <a:srgbClr val="00B050"/>
                </a:solidFill>
              </a:rPr>
              <a:t>caudales ecológicos</a:t>
            </a:r>
            <a:r>
              <a:rPr lang="es-ES" sz="2000" b="1" dirty="0" smtClean="0">
                <a:solidFill>
                  <a:srgbClr val="00B050"/>
                </a:solidFill>
              </a:rPr>
              <a:t>:</a:t>
            </a:r>
          </a:p>
          <a:p>
            <a:pPr marL="444500" indent="-342900"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srgbClr val="00B050"/>
                </a:solidFill>
              </a:rPr>
              <a:t>Actualización de </a:t>
            </a:r>
            <a:r>
              <a:rPr lang="es-ES" sz="2000" dirty="0">
                <a:solidFill>
                  <a:srgbClr val="00B050"/>
                </a:solidFill>
              </a:rPr>
              <a:t>la </a:t>
            </a:r>
            <a:r>
              <a:rPr lang="es-ES" sz="2000" b="1" dirty="0">
                <a:solidFill>
                  <a:srgbClr val="00B050"/>
                </a:solidFill>
              </a:rPr>
              <a:t>información </a:t>
            </a:r>
            <a:r>
              <a:rPr lang="es-ES" sz="2000" b="1" dirty="0" smtClean="0">
                <a:solidFill>
                  <a:srgbClr val="00B050"/>
                </a:solidFill>
              </a:rPr>
              <a:t>hidrológica</a:t>
            </a:r>
            <a:endParaRPr lang="es-ES" sz="2000" b="1" dirty="0">
              <a:solidFill>
                <a:srgbClr val="00B050"/>
              </a:solidFill>
            </a:endParaRPr>
          </a:p>
          <a:p>
            <a:pPr marL="444500" indent="-342900"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srgbClr val="00B050"/>
                </a:solidFill>
              </a:rPr>
              <a:t>Revisión de </a:t>
            </a:r>
            <a:r>
              <a:rPr lang="es-ES" sz="2000" dirty="0">
                <a:solidFill>
                  <a:srgbClr val="00B050"/>
                </a:solidFill>
              </a:rPr>
              <a:t>la </a:t>
            </a:r>
            <a:r>
              <a:rPr lang="es-ES" sz="2000" b="1" dirty="0">
                <a:solidFill>
                  <a:srgbClr val="00B050"/>
                </a:solidFill>
              </a:rPr>
              <a:t>relación</a:t>
            </a:r>
            <a:r>
              <a:rPr lang="es-ES" sz="2000" dirty="0">
                <a:solidFill>
                  <a:srgbClr val="00B050"/>
                </a:solidFill>
              </a:rPr>
              <a:t> entre regímenes de </a:t>
            </a:r>
            <a:r>
              <a:rPr lang="es-ES" sz="2000" b="1" dirty="0">
                <a:solidFill>
                  <a:srgbClr val="00B050"/>
                </a:solidFill>
              </a:rPr>
              <a:t>caudales ecológicos </a:t>
            </a:r>
            <a:r>
              <a:rPr lang="es-ES" sz="2000" dirty="0">
                <a:solidFill>
                  <a:srgbClr val="00B050"/>
                </a:solidFill>
              </a:rPr>
              <a:t>vigentes y </a:t>
            </a:r>
            <a:r>
              <a:rPr lang="es-ES" sz="2000" b="1" dirty="0" smtClean="0">
                <a:solidFill>
                  <a:srgbClr val="00B050"/>
                </a:solidFill>
              </a:rPr>
              <a:t>estado</a:t>
            </a:r>
            <a:r>
              <a:rPr lang="es-ES" sz="2000" dirty="0" smtClean="0">
                <a:solidFill>
                  <a:srgbClr val="00B050"/>
                </a:solidFill>
              </a:rPr>
              <a:t> </a:t>
            </a:r>
            <a:r>
              <a:rPr lang="es-ES" sz="2000" dirty="0">
                <a:solidFill>
                  <a:srgbClr val="00B050"/>
                </a:solidFill>
              </a:rPr>
              <a:t>ecológico de las masas de </a:t>
            </a:r>
            <a:r>
              <a:rPr lang="es-ES" sz="2000" dirty="0" smtClean="0">
                <a:solidFill>
                  <a:srgbClr val="00B050"/>
                </a:solidFill>
              </a:rPr>
              <a:t>agua</a:t>
            </a:r>
            <a:endParaRPr lang="es-ES" sz="2000" dirty="0">
              <a:solidFill>
                <a:srgbClr val="00B050"/>
              </a:solidFill>
            </a:endParaRPr>
          </a:p>
          <a:p>
            <a:pPr marL="444500" indent="-342900"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srgbClr val="00B050"/>
                </a:solidFill>
              </a:rPr>
              <a:t>Realización </a:t>
            </a:r>
            <a:r>
              <a:rPr lang="es-ES" sz="2000" dirty="0">
                <a:solidFill>
                  <a:srgbClr val="00B050"/>
                </a:solidFill>
              </a:rPr>
              <a:t>de </a:t>
            </a:r>
            <a:r>
              <a:rPr lang="es-ES" sz="2000" b="1" dirty="0">
                <a:solidFill>
                  <a:srgbClr val="00B050"/>
                </a:solidFill>
              </a:rPr>
              <a:t>nuevos estudios </a:t>
            </a:r>
            <a:r>
              <a:rPr lang="es-ES" sz="2000" dirty="0">
                <a:solidFill>
                  <a:srgbClr val="00B050"/>
                </a:solidFill>
              </a:rPr>
              <a:t>de hábitat, incluyendo nuevas masas </a:t>
            </a:r>
            <a:r>
              <a:rPr lang="es-ES" sz="2000" dirty="0" smtClean="0">
                <a:solidFill>
                  <a:srgbClr val="00B050"/>
                </a:solidFill>
              </a:rPr>
              <a:t>estratégicas</a:t>
            </a:r>
            <a:endParaRPr lang="es-ES" sz="2000" dirty="0">
              <a:solidFill>
                <a:srgbClr val="00B050"/>
              </a:solidFill>
            </a:endParaRPr>
          </a:p>
          <a:p>
            <a:pPr marL="444500" indent="-342900"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srgbClr val="00B050"/>
                </a:solidFill>
              </a:rPr>
              <a:t>Análisis </a:t>
            </a:r>
            <a:r>
              <a:rPr lang="es-ES" sz="2000" dirty="0">
                <a:solidFill>
                  <a:srgbClr val="00B050"/>
                </a:solidFill>
              </a:rPr>
              <a:t>de las diferentes metodologías hidrológicas y su sensibilidad ante fenómenos o valores extremos y los posibles </a:t>
            </a:r>
            <a:r>
              <a:rPr lang="es-ES" sz="2000" b="1" dirty="0">
                <a:solidFill>
                  <a:srgbClr val="00B050"/>
                </a:solidFill>
              </a:rPr>
              <a:t>efectos del cambio </a:t>
            </a:r>
            <a:r>
              <a:rPr lang="es-ES" sz="2000" b="1" dirty="0" smtClean="0">
                <a:solidFill>
                  <a:srgbClr val="00B050"/>
                </a:solidFill>
              </a:rPr>
              <a:t>climático</a:t>
            </a:r>
            <a:endParaRPr lang="es-ES" sz="2000" b="1" dirty="0">
              <a:solidFill>
                <a:srgbClr val="00B050"/>
              </a:solidFill>
            </a:endParaRPr>
          </a:p>
          <a:p>
            <a:pPr marL="444500" indent="-342900"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srgbClr val="00B050"/>
                </a:solidFill>
              </a:rPr>
              <a:t>Avanzar </a:t>
            </a:r>
            <a:r>
              <a:rPr lang="es-ES" sz="2000" dirty="0">
                <a:solidFill>
                  <a:srgbClr val="00B050"/>
                </a:solidFill>
              </a:rPr>
              <a:t>en la mejora de los caudales ecológicos en las </a:t>
            </a:r>
            <a:r>
              <a:rPr lang="es-ES" sz="2000" b="1" dirty="0">
                <a:solidFill>
                  <a:srgbClr val="00B050"/>
                </a:solidFill>
              </a:rPr>
              <a:t>reservas naturales fluviales</a:t>
            </a:r>
            <a:r>
              <a:rPr lang="es-ES" sz="2000" dirty="0">
                <a:solidFill>
                  <a:srgbClr val="00B050"/>
                </a:solidFill>
              </a:rPr>
              <a:t> y en espacios de la </a:t>
            </a:r>
            <a:r>
              <a:rPr lang="es-ES" sz="2000" b="1" dirty="0">
                <a:solidFill>
                  <a:srgbClr val="00B050"/>
                </a:solidFill>
              </a:rPr>
              <a:t>Red Natura 2000</a:t>
            </a:r>
            <a:r>
              <a:rPr lang="es-ES" sz="2000" dirty="0">
                <a:solidFill>
                  <a:srgbClr val="00B050"/>
                </a:solidFill>
              </a:rPr>
              <a:t>, respondiendo a sus exigencias ecológicas y manteniendo a largo plazo las funciones ecológicas de las que </a:t>
            </a:r>
            <a:r>
              <a:rPr lang="es-ES" sz="2000" dirty="0" smtClean="0">
                <a:solidFill>
                  <a:srgbClr val="00B050"/>
                </a:solidFill>
              </a:rPr>
              <a:t>dependen</a:t>
            </a:r>
            <a:endParaRPr lang="es-E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63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:\Proyectos\3058002_PANAGUA&amp;PP\6.3.2_material difusion\07_ETI\Material_Diseño_ETI\imagenes\ppt\solo_fond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-5175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2009" y="836712"/>
            <a:ext cx="89719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B050"/>
                </a:solidFill>
              </a:rPr>
              <a:t>El Plan </a:t>
            </a:r>
            <a:r>
              <a:rPr lang="es-ES" sz="2000" b="1" dirty="0">
                <a:solidFill>
                  <a:srgbClr val="00B050"/>
                </a:solidFill>
              </a:rPr>
              <a:t>Hidrológico debe </a:t>
            </a:r>
            <a:r>
              <a:rPr lang="es-ES" sz="2000" b="1" u="sng" dirty="0">
                <a:solidFill>
                  <a:srgbClr val="00B050"/>
                </a:solidFill>
              </a:rPr>
              <a:t>avanzar</a:t>
            </a:r>
            <a:r>
              <a:rPr lang="es-ES" sz="2000" b="1" dirty="0">
                <a:solidFill>
                  <a:srgbClr val="00B050"/>
                </a:solidFill>
              </a:rPr>
              <a:t> en la determinación del resto de </a:t>
            </a:r>
            <a:r>
              <a:rPr lang="es-ES" sz="2000" b="1" dirty="0" smtClean="0">
                <a:solidFill>
                  <a:srgbClr val="00B050"/>
                </a:solidFill>
              </a:rPr>
              <a:t>elementos que </a:t>
            </a:r>
            <a:r>
              <a:rPr lang="es-ES" sz="2000" b="1" dirty="0">
                <a:solidFill>
                  <a:srgbClr val="00B050"/>
                </a:solidFill>
              </a:rPr>
              <a:t>exige la </a:t>
            </a:r>
            <a:r>
              <a:rPr lang="es-ES" sz="2000" b="1" dirty="0" smtClean="0">
                <a:solidFill>
                  <a:srgbClr val="00B050"/>
                </a:solidFill>
              </a:rPr>
              <a:t>IPH:</a:t>
            </a:r>
            <a:endParaRPr lang="es-ES" sz="2000" b="1" dirty="0">
              <a:solidFill>
                <a:srgbClr val="00B050"/>
              </a:solidFill>
            </a:endParaRP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rgbClr val="00B050"/>
                </a:solidFill>
              </a:rPr>
              <a:t>Para los </a:t>
            </a:r>
            <a:r>
              <a:rPr lang="es-ES" sz="2000" b="1" dirty="0">
                <a:solidFill>
                  <a:srgbClr val="00B050"/>
                </a:solidFill>
              </a:rPr>
              <a:t>ríos:</a:t>
            </a:r>
          </a:p>
          <a:p>
            <a:pPr marL="444500" indent="-266700">
              <a:buFont typeface="Wingdings" panose="05000000000000000000" pitchFamily="2" charset="2"/>
              <a:buChar char="ü"/>
            </a:pPr>
            <a:r>
              <a:rPr lang="es-ES" b="1" dirty="0" smtClean="0">
                <a:solidFill>
                  <a:srgbClr val="00B050"/>
                </a:solidFill>
              </a:rPr>
              <a:t>Caudales </a:t>
            </a:r>
            <a:r>
              <a:rPr lang="es-ES" b="1" dirty="0">
                <a:solidFill>
                  <a:srgbClr val="00B050"/>
                </a:solidFill>
              </a:rPr>
              <a:t>de crecida, </a:t>
            </a:r>
            <a:r>
              <a:rPr lang="es-ES" dirty="0">
                <a:solidFill>
                  <a:srgbClr val="00B050"/>
                </a:solidFill>
              </a:rPr>
              <a:t>con objeto de controlar </a:t>
            </a:r>
            <a:r>
              <a:rPr lang="es-ES" dirty="0" smtClean="0">
                <a:solidFill>
                  <a:srgbClr val="00B050"/>
                </a:solidFill>
              </a:rPr>
              <a:t>y favorecer todos los elementos que definen la </a:t>
            </a:r>
            <a:r>
              <a:rPr lang="es-ES" dirty="0" err="1" smtClean="0">
                <a:solidFill>
                  <a:srgbClr val="00B050"/>
                </a:solidFill>
              </a:rPr>
              <a:t>hidromorfología</a:t>
            </a:r>
            <a:r>
              <a:rPr lang="es-ES" dirty="0" smtClean="0">
                <a:solidFill>
                  <a:srgbClr val="00B050"/>
                </a:solidFill>
              </a:rPr>
              <a:t> y calidad de los hábitats de las masas de agua.</a:t>
            </a:r>
            <a:endParaRPr lang="es-ES" dirty="0">
              <a:solidFill>
                <a:srgbClr val="00B050"/>
              </a:solidFill>
            </a:endParaRPr>
          </a:p>
          <a:p>
            <a:pPr marL="444500" indent="-266700">
              <a:buFont typeface="Wingdings" panose="05000000000000000000" pitchFamily="2" charset="2"/>
              <a:buChar char="ü"/>
            </a:pPr>
            <a:r>
              <a:rPr lang="es-ES" b="1" dirty="0" smtClean="0">
                <a:solidFill>
                  <a:srgbClr val="00B050"/>
                </a:solidFill>
              </a:rPr>
              <a:t>Tasa </a:t>
            </a:r>
            <a:r>
              <a:rPr lang="es-ES" b="1" dirty="0">
                <a:solidFill>
                  <a:srgbClr val="00B050"/>
                </a:solidFill>
              </a:rPr>
              <a:t>de cambio, </a:t>
            </a:r>
            <a:r>
              <a:rPr lang="es-ES" dirty="0">
                <a:solidFill>
                  <a:srgbClr val="00B050"/>
                </a:solidFill>
              </a:rPr>
              <a:t>con objeto de evitar los efectos </a:t>
            </a:r>
            <a:r>
              <a:rPr lang="es-ES" dirty="0" smtClean="0">
                <a:solidFill>
                  <a:srgbClr val="00B050"/>
                </a:solidFill>
              </a:rPr>
              <a:t>de variaciones bruscas </a:t>
            </a:r>
            <a:r>
              <a:rPr lang="es-ES" dirty="0">
                <a:solidFill>
                  <a:srgbClr val="00B050"/>
                </a:solidFill>
              </a:rPr>
              <a:t>de los caudales.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rgbClr val="00B050"/>
                </a:solidFill>
              </a:rPr>
              <a:t>Para las</a:t>
            </a:r>
            <a:r>
              <a:rPr lang="es-ES" sz="2000" b="1" dirty="0">
                <a:solidFill>
                  <a:srgbClr val="00B050"/>
                </a:solidFill>
              </a:rPr>
              <a:t> aguas de transición:</a:t>
            </a:r>
          </a:p>
          <a:p>
            <a:pPr marL="444500" indent="-266700">
              <a:buFont typeface="Wingdings" panose="05000000000000000000" pitchFamily="2" charset="2"/>
              <a:buChar char="ü"/>
            </a:pPr>
            <a:r>
              <a:rPr lang="es-ES" b="1" dirty="0" smtClean="0">
                <a:solidFill>
                  <a:srgbClr val="00B050"/>
                </a:solidFill>
              </a:rPr>
              <a:t>Caudales </a:t>
            </a:r>
            <a:r>
              <a:rPr lang="es-ES" b="1" dirty="0">
                <a:solidFill>
                  <a:srgbClr val="00B050"/>
                </a:solidFill>
              </a:rPr>
              <a:t>mínimos y su distribución temporal</a:t>
            </a:r>
            <a:r>
              <a:rPr lang="es-ES" dirty="0">
                <a:solidFill>
                  <a:srgbClr val="00B050"/>
                </a:solidFill>
              </a:rPr>
              <a:t>, con el objetivo de mantener </a:t>
            </a:r>
            <a:r>
              <a:rPr lang="es-ES" dirty="0" smtClean="0">
                <a:solidFill>
                  <a:srgbClr val="00B050"/>
                </a:solidFill>
              </a:rPr>
              <a:t>condiciones </a:t>
            </a:r>
            <a:r>
              <a:rPr lang="es-ES" dirty="0">
                <a:solidFill>
                  <a:srgbClr val="00B050"/>
                </a:solidFill>
              </a:rPr>
              <a:t>del hábitat </a:t>
            </a:r>
            <a:r>
              <a:rPr lang="es-ES" dirty="0" smtClean="0">
                <a:solidFill>
                  <a:srgbClr val="00B050"/>
                </a:solidFill>
              </a:rPr>
              <a:t>y </a:t>
            </a:r>
            <a:r>
              <a:rPr lang="es-ES" dirty="0">
                <a:solidFill>
                  <a:srgbClr val="00B050"/>
                </a:solidFill>
              </a:rPr>
              <a:t>controlar la penetración de la cuña salina </a:t>
            </a:r>
            <a:r>
              <a:rPr lang="es-ES" dirty="0" smtClean="0">
                <a:solidFill>
                  <a:srgbClr val="00B050"/>
                </a:solidFill>
              </a:rPr>
              <a:t>aguas arriba</a:t>
            </a:r>
            <a:r>
              <a:rPr lang="es-ES" dirty="0">
                <a:solidFill>
                  <a:srgbClr val="00B050"/>
                </a:solidFill>
              </a:rPr>
              <a:t>.</a:t>
            </a:r>
          </a:p>
          <a:p>
            <a:pPr marL="444500" indent="-266700">
              <a:buFont typeface="Wingdings" panose="05000000000000000000" pitchFamily="2" charset="2"/>
              <a:buChar char="ü"/>
            </a:pPr>
            <a:r>
              <a:rPr lang="es-ES" b="1" dirty="0" smtClean="0">
                <a:solidFill>
                  <a:srgbClr val="00B050"/>
                </a:solidFill>
              </a:rPr>
              <a:t>Caudales </a:t>
            </a:r>
            <a:r>
              <a:rPr lang="es-ES" b="1" dirty="0">
                <a:solidFill>
                  <a:srgbClr val="00B050"/>
                </a:solidFill>
              </a:rPr>
              <a:t>altos y crecidas </a:t>
            </a:r>
            <a:r>
              <a:rPr lang="es-ES" dirty="0">
                <a:solidFill>
                  <a:srgbClr val="00B050"/>
                </a:solidFill>
              </a:rPr>
              <a:t>que favorezcan la dinámica </a:t>
            </a:r>
            <a:r>
              <a:rPr lang="es-ES" dirty="0" smtClean="0">
                <a:solidFill>
                  <a:srgbClr val="00B050"/>
                </a:solidFill>
              </a:rPr>
              <a:t>sedimentaria.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es-ES" sz="2000" b="1" dirty="0">
                <a:solidFill>
                  <a:srgbClr val="00B050"/>
                </a:solidFill>
              </a:rPr>
              <a:t>Para los </a:t>
            </a:r>
            <a:r>
              <a:rPr lang="es-ES" sz="2000" dirty="0">
                <a:solidFill>
                  <a:srgbClr val="00B050"/>
                </a:solidFill>
              </a:rPr>
              <a:t>lagos y zonas </a:t>
            </a:r>
            <a:r>
              <a:rPr lang="es-ES" sz="2000" dirty="0" smtClean="0">
                <a:solidFill>
                  <a:srgbClr val="00B050"/>
                </a:solidFill>
              </a:rPr>
              <a:t>húmedas:</a:t>
            </a:r>
          </a:p>
          <a:p>
            <a:pPr marL="444500" indent="-26670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B050"/>
                </a:solidFill>
              </a:rPr>
              <a:t>Variaciones estacionales e interanuales de la </a:t>
            </a:r>
            <a:r>
              <a:rPr lang="es-ES" b="1" dirty="0">
                <a:solidFill>
                  <a:srgbClr val="00B050"/>
                </a:solidFill>
              </a:rPr>
              <a:t>superficie encharcada y de la profundidad</a:t>
            </a:r>
            <a:r>
              <a:rPr lang="es-ES" dirty="0">
                <a:solidFill>
                  <a:srgbClr val="00B050"/>
                </a:solidFill>
              </a:rPr>
              <a:t>.</a:t>
            </a:r>
          </a:p>
          <a:p>
            <a:pPr marL="444500" indent="-266700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rgbClr val="00B050"/>
                </a:solidFill>
              </a:rPr>
              <a:t>Variaciones </a:t>
            </a:r>
            <a:r>
              <a:rPr lang="es-ES" dirty="0">
                <a:solidFill>
                  <a:srgbClr val="00B050"/>
                </a:solidFill>
              </a:rPr>
              <a:t>estacionales e interanuales de la </a:t>
            </a:r>
            <a:r>
              <a:rPr lang="es-ES" b="1" dirty="0">
                <a:solidFill>
                  <a:srgbClr val="00B050"/>
                </a:solidFill>
              </a:rPr>
              <a:t>composición química del </a:t>
            </a:r>
            <a:r>
              <a:rPr lang="es-ES" b="1" dirty="0" smtClean="0">
                <a:solidFill>
                  <a:srgbClr val="00B050"/>
                </a:solidFill>
              </a:rPr>
              <a:t>agua</a:t>
            </a:r>
            <a:r>
              <a:rPr lang="es-ES" dirty="0" smtClean="0">
                <a:solidFill>
                  <a:srgbClr val="00B050"/>
                </a:solidFill>
              </a:rPr>
              <a:t>.</a:t>
            </a:r>
            <a:endParaRPr lang="es-ES" dirty="0">
              <a:solidFill>
                <a:srgbClr val="00B050"/>
              </a:solidFill>
            </a:endParaRPr>
          </a:p>
          <a:p>
            <a:pPr marL="444500" indent="-266700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rgbClr val="00B050"/>
                </a:solidFill>
              </a:rPr>
              <a:t>Funcionamiento </a:t>
            </a:r>
            <a:r>
              <a:rPr lang="es-ES" b="1" dirty="0" smtClean="0">
                <a:solidFill>
                  <a:srgbClr val="00B050"/>
                </a:solidFill>
              </a:rPr>
              <a:t>hidrogeológico </a:t>
            </a:r>
            <a:r>
              <a:rPr lang="es-ES" dirty="0">
                <a:solidFill>
                  <a:srgbClr val="00B050"/>
                </a:solidFill>
              </a:rPr>
              <a:t>y balance </a:t>
            </a:r>
            <a:r>
              <a:rPr lang="es-ES" dirty="0" smtClean="0">
                <a:solidFill>
                  <a:srgbClr val="00B050"/>
                </a:solidFill>
              </a:rPr>
              <a:t>hídrico.</a:t>
            </a:r>
            <a:endParaRPr lang="es-ES" dirty="0">
              <a:solidFill>
                <a:srgbClr val="00B050"/>
              </a:solidFill>
            </a:endParaRPr>
          </a:p>
          <a:p>
            <a:pPr marL="444500" indent="-266700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rgbClr val="00B050"/>
                </a:solidFill>
              </a:rPr>
              <a:t>Composición </a:t>
            </a:r>
            <a:r>
              <a:rPr lang="es-ES" dirty="0">
                <a:solidFill>
                  <a:srgbClr val="00B050"/>
                </a:solidFill>
              </a:rPr>
              <a:t>y estructura de las comunidades biológicas </a:t>
            </a:r>
            <a:r>
              <a:rPr lang="es-ES" dirty="0" smtClean="0">
                <a:solidFill>
                  <a:srgbClr val="00B050"/>
                </a:solidFill>
              </a:rPr>
              <a:t>(</a:t>
            </a:r>
            <a:r>
              <a:rPr lang="es-ES" b="1" dirty="0">
                <a:solidFill>
                  <a:srgbClr val="00B050"/>
                </a:solidFill>
              </a:rPr>
              <a:t>hábitat </a:t>
            </a:r>
            <a:r>
              <a:rPr lang="es-ES" b="1" dirty="0" smtClean="0">
                <a:solidFill>
                  <a:srgbClr val="00B050"/>
                </a:solidFill>
              </a:rPr>
              <a:t>y especies</a:t>
            </a:r>
            <a:r>
              <a:rPr lang="es-ES" dirty="0" smtClean="0">
                <a:solidFill>
                  <a:srgbClr val="00B050"/>
                </a:solidFill>
              </a:rPr>
              <a:t>).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5" name="CuadroTexto 24">
            <a:extLst>
              <a:ext uri="{FF2B5EF4-FFF2-40B4-BE49-F238E27FC236}">
                <a16:creationId xmlns:a16="http://schemas.microsoft.com/office/drawing/2014/main" xmlns="" id="{F0C00B1B-9E3C-D949-A857-98BA1B6DF45A}"/>
              </a:ext>
            </a:extLst>
          </p:cNvPr>
          <p:cNvSpPr txBox="1"/>
          <p:nvPr/>
        </p:nvSpPr>
        <p:spPr>
          <a:xfrm>
            <a:off x="-61628" y="266998"/>
            <a:ext cx="5689600" cy="461665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u-ES" sz="2400" b="1" u="none" dirty="0">
                <a:solidFill>
                  <a:srgbClr val="00B050"/>
                </a:solidFill>
                <a:latin typeface="Calibri" panose="020F0502020204030204" pitchFamily="34" charset="0"/>
              </a:rPr>
              <a:t>DECISIONES </a:t>
            </a:r>
            <a:r>
              <a:rPr lang="eu-ES" sz="2400" b="1" u="none" dirty="0" smtClean="0">
                <a:solidFill>
                  <a:srgbClr val="00B050"/>
                </a:solidFill>
                <a:latin typeface="Calibri" panose="020F0502020204030204" pitchFamily="34" charset="0"/>
              </a:rPr>
              <a:t>PARA  EL </a:t>
            </a:r>
            <a:r>
              <a:rPr lang="eu-ES" sz="2400" b="1" u="none" dirty="0">
                <a:solidFill>
                  <a:srgbClr val="00B050"/>
                </a:solidFill>
                <a:latin typeface="Calibri" panose="020F0502020204030204" pitchFamily="34" charset="0"/>
              </a:rPr>
              <a:t>PLAN HIDROLÓGICO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45493" y="5237917"/>
            <a:ext cx="8971991" cy="147732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 smtClean="0">
                <a:solidFill>
                  <a:schemeClr val="bg1"/>
                </a:solidFill>
              </a:rPr>
              <a:t>RELACIÓN EXISTENTE ENTRE EL RÉGIMEN DE CAUDALES ECOLÓGICOS Y EL ESTADO DE LAS MASAS DE AGUA.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 smtClean="0">
                <a:solidFill>
                  <a:schemeClr val="bg1"/>
                </a:solidFill>
              </a:rPr>
              <a:t>AJUSTE/MEJORA de CAUDALES ECOLÓGICOS EN ZONAS PROTEGIDAS Y ESTUDIOS DE PERFECCIONAMIENTO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 smtClean="0">
                <a:solidFill>
                  <a:schemeClr val="bg1"/>
                </a:solidFill>
              </a:rPr>
              <a:t>CONOCIMIENTO NECESIDADES HÍDRICAS DE ESPECIES ASOCIADAS A CURSOS  FLUVIALES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65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:\Proyectos\3058002_PANAGUA&amp;PP\6.3.2_material difusion\07_ETI\Material_Diseño_ETI\imagenes\ppt\solo_fond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-5175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83760" y="772246"/>
            <a:ext cx="8676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B050"/>
                </a:solidFill>
              </a:rPr>
              <a:t>DENTRO DEL BLOQUE I DEL EPTI</a:t>
            </a:r>
          </a:p>
          <a:p>
            <a:pPr algn="ctr"/>
            <a:r>
              <a:rPr lang="es-ES" sz="3200" b="1" dirty="0" smtClean="0">
                <a:solidFill>
                  <a:srgbClr val="00B050"/>
                </a:solidFill>
              </a:rPr>
              <a:t>Cumplimiento </a:t>
            </a:r>
            <a:r>
              <a:rPr lang="es-ES" sz="3200" b="1" dirty="0">
                <a:solidFill>
                  <a:srgbClr val="00B050"/>
                </a:solidFill>
              </a:rPr>
              <a:t>de objetivos medioambientales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75652" y="2274838"/>
            <a:ext cx="849267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00B050"/>
                </a:solidFill>
              </a:rPr>
              <a:t>Temas relacionados con el taller:</a:t>
            </a:r>
          </a:p>
          <a:p>
            <a:pPr marL="179387"/>
            <a:r>
              <a:rPr lang="es-ES" sz="2800" b="1" dirty="0">
                <a:solidFill>
                  <a:srgbClr val="00B050"/>
                </a:solidFill>
              </a:rPr>
              <a:t>Tema 5. Alteraciones </a:t>
            </a:r>
            <a:r>
              <a:rPr lang="es-ES" sz="2800" b="1" dirty="0" err="1">
                <a:solidFill>
                  <a:srgbClr val="00B050"/>
                </a:solidFill>
              </a:rPr>
              <a:t>hidromorfológicas</a:t>
            </a:r>
            <a:r>
              <a:rPr lang="es-ES" sz="2800" b="1" dirty="0">
                <a:solidFill>
                  <a:srgbClr val="00B050"/>
                </a:solidFill>
              </a:rPr>
              <a:t> </a:t>
            </a:r>
          </a:p>
          <a:p>
            <a:pPr marL="179387"/>
            <a:r>
              <a:rPr lang="es-ES" sz="2800" b="1" dirty="0">
                <a:solidFill>
                  <a:srgbClr val="00B050"/>
                </a:solidFill>
              </a:rPr>
              <a:t>Tema 6. Mantenimiento de caudales ecológicos</a:t>
            </a:r>
          </a:p>
          <a:p>
            <a:pPr marL="179387"/>
            <a:r>
              <a:rPr lang="es-ES" sz="2800" b="1" dirty="0">
                <a:solidFill>
                  <a:srgbClr val="00B050"/>
                </a:solidFill>
              </a:rPr>
              <a:t>Tema 7. Especies </a:t>
            </a:r>
            <a:r>
              <a:rPr lang="es-ES" sz="2800" b="1" dirty="0" err="1">
                <a:solidFill>
                  <a:srgbClr val="00B050"/>
                </a:solidFill>
              </a:rPr>
              <a:t>alóctonas</a:t>
            </a:r>
            <a:r>
              <a:rPr lang="es-ES" sz="2800" b="1" dirty="0">
                <a:solidFill>
                  <a:srgbClr val="00B050"/>
                </a:solidFill>
              </a:rPr>
              <a:t> e invasoras</a:t>
            </a:r>
          </a:p>
          <a:p>
            <a:pPr marL="179387"/>
            <a:r>
              <a:rPr lang="es-ES" sz="2800" b="1" dirty="0">
                <a:solidFill>
                  <a:srgbClr val="00B050"/>
                </a:solidFill>
              </a:rPr>
              <a:t>Tema 8. Protección de hábitats y especies asociadas a zonas protegidas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539552" y="3644443"/>
            <a:ext cx="7056784" cy="504637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64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:\Proyectos\3058002_PANAGUA&amp;PP\6.3.2_material difusion\07_ETI\Material_Diseño_ETI\imagenes\ppt\solo_fond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-20340" y="3353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5590" y="967327"/>
            <a:ext cx="889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339966"/>
                </a:solidFill>
                <a:latin typeface="Arial Narrow" panose="020B0606020202030204" pitchFamily="34" charset="0"/>
              </a:rPr>
              <a:t>Objetivos de la planificación hidrológica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67544" y="1700808"/>
            <a:ext cx="52565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rgbClr val="339966"/>
                </a:solidFill>
                <a:latin typeface="Arial Narrow" panose="020B0606020202030204" pitchFamily="34" charset="0"/>
              </a:rPr>
              <a:t>Sus objetivos principales son alcanzar el </a:t>
            </a:r>
            <a:r>
              <a:rPr lang="es-ES" sz="2800" b="1" dirty="0" smtClean="0">
                <a:solidFill>
                  <a:srgbClr val="339966"/>
                </a:solidFill>
                <a:latin typeface="Arial Narrow" panose="020B0606020202030204" pitchFamily="34" charset="0"/>
              </a:rPr>
              <a:t>buen estado </a:t>
            </a:r>
            <a:r>
              <a:rPr lang="es-ES" sz="2800" dirty="0" smtClean="0">
                <a:solidFill>
                  <a:srgbClr val="339966"/>
                </a:solidFill>
                <a:latin typeface="Arial Narrow" panose="020B0606020202030204" pitchFamily="34" charset="0"/>
              </a:rPr>
              <a:t>en las masas de agua y prevenir su </a:t>
            </a:r>
            <a:r>
              <a:rPr lang="es-ES" sz="2800" b="1" dirty="0" smtClean="0">
                <a:solidFill>
                  <a:srgbClr val="339966"/>
                </a:solidFill>
                <a:latin typeface="Arial Narrow" panose="020B0606020202030204" pitchFamily="34" charset="0"/>
              </a:rPr>
              <a:t>deterioro</a:t>
            </a:r>
            <a:r>
              <a:rPr lang="es-ES" sz="2800" dirty="0" smtClean="0">
                <a:solidFill>
                  <a:srgbClr val="339966"/>
                </a:solidFill>
                <a:latin typeface="Arial Narrow" panose="020B0606020202030204" pitchFamily="34" charset="0"/>
              </a:rPr>
              <a:t>, así como promover el </a:t>
            </a:r>
            <a:r>
              <a:rPr lang="es-ES" sz="2800" b="1" dirty="0" smtClean="0">
                <a:solidFill>
                  <a:srgbClr val="339966"/>
                </a:solidFill>
                <a:latin typeface="Arial Narrow" panose="020B0606020202030204" pitchFamily="34" charset="0"/>
              </a:rPr>
              <a:t>uso sostenible del agua</a:t>
            </a:r>
            <a:r>
              <a:rPr lang="es-ES" sz="2800" dirty="0" smtClean="0">
                <a:solidFill>
                  <a:srgbClr val="339966"/>
                </a:solidFill>
                <a:latin typeface="Arial Narrow" panose="020B0606020202030204" pitchFamily="34" charset="0"/>
              </a:rPr>
              <a:t>, atendiendo las </a:t>
            </a:r>
            <a:r>
              <a:rPr lang="es-ES" sz="2800" b="1" dirty="0" smtClean="0">
                <a:solidFill>
                  <a:srgbClr val="339966"/>
                </a:solidFill>
                <a:latin typeface="Arial Narrow" panose="020B0606020202030204" pitchFamily="34" charset="0"/>
              </a:rPr>
              <a:t>demandas</a:t>
            </a:r>
            <a:r>
              <a:rPr lang="es-ES" sz="2800" dirty="0" smtClean="0">
                <a:solidFill>
                  <a:srgbClr val="339966"/>
                </a:solidFill>
                <a:latin typeface="Arial Narrow" panose="020B0606020202030204" pitchFamily="34" charset="0"/>
              </a:rPr>
              <a:t> actuales y futuras y garantizando su </a:t>
            </a:r>
            <a:r>
              <a:rPr lang="es-ES" sz="2800" b="1" dirty="0" smtClean="0">
                <a:solidFill>
                  <a:srgbClr val="339966"/>
                </a:solidFill>
                <a:latin typeface="Arial Narrow" panose="020B0606020202030204" pitchFamily="34" charset="0"/>
              </a:rPr>
              <a:t>calidad</a:t>
            </a:r>
            <a:r>
              <a:rPr lang="es-ES" sz="2800" dirty="0" smtClean="0">
                <a:solidFill>
                  <a:srgbClr val="339966"/>
                </a:solidFill>
                <a:latin typeface="Arial Narrow" panose="020B0606020202030204" pitchFamily="34" charset="0"/>
              </a:rPr>
              <a:t>.</a:t>
            </a:r>
          </a:p>
          <a:p>
            <a:pPr algn="just"/>
            <a:endParaRPr lang="es-ES" sz="2800" dirty="0">
              <a:solidFill>
                <a:srgbClr val="339966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es-ES" sz="2800" dirty="0" smtClean="0">
                <a:solidFill>
                  <a:srgbClr val="339966"/>
                </a:solidFill>
                <a:latin typeface="Arial Narrow" panose="020B0606020202030204" pitchFamily="34" charset="0"/>
              </a:rPr>
              <a:t>Asimismo, contribuye a </a:t>
            </a:r>
            <a:r>
              <a:rPr lang="es-ES" sz="2800" b="1" dirty="0" smtClean="0">
                <a:solidFill>
                  <a:srgbClr val="339966"/>
                </a:solidFill>
                <a:latin typeface="Arial Narrow" panose="020B0606020202030204" pitchFamily="34" charset="0"/>
              </a:rPr>
              <a:t>prevenir</a:t>
            </a:r>
            <a:r>
              <a:rPr lang="es-ES" sz="2800" dirty="0" smtClean="0">
                <a:solidFill>
                  <a:srgbClr val="339966"/>
                </a:solidFill>
                <a:latin typeface="Arial Narrow" panose="020B0606020202030204" pitchFamily="34" charset="0"/>
              </a:rPr>
              <a:t> los efectos de fenómenos extremos como </a:t>
            </a:r>
            <a:r>
              <a:rPr lang="es-ES" sz="2800" b="1" dirty="0" smtClean="0">
                <a:solidFill>
                  <a:srgbClr val="339966"/>
                </a:solidFill>
                <a:latin typeface="Arial Narrow" panose="020B0606020202030204" pitchFamily="34" charset="0"/>
              </a:rPr>
              <a:t>inundaciones</a:t>
            </a:r>
            <a:r>
              <a:rPr lang="es-ES" sz="2800" dirty="0" smtClean="0">
                <a:solidFill>
                  <a:srgbClr val="339966"/>
                </a:solidFill>
                <a:latin typeface="Arial Narrow" panose="020B0606020202030204" pitchFamily="34" charset="0"/>
              </a:rPr>
              <a:t> y </a:t>
            </a:r>
            <a:r>
              <a:rPr lang="es-ES" sz="2800" b="1" dirty="0" smtClean="0">
                <a:solidFill>
                  <a:srgbClr val="339966"/>
                </a:solidFill>
                <a:latin typeface="Arial Narrow" panose="020B0606020202030204" pitchFamily="34" charset="0"/>
              </a:rPr>
              <a:t>sequías</a:t>
            </a:r>
            <a:r>
              <a:rPr lang="es-ES" sz="2800" dirty="0" smtClean="0">
                <a:solidFill>
                  <a:srgbClr val="339966"/>
                </a:solidFill>
                <a:latin typeface="Arial Narrow" panose="020B0606020202030204" pitchFamily="34" charset="0"/>
              </a:rPr>
              <a:t>.</a:t>
            </a:r>
            <a:endParaRPr lang="es-ES" sz="2800" dirty="0">
              <a:solidFill>
                <a:srgbClr val="339966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323528" y="2132856"/>
            <a:ext cx="5544616" cy="936104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064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:\Proyectos\3058002_PANAGUA&amp;PP\6.3.2_material difusion\07_ETI\Material_Diseño_ETI\imagenes\ppt\solo_fond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-5175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19776" y="197716"/>
            <a:ext cx="8676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7"/>
            <a:r>
              <a:rPr lang="es-ES" sz="3200" b="1" dirty="0">
                <a:solidFill>
                  <a:srgbClr val="00B050"/>
                </a:solidFill>
              </a:rPr>
              <a:t>Especies </a:t>
            </a:r>
            <a:r>
              <a:rPr lang="es-ES" sz="3200" b="1" dirty="0" err="1">
                <a:solidFill>
                  <a:srgbClr val="00B050"/>
                </a:solidFill>
              </a:rPr>
              <a:t>alóctonas</a:t>
            </a:r>
            <a:r>
              <a:rPr lang="es-ES" sz="3200" b="1" dirty="0">
                <a:solidFill>
                  <a:srgbClr val="00B050"/>
                </a:solidFill>
              </a:rPr>
              <a:t> e invasoras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50181" y="782491"/>
            <a:ext cx="8971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rgbClr val="00B050"/>
                </a:solidFill>
              </a:rPr>
              <a:t>En la DH del Cantábrico Occidental, la presencia de especies exóticas invasoras es numerosa. </a:t>
            </a:r>
            <a:r>
              <a:rPr lang="es-ES" sz="2000" b="1" dirty="0">
                <a:solidFill>
                  <a:srgbClr val="00B050"/>
                </a:solidFill>
              </a:rPr>
              <a:t>148 masas de agua </a:t>
            </a:r>
            <a:r>
              <a:rPr lang="es-ES" sz="2000" dirty="0">
                <a:solidFill>
                  <a:srgbClr val="00B050"/>
                </a:solidFill>
              </a:rPr>
              <a:t>tipo río con presencia de una o más </a:t>
            </a:r>
            <a:r>
              <a:rPr lang="es-ES" sz="2000" dirty="0" smtClean="0">
                <a:solidFill>
                  <a:srgbClr val="00B050"/>
                </a:solidFill>
              </a:rPr>
              <a:t>especies.</a:t>
            </a:r>
            <a:endParaRPr lang="es-ES" sz="2000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90377"/>
            <a:ext cx="70104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45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:\Proyectos\3058002_PANAGUA&amp;PP\6.3.2_material difusion\07_ETI\Material_Diseño_ETI\imagenes\ppt\solo_fond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-5175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19776" y="197716"/>
            <a:ext cx="8676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7"/>
            <a:r>
              <a:rPr lang="es-ES" sz="3200" b="1" dirty="0">
                <a:solidFill>
                  <a:srgbClr val="00B050"/>
                </a:solidFill>
              </a:rPr>
              <a:t>Especies </a:t>
            </a:r>
            <a:r>
              <a:rPr lang="es-ES" sz="3200" b="1" dirty="0" err="1">
                <a:solidFill>
                  <a:srgbClr val="00B050"/>
                </a:solidFill>
              </a:rPr>
              <a:t>alóctonas</a:t>
            </a:r>
            <a:r>
              <a:rPr lang="es-ES" sz="3200" b="1" dirty="0">
                <a:solidFill>
                  <a:srgbClr val="00B050"/>
                </a:solidFill>
              </a:rPr>
              <a:t> e invasoras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4241" y="3933056"/>
            <a:ext cx="89719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rgbClr val="00B050"/>
                </a:solidFill>
              </a:rPr>
              <a:t>Trabajos de </a:t>
            </a:r>
            <a:r>
              <a:rPr lang="es-ES" sz="2000" b="1" dirty="0">
                <a:solidFill>
                  <a:srgbClr val="00B050"/>
                </a:solidFill>
              </a:rPr>
              <a:t>recopilación y ordenación de la información </a:t>
            </a:r>
            <a:r>
              <a:rPr lang="es-ES" sz="2000" dirty="0">
                <a:solidFill>
                  <a:srgbClr val="00B050"/>
                </a:solidFill>
              </a:rPr>
              <a:t>existente sobre especies exóticas invasoras vegetales presentes en el ámbito de la Confederación Hidrográfica del Cantábrico</a:t>
            </a:r>
            <a:r>
              <a:rPr lang="es-ES" sz="2000" dirty="0" smtClean="0">
                <a:solidFill>
                  <a:srgbClr val="00B050"/>
                </a:solidFill>
              </a:rPr>
              <a:t>. Año 2020.</a:t>
            </a:r>
            <a:endParaRPr lang="es-ES" sz="2000" dirty="0">
              <a:solidFill>
                <a:srgbClr val="00B050"/>
              </a:solidFill>
            </a:endParaRP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es-ES" sz="2000" dirty="0" smtClean="0">
                <a:solidFill>
                  <a:srgbClr val="00B050"/>
                </a:solidFill>
              </a:rPr>
              <a:t>Estrategia </a:t>
            </a:r>
            <a:r>
              <a:rPr lang="es-ES" sz="2000" dirty="0">
                <a:solidFill>
                  <a:srgbClr val="00B050"/>
                </a:solidFill>
              </a:rPr>
              <a:t>de actuación </a:t>
            </a:r>
            <a:r>
              <a:rPr lang="es-ES" sz="2000" dirty="0" smtClean="0">
                <a:solidFill>
                  <a:srgbClr val="00B050"/>
                </a:solidFill>
              </a:rPr>
              <a:t>para </a:t>
            </a:r>
            <a:r>
              <a:rPr lang="es-ES" sz="2000" b="1" dirty="0">
                <a:solidFill>
                  <a:srgbClr val="00B050"/>
                </a:solidFill>
              </a:rPr>
              <a:t>tratamiento y erradicación</a:t>
            </a:r>
            <a:r>
              <a:rPr lang="es-ES" sz="2000" dirty="0">
                <a:solidFill>
                  <a:srgbClr val="00B050"/>
                </a:solidFill>
              </a:rPr>
              <a:t>, cuando sea posible, </a:t>
            </a:r>
            <a:r>
              <a:rPr lang="es-ES" sz="2000" dirty="0" smtClean="0">
                <a:solidFill>
                  <a:srgbClr val="00B050"/>
                </a:solidFill>
              </a:rPr>
              <a:t>en tramos </a:t>
            </a:r>
            <a:r>
              <a:rPr lang="es-ES" sz="2000" dirty="0">
                <a:solidFill>
                  <a:srgbClr val="00B050"/>
                </a:solidFill>
              </a:rPr>
              <a:t>de mayor interés ambiental y en relación con el estado de las masas de </a:t>
            </a:r>
            <a:r>
              <a:rPr lang="es-ES" sz="2000" dirty="0" smtClean="0">
                <a:solidFill>
                  <a:srgbClr val="00B050"/>
                </a:solidFill>
              </a:rPr>
              <a:t>agua.</a:t>
            </a:r>
            <a:endParaRPr lang="es-ES" sz="2000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82987"/>
            <a:ext cx="70580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57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:\Proyectos\3058002_PANAGUA&amp;PP\6.3.2_material difusion\07_ETI\Material_Diseño_ETI\imagenes\ppt\solo_fond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-5175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2009" y="1250357"/>
            <a:ext cx="897199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Wingdings" panose="05000000000000000000" pitchFamily="2" charset="2"/>
              <a:buChar char="§"/>
            </a:pPr>
            <a:r>
              <a:rPr lang="es-ES" sz="2200" dirty="0">
                <a:solidFill>
                  <a:srgbClr val="00B050"/>
                </a:solidFill>
              </a:rPr>
              <a:t>Elaboración y desarrollo de estrategias y planes integrados </a:t>
            </a:r>
            <a:r>
              <a:rPr lang="es-ES" sz="2200" dirty="0" smtClean="0">
                <a:solidFill>
                  <a:srgbClr val="00B050"/>
                </a:solidFill>
              </a:rPr>
              <a:t>(</a:t>
            </a:r>
            <a:r>
              <a:rPr lang="es-ES" sz="2200" b="1" dirty="0" smtClean="0">
                <a:solidFill>
                  <a:srgbClr val="00B050"/>
                </a:solidFill>
              </a:rPr>
              <a:t>Estrategia de control y eliminación de especies vegetales exóticas e invasoras de la CHC</a:t>
            </a:r>
            <a:r>
              <a:rPr lang="es-ES" sz="2200" dirty="0" smtClean="0">
                <a:solidFill>
                  <a:srgbClr val="00B050"/>
                </a:solidFill>
              </a:rPr>
              <a:t>).</a:t>
            </a:r>
            <a:endParaRPr lang="es-ES" sz="2200" dirty="0">
              <a:solidFill>
                <a:srgbClr val="00B050"/>
              </a:solidFill>
            </a:endParaRP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es-ES" sz="2200" dirty="0">
                <a:solidFill>
                  <a:srgbClr val="00B050"/>
                </a:solidFill>
              </a:rPr>
              <a:t>Impulsar actuaciones para la lucha contra las especies invasoras tratando de </a:t>
            </a:r>
            <a:r>
              <a:rPr lang="es-ES" sz="2200" dirty="0" smtClean="0">
                <a:solidFill>
                  <a:srgbClr val="00B050"/>
                </a:solidFill>
              </a:rPr>
              <a:t>que todas </a:t>
            </a:r>
            <a:r>
              <a:rPr lang="es-ES" sz="2200" dirty="0">
                <a:solidFill>
                  <a:srgbClr val="00B050"/>
                </a:solidFill>
              </a:rPr>
              <a:t>las actuaciones sean claramente enmarcadas en las estrategias y planes integrados</a:t>
            </a:r>
            <a:r>
              <a:rPr lang="es-ES" sz="2200" dirty="0" smtClean="0">
                <a:solidFill>
                  <a:srgbClr val="00B050"/>
                </a:solidFill>
              </a:rPr>
              <a:t>, </a:t>
            </a:r>
            <a:r>
              <a:rPr lang="es-ES" sz="2200" b="1" dirty="0" smtClean="0">
                <a:solidFill>
                  <a:srgbClr val="00B050"/>
                </a:solidFill>
              </a:rPr>
              <a:t>evitando </a:t>
            </a:r>
            <a:r>
              <a:rPr lang="es-ES" sz="2200" b="1" dirty="0">
                <a:solidFill>
                  <a:srgbClr val="00B050"/>
                </a:solidFill>
              </a:rPr>
              <a:t>la dispersión </a:t>
            </a:r>
            <a:r>
              <a:rPr lang="es-ES" sz="2200" dirty="0">
                <a:solidFill>
                  <a:srgbClr val="00B050"/>
                </a:solidFill>
              </a:rPr>
              <a:t>detectada en ocasiones en relación con algunas especies</a:t>
            </a:r>
            <a:r>
              <a:rPr lang="es-ES" sz="2200" dirty="0" smtClean="0">
                <a:solidFill>
                  <a:srgbClr val="00B050"/>
                </a:solidFill>
              </a:rPr>
              <a:t>.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es-ES" sz="2200" dirty="0">
                <a:solidFill>
                  <a:srgbClr val="00B050"/>
                </a:solidFill>
              </a:rPr>
              <a:t>La necesidad de </a:t>
            </a:r>
            <a:r>
              <a:rPr lang="es-ES" sz="2200" b="1" dirty="0">
                <a:solidFill>
                  <a:srgbClr val="00B050"/>
                </a:solidFill>
              </a:rPr>
              <a:t>información</a:t>
            </a:r>
            <a:r>
              <a:rPr lang="es-ES" sz="2200" dirty="0">
                <a:solidFill>
                  <a:srgbClr val="00B050"/>
                </a:solidFill>
              </a:rPr>
              <a:t> más </a:t>
            </a:r>
            <a:r>
              <a:rPr lang="es-ES" sz="2200" dirty="0" smtClean="0">
                <a:solidFill>
                  <a:srgbClr val="00B050"/>
                </a:solidFill>
              </a:rPr>
              <a:t>precisa.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es-ES" sz="2200" b="1" dirty="0" smtClean="0">
                <a:solidFill>
                  <a:srgbClr val="00B050"/>
                </a:solidFill>
              </a:rPr>
              <a:t>Coordinación</a:t>
            </a:r>
            <a:r>
              <a:rPr lang="es-ES" sz="2200" dirty="0" smtClean="0">
                <a:solidFill>
                  <a:srgbClr val="00B050"/>
                </a:solidFill>
              </a:rPr>
              <a:t> de </a:t>
            </a:r>
            <a:r>
              <a:rPr lang="es-ES" sz="2200" dirty="0">
                <a:solidFill>
                  <a:srgbClr val="00B050"/>
                </a:solidFill>
              </a:rPr>
              <a:t>competencias de </a:t>
            </a:r>
            <a:r>
              <a:rPr lang="es-ES" sz="2200" dirty="0" smtClean="0">
                <a:solidFill>
                  <a:srgbClr val="00B050"/>
                </a:solidFill>
              </a:rPr>
              <a:t>las Administraciones.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es-ES" sz="2200" dirty="0">
                <a:solidFill>
                  <a:srgbClr val="00B050"/>
                </a:solidFill>
              </a:rPr>
              <a:t>Sistema Europeo de Notificación de </a:t>
            </a:r>
            <a:r>
              <a:rPr lang="es-ES" sz="2200" dirty="0" smtClean="0">
                <a:solidFill>
                  <a:srgbClr val="00B050"/>
                </a:solidFill>
              </a:rPr>
              <a:t>especies Exóticas </a:t>
            </a:r>
            <a:r>
              <a:rPr lang="es-ES" sz="2200" dirty="0">
                <a:solidFill>
                  <a:srgbClr val="00B050"/>
                </a:solidFill>
              </a:rPr>
              <a:t>(EASIN NOTSYS</a:t>
            </a:r>
            <a:r>
              <a:rPr lang="es-ES" sz="2200" dirty="0" smtClean="0">
                <a:solidFill>
                  <a:srgbClr val="00B050"/>
                </a:solidFill>
              </a:rPr>
              <a:t>).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es-ES" sz="2200" dirty="0">
                <a:solidFill>
                  <a:srgbClr val="00B050"/>
                </a:solidFill>
              </a:rPr>
              <a:t>Integrar los resultados del </a:t>
            </a:r>
            <a:r>
              <a:rPr lang="es-ES" sz="2200" b="1" dirty="0">
                <a:solidFill>
                  <a:srgbClr val="00B050"/>
                </a:solidFill>
              </a:rPr>
              <a:t>primer Informe sexenal </a:t>
            </a:r>
            <a:r>
              <a:rPr lang="es-ES" sz="2200" dirty="0">
                <a:solidFill>
                  <a:srgbClr val="00B050"/>
                </a:solidFill>
              </a:rPr>
              <a:t>realizado en cumplimiento </a:t>
            </a:r>
            <a:r>
              <a:rPr lang="es-ES" sz="2200" dirty="0" smtClean="0">
                <a:solidFill>
                  <a:srgbClr val="00B050"/>
                </a:solidFill>
              </a:rPr>
              <a:t>del artículo </a:t>
            </a:r>
            <a:r>
              <a:rPr lang="es-ES" sz="2200" dirty="0">
                <a:solidFill>
                  <a:srgbClr val="00B050"/>
                </a:solidFill>
              </a:rPr>
              <a:t>24 del Reglamento (UE) nº </a:t>
            </a:r>
            <a:r>
              <a:rPr lang="es-ES" sz="2200" dirty="0" smtClean="0">
                <a:solidFill>
                  <a:srgbClr val="00B050"/>
                </a:solidFill>
              </a:rPr>
              <a:t>1143/2014.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es-ES" sz="2200" dirty="0" smtClean="0">
                <a:solidFill>
                  <a:srgbClr val="00B050"/>
                </a:solidFill>
              </a:rPr>
              <a:t>Conocimientos generados por </a:t>
            </a:r>
            <a:r>
              <a:rPr lang="es-ES" sz="2200" b="1" dirty="0">
                <a:solidFill>
                  <a:srgbClr val="00B050"/>
                </a:solidFill>
              </a:rPr>
              <a:t>proyectos </a:t>
            </a:r>
            <a:r>
              <a:rPr lang="es-ES" sz="2200" b="1" dirty="0" smtClean="0">
                <a:solidFill>
                  <a:srgbClr val="00B050"/>
                </a:solidFill>
              </a:rPr>
              <a:t>financiados con </a:t>
            </a:r>
            <a:r>
              <a:rPr lang="es-ES" sz="2200" b="1" dirty="0">
                <a:solidFill>
                  <a:srgbClr val="00B050"/>
                </a:solidFill>
              </a:rPr>
              <a:t>fondos europeos </a:t>
            </a:r>
            <a:r>
              <a:rPr lang="es-ES" sz="2200" dirty="0">
                <a:solidFill>
                  <a:srgbClr val="00B050"/>
                </a:solidFill>
              </a:rPr>
              <a:t>como </a:t>
            </a:r>
            <a:r>
              <a:rPr lang="es-ES" sz="2200" dirty="0" err="1">
                <a:solidFill>
                  <a:srgbClr val="00B050"/>
                </a:solidFill>
              </a:rPr>
              <a:t>Life</a:t>
            </a:r>
            <a:r>
              <a:rPr lang="es-ES" sz="2200" dirty="0">
                <a:solidFill>
                  <a:srgbClr val="00B050"/>
                </a:solidFill>
              </a:rPr>
              <a:t> INVASAQUA, o </a:t>
            </a:r>
            <a:r>
              <a:rPr lang="es-ES" sz="2200" dirty="0" err="1">
                <a:solidFill>
                  <a:srgbClr val="00B050"/>
                </a:solidFill>
              </a:rPr>
              <a:t>Life</a:t>
            </a:r>
            <a:r>
              <a:rPr lang="es-ES" sz="2200" dirty="0">
                <a:solidFill>
                  <a:srgbClr val="00B050"/>
                </a:solidFill>
              </a:rPr>
              <a:t> Stop </a:t>
            </a:r>
            <a:r>
              <a:rPr lang="es-ES" sz="2200" dirty="0" err="1" smtClean="0">
                <a:solidFill>
                  <a:srgbClr val="00B050"/>
                </a:solidFill>
              </a:rPr>
              <a:t>Cortaderia</a:t>
            </a:r>
            <a:r>
              <a:rPr lang="es-ES" sz="2200" dirty="0" smtClean="0">
                <a:solidFill>
                  <a:srgbClr val="00B050"/>
                </a:solidFill>
              </a:rPr>
              <a:t>.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es-ES" sz="2200" dirty="0">
                <a:solidFill>
                  <a:srgbClr val="00B050"/>
                </a:solidFill>
              </a:rPr>
              <a:t>Elaborar fichas de </a:t>
            </a:r>
            <a:r>
              <a:rPr lang="es-ES" sz="2200" b="1" dirty="0">
                <a:solidFill>
                  <a:srgbClr val="00B050"/>
                </a:solidFill>
              </a:rPr>
              <a:t>análisis de riesgos </a:t>
            </a:r>
            <a:r>
              <a:rPr lang="es-ES" sz="2200" dirty="0">
                <a:solidFill>
                  <a:srgbClr val="00B050"/>
                </a:solidFill>
              </a:rPr>
              <a:t>de </a:t>
            </a:r>
            <a:r>
              <a:rPr lang="es-ES" sz="2200" dirty="0" smtClean="0">
                <a:solidFill>
                  <a:srgbClr val="00B050"/>
                </a:solidFill>
              </a:rPr>
              <a:t>EEI.</a:t>
            </a:r>
            <a:endParaRPr lang="es-ES" sz="2200" dirty="0">
              <a:solidFill>
                <a:srgbClr val="00B050"/>
              </a:solidFill>
            </a:endParaRPr>
          </a:p>
        </p:txBody>
      </p:sp>
      <p:sp>
        <p:nvSpPr>
          <p:cNvPr id="5" name="CuadroTexto 24">
            <a:extLst>
              <a:ext uri="{FF2B5EF4-FFF2-40B4-BE49-F238E27FC236}">
                <a16:creationId xmlns:a16="http://schemas.microsoft.com/office/drawing/2014/main" xmlns="" id="{F0C00B1B-9E3C-D949-A857-98BA1B6DF45A}"/>
              </a:ext>
            </a:extLst>
          </p:cNvPr>
          <p:cNvSpPr txBox="1"/>
          <p:nvPr/>
        </p:nvSpPr>
        <p:spPr>
          <a:xfrm>
            <a:off x="-61628" y="266998"/>
            <a:ext cx="5689600" cy="461665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u-ES" sz="2400" b="1" u="none" dirty="0">
                <a:solidFill>
                  <a:srgbClr val="00B050"/>
                </a:solidFill>
                <a:latin typeface="Calibri" panose="020F0502020204030204" pitchFamily="34" charset="0"/>
              </a:rPr>
              <a:t>DECISIONES </a:t>
            </a:r>
            <a:r>
              <a:rPr lang="eu-ES" sz="2400" b="1" u="none" dirty="0" smtClean="0">
                <a:solidFill>
                  <a:srgbClr val="00B050"/>
                </a:solidFill>
                <a:latin typeface="Calibri" panose="020F0502020204030204" pitchFamily="34" charset="0"/>
              </a:rPr>
              <a:t>PARA  EL </a:t>
            </a:r>
            <a:r>
              <a:rPr lang="eu-ES" sz="2400" b="1" u="none" dirty="0">
                <a:solidFill>
                  <a:srgbClr val="00B050"/>
                </a:solidFill>
                <a:latin typeface="Calibri" panose="020F0502020204030204" pitchFamily="34" charset="0"/>
              </a:rPr>
              <a:t>PLAN HIDROLÓGICO </a:t>
            </a:r>
          </a:p>
        </p:txBody>
      </p:sp>
    </p:spTree>
    <p:extLst>
      <p:ext uri="{BB962C8B-B14F-4D97-AF65-F5344CB8AC3E}">
        <p14:creationId xmlns:p14="http://schemas.microsoft.com/office/powerpoint/2010/main" val="180080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:\Proyectos\3058002_PANAGUA&amp;PP\6.3.2_material difusion\07_ETI\Material_Diseño_ETI\imagenes\ppt\solo_fond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-5175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83760" y="772246"/>
            <a:ext cx="8676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B050"/>
                </a:solidFill>
              </a:rPr>
              <a:t>DENTRO DEL BLOQUE I DEL EPTI</a:t>
            </a:r>
          </a:p>
          <a:p>
            <a:pPr algn="ctr"/>
            <a:r>
              <a:rPr lang="es-ES" sz="3200" b="1" dirty="0" smtClean="0">
                <a:solidFill>
                  <a:srgbClr val="00B050"/>
                </a:solidFill>
              </a:rPr>
              <a:t>Cumplimiento </a:t>
            </a:r>
            <a:r>
              <a:rPr lang="es-ES" sz="3200" b="1" dirty="0">
                <a:solidFill>
                  <a:srgbClr val="00B050"/>
                </a:solidFill>
              </a:rPr>
              <a:t>de objetivos medioambientales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75652" y="2274838"/>
            <a:ext cx="849267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00B050"/>
                </a:solidFill>
              </a:rPr>
              <a:t>Temas relacionados con el taller:</a:t>
            </a:r>
          </a:p>
          <a:p>
            <a:pPr marL="179387"/>
            <a:r>
              <a:rPr lang="es-ES" sz="2800" b="1" dirty="0">
                <a:solidFill>
                  <a:srgbClr val="00B050"/>
                </a:solidFill>
              </a:rPr>
              <a:t>Tema 5. Alteraciones </a:t>
            </a:r>
            <a:r>
              <a:rPr lang="es-ES" sz="2800" b="1" dirty="0" err="1">
                <a:solidFill>
                  <a:srgbClr val="00B050"/>
                </a:solidFill>
              </a:rPr>
              <a:t>hidromorfológicas</a:t>
            </a:r>
            <a:r>
              <a:rPr lang="es-ES" sz="2800" b="1" dirty="0">
                <a:solidFill>
                  <a:srgbClr val="00B050"/>
                </a:solidFill>
              </a:rPr>
              <a:t> </a:t>
            </a:r>
          </a:p>
          <a:p>
            <a:pPr marL="179387"/>
            <a:r>
              <a:rPr lang="es-ES" sz="2800" b="1" dirty="0">
                <a:solidFill>
                  <a:srgbClr val="00B050"/>
                </a:solidFill>
              </a:rPr>
              <a:t>Tema 6. Mantenimiento de caudales ecológicos</a:t>
            </a:r>
          </a:p>
          <a:p>
            <a:pPr marL="179387"/>
            <a:r>
              <a:rPr lang="es-ES" sz="2800" b="1" dirty="0">
                <a:solidFill>
                  <a:srgbClr val="00B050"/>
                </a:solidFill>
              </a:rPr>
              <a:t>Tema 7. Especies </a:t>
            </a:r>
            <a:r>
              <a:rPr lang="es-ES" sz="2800" b="1" dirty="0" err="1">
                <a:solidFill>
                  <a:srgbClr val="00B050"/>
                </a:solidFill>
              </a:rPr>
              <a:t>alóctonas</a:t>
            </a:r>
            <a:r>
              <a:rPr lang="es-ES" sz="2800" b="1" dirty="0">
                <a:solidFill>
                  <a:srgbClr val="00B050"/>
                </a:solidFill>
              </a:rPr>
              <a:t> e invasoras</a:t>
            </a:r>
          </a:p>
          <a:p>
            <a:pPr marL="179387"/>
            <a:r>
              <a:rPr lang="es-ES" sz="2800" b="1" dirty="0">
                <a:solidFill>
                  <a:srgbClr val="00B050"/>
                </a:solidFill>
              </a:rPr>
              <a:t>Tema 8. Protección de hábitats y especies asociadas a zonas protegidas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4" y="4077072"/>
            <a:ext cx="8280920" cy="936977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17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:\Proyectos\3058002_PANAGUA&amp;PP\6.3.2_material difusion\07_ETI\Material_Diseño_ETI\imagenes\ppt\solo_fond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-5175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19776" y="197716"/>
            <a:ext cx="8676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7"/>
            <a:r>
              <a:rPr lang="es-ES" sz="3200" b="1" dirty="0">
                <a:solidFill>
                  <a:srgbClr val="00B050"/>
                </a:solidFill>
              </a:rPr>
              <a:t>Protección de hábitats y especies asociadas a zonas protegidas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72009" y="1250357"/>
            <a:ext cx="89719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rgbClr val="00B050"/>
                </a:solidFill>
              </a:rPr>
              <a:t>En la Demarcación Hidrográfica del Cantábrico Occidental existen actualmente </a:t>
            </a:r>
            <a:r>
              <a:rPr lang="es-ES" sz="2000" b="1" dirty="0">
                <a:solidFill>
                  <a:srgbClr val="00B050"/>
                </a:solidFill>
              </a:rPr>
              <a:t>20 </a:t>
            </a:r>
            <a:r>
              <a:rPr lang="es-ES" sz="2000" dirty="0">
                <a:solidFill>
                  <a:srgbClr val="00B050"/>
                </a:solidFill>
              </a:rPr>
              <a:t>Zonas de Especial Protección para las </a:t>
            </a:r>
            <a:r>
              <a:rPr lang="es-ES" sz="2000" dirty="0" smtClean="0">
                <a:solidFill>
                  <a:srgbClr val="00B050"/>
                </a:solidFill>
              </a:rPr>
              <a:t>Aves </a:t>
            </a:r>
            <a:r>
              <a:rPr lang="es-ES" sz="2000" dirty="0">
                <a:solidFill>
                  <a:srgbClr val="00B050"/>
                </a:solidFill>
              </a:rPr>
              <a:t>(</a:t>
            </a:r>
            <a:r>
              <a:rPr lang="es-ES" sz="2000" b="1" dirty="0" smtClean="0">
                <a:solidFill>
                  <a:srgbClr val="00B050"/>
                </a:solidFill>
              </a:rPr>
              <a:t>ZEPA</a:t>
            </a:r>
            <a:r>
              <a:rPr lang="es-ES" sz="2000" dirty="0" smtClean="0">
                <a:solidFill>
                  <a:srgbClr val="00B050"/>
                </a:solidFill>
              </a:rPr>
              <a:t>), </a:t>
            </a:r>
            <a:r>
              <a:rPr lang="es-ES" sz="2000" b="1" dirty="0">
                <a:solidFill>
                  <a:srgbClr val="00B050"/>
                </a:solidFill>
              </a:rPr>
              <a:t>56</a:t>
            </a:r>
            <a:r>
              <a:rPr lang="es-ES" sz="2000" dirty="0">
                <a:solidFill>
                  <a:srgbClr val="00B050"/>
                </a:solidFill>
              </a:rPr>
              <a:t> Zonas Especiales de Conservación (</a:t>
            </a:r>
            <a:r>
              <a:rPr lang="es-ES" sz="2000" b="1" dirty="0" smtClean="0">
                <a:solidFill>
                  <a:srgbClr val="00B050"/>
                </a:solidFill>
              </a:rPr>
              <a:t>ZEC</a:t>
            </a:r>
            <a:r>
              <a:rPr lang="es-ES" sz="2000" dirty="0" smtClean="0">
                <a:solidFill>
                  <a:srgbClr val="00B050"/>
                </a:solidFill>
              </a:rPr>
              <a:t>) </a:t>
            </a:r>
            <a:r>
              <a:rPr lang="es-ES" sz="2000" dirty="0">
                <a:solidFill>
                  <a:srgbClr val="00B050"/>
                </a:solidFill>
              </a:rPr>
              <a:t>y </a:t>
            </a:r>
            <a:r>
              <a:rPr lang="es-ES" sz="2000" b="1" dirty="0">
                <a:solidFill>
                  <a:srgbClr val="00B050"/>
                </a:solidFill>
              </a:rPr>
              <a:t>23</a:t>
            </a:r>
            <a:r>
              <a:rPr lang="es-ES" sz="2000" dirty="0">
                <a:solidFill>
                  <a:srgbClr val="00B050"/>
                </a:solidFill>
              </a:rPr>
              <a:t> Lugares de Interés Comunitario (</a:t>
            </a:r>
            <a:r>
              <a:rPr lang="es-ES" sz="2000" b="1" dirty="0" smtClean="0">
                <a:solidFill>
                  <a:srgbClr val="00B050"/>
                </a:solidFill>
              </a:rPr>
              <a:t>LIC</a:t>
            </a:r>
            <a:r>
              <a:rPr lang="es-ES" sz="2000" dirty="0" smtClean="0">
                <a:solidFill>
                  <a:srgbClr val="00B050"/>
                </a:solidFill>
              </a:rPr>
              <a:t>).</a:t>
            </a:r>
            <a:endParaRPr lang="es-ES" sz="2000" dirty="0">
              <a:solidFill>
                <a:srgbClr val="00B050"/>
              </a:solidFill>
            </a:endParaRP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es-ES" sz="2000" dirty="0" smtClean="0">
                <a:solidFill>
                  <a:srgbClr val="00B050"/>
                </a:solidFill>
              </a:rPr>
              <a:t>Además </a:t>
            </a:r>
            <a:r>
              <a:rPr lang="es-ES" sz="2000" dirty="0">
                <a:solidFill>
                  <a:srgbClr val="00B050"/>
                </a:solidFill>
              </a:rPr>
              <a:t>del cumplimiento de los objetivos </a:t>
            </a:r>
            <a:r>
              <a:rPr lang="es-ES" sz="2000" dirty="0" smtClean="0">
                <a:solidFill>
                  <a:srgbClr val="00B050"/>
                </a:solidFill>
              </a:rPr>
              <a:t>generales </a:t>
            </a:r>
            <a:r>
              <a:rPr lang="es-ES" sz="2000" dirty="0">
                <a:solidFill>
                  <a:srgbClr val="00B050"/>
                </a:solidFill>
              </a:rPr>
              <a:t>de la DMA, </a:t>
            </a:r>
            <a:r>
              <a:rPr lang="es-ES" sz="2000" dirty="0" smtClean="0">
                <a:solidFill>
                  <a:srgbClr val="00B050"/>
                </a:solidFill>
              </a:rPr>
              <a:t>es necesario el </a:t>
            </a:r>
            <a:r>
              <a:rPr lang="es-ES" sz="2000" dirty="0">
                <a:solidFill>
                  <a:srgbClr val="00B050"/>
                </a:solidFill>
              </a:rPr>
              <a:t>cumplimiento de los </a:t>
            </a:r>
            <a:r>
              <a:rPr lang="es-ES" sz="2000" b="1" dirty="0">
                <a:solidFill>
                  <a:srgbClr val="00B050"/>
                </a:solidFill>
              </a:rPr>
              <a:t>objetivos específicos </a:t>
            </a:r>
            <a:r>
              <a:rPr lang="es-ES" sz="2000" dirty="0">
                <a:solidFill>
                  <a:srgbClr val="00B050"/>
                </a:solidFill>
              </a:rPr>
              <a:t>establecidos en los planes de gestión elaborados y aprobados específicamente para cada una de esas zonas protegidas</a:t>
            </a:r>
            <a:r>
              <a:rPr lang="es-ES" sz="2000" dirty="0" smtClean="0">
                <a:solidFill>
                  <a:srgbClr val="00B050"/>
                </a:solidFill>
              </a:rPr>
              <a:t>.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es-ES" sz="2000" b="1" dirty="0">
                <a:solidFill>
                  <a:srgbClr val="00B050"/>
                </a:solidFill>
              </a:rPr>
              <a:t>ASPECTOS A </a:t>
            </a:r>
            <a:r>
              <a:rPr lang="es-ES" sz="2000" b="1" dirty="0" smtClean="0">
                <a:solidFill>
                  <a:srgbClr val="00B050"/>
                </a:solidFill>
              </a:rPr>
              <a:t>ABORDAR:</a:t>
            </a:r>
          </a:p>
          <a:p>
            <a:pPr marL="533400" indent="-342900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00B050"/>
                </a:solidFill>
              </a:rPr>
              <a:t>Presiones significativas: </a:t>
            </a:r>
            <a:r>
              <a:rPr lang="es-ES" sz="2000" dirty="0" smtClean="0">
                <a:solidFill>
                  <a:srgbClr val="00B050"/>
                </a:solidFill>
              </a:rPr>
              <a:t>contaminación urbana, industrial y difusa, </a:t>
            </a:r>
            <a:r>
              <a:rPr lang="es-ES" sz="2000" dirty="0">
                <a:solidFill>
                  <a:srgbClr val="00B050"/>
                </a:solidFill>
              </a:rPr>
              <a:t>alteraciones </a:t>
            </a:r>
            <a:r>
              <a:rPr lang="es-ES" sz="2000" dirty="0" err="1" smtClean="0">
                <a:solidFill>
                  <a:srgbClr val="00B050"/>
                </a:solidFill>
              </a:rPr>
              <a:t>hidromorfológicas</a:t>
            </a:r>
            <a:r>
              <a:rPr lang="es-ES" sz="2000" dirty="0">
                <a:solidFill>
                  <a:srgbClr val="00B050"/>
                </a:solidFill>
              </a:rPr>
              <a:t> y captaciones y </a:t>
            </a:r>
            <a:r>
              <a:rPr lang="es-ES" sz="2000" dirty="0" smtClean="0">
                <a:solidFill>
                  <a:srgbClr val="00B050"/>
                </a:solidFill>
              </a:rPr>
              <a:t>derivaciones.</a:t>
            </a:r>
            <a:endParaRPr lang="es-ES" sz="2000" dirty="0">
              <a:solidFill>
                <a:srgbClr val="00B050"/>
              </a:solidFill>
            </a:endParaRPr>
          </a:p>
          <a:p>
            <a:pPr marL="533400" indent="-342900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00B050"/>
                </a:solidFill>
              </a:rPr>
              <a:t>Mejorar la coordinación de las medidas de </a:t>
            </a:r>
            <a:r>
              <a:rPr lang="es-ES" sz="2000" dirty="0" smtClean="0">
                <a:solidFill>
                  <a:srgbClr val="00B050"/>
                </a:solidFill>
              </a:rPr>
              <a:t>gestión.</a:t>
            </a:r>
          </a:p>
          <a:p>
            <a:pPr marL="533400" indent="-342900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00B050"/>
                </a:solidFill>
              </a:rPr>
              <a:t>Mejorar la información y el acceso a la </a:t>
            </a:r>
            <a:r>
              <a:rPr lang="es-ES" sz="2000" dirty="0" smtClean="0">
                <a:solidFill>
                  <a:srgbClr val="00B050"/>
                </a:solidFill>
              </a:rPr>
              <a:t>misma.</a:t>
            </a:r>
          </a:p>
          <a:p>
            <a:pPr marL="533400" indent="-342900"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srgbClr val="00B050"/>
                </a:solidFill>
              </a:rPr>
              <a:t>Redes </a:t>
            </a:r>
            <a:r>
              <a:rPr lang="es-ES" sz="2000" dirty="0">
                <a:solidFill>
                  <a:srgbClr val="00B050"/>
                </a:solidFill>
              </a:rPr>
              <a:t>de control. </a:t>
            </a:r>
            <a:r>
              <a:rPr lang="es-ES" sz="2000" dirty="0" smtClean="0">
                <a:solidFill>
                  <a:srgbClr val="00B050"/>
                </a:solidFill>
              </a:rPr>
              <a:t>Programa </a:t>
            </a:r>
            <a:r>
              <a:rPr lang="es-ES" sz="2000" dirty="0">
                <a:solidFill>
                  <a:srgbClr val="00B050"/>
                </a:solidFill>
              </a:rPr>
              <a:t>de control y seguimiento de las Zonas </a:t>
            </a:r>
            <a:r>
              <a:rPr lang="es-ES" sz="2000" dirty="0" smtClean="0">
                <a:solidFill>
                  <a:srgbClr val="00B050"/>
                </a:solidFill>
              </a:rPr>
              <a:t>Protegidas.</a:t>
            </a:r>
            <a:endParaRPr lang="es-E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91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:\Proyectos\3058002_PANAGUA&amp;PP\6.3.2_material difusion\07_ETI\Material_Diseño_ETI\imagenes\ppt\solo_fond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-5175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19776" y="197716"/>
            <a:ext cx="8676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7"/>
            <a:r>
              <a:rPr lang="es-ES" sz="3200" b="1" dirty="0">
                <a:solidFill>
                  <a:srgbClr val="00B050"/>
                </a:solidFill>
              </a:rPr>
              <a:t>Protección de hábitats y especies asociadas a zonas protegidas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20253" y="5329882"/>
            <a:ext cx="8971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Wingdings" panose="05000000000000000000" pitchFamily="2" charset="2"/>
              <a:buChar char="§"/>
            </a:pPr>
            <a:r>
              <a:rPr lang="es-ES" sz="2000" b="1" dirty="0" smtClean="0">
                <a:solidFill>
                  <a:srgbClr val="00B050"/>
                </a:solidFill>
              </a:rPr>
              <a:t>Debe mejorarse la determinación del estado favorable de las zonas protegidas.</a:t>
            </a:r>
            <a:endParaRPr lang="es-ES" sz="2000" b="1" dirty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51" y="2243955"/>
            <a:ext cx="6933194" cy="237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Elipse"/>
          <p:cNvSpPr/>
          <p:nvPr/>
        </p:nvSpPr>
        <p:spPr>
          <a:xfrm>
            <a:off x="611560" y="1880828"/>
            <a:ext cx="8208912" cy="309634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467544" y="1274934"/>
            <a:ext cx="852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50"/>
                </a:solidFill>
              </a:rPr>
              <a:t>ESTADO ECOLÓGICO		ESTADO DE CONSERVACIÓN</a:t>
            </a:r>
            <a:endParaRPr lang="es-ES" sz="2400" b="1" dirty="0">
              <a:solidFill>
                <a:srgbClr val="00B050"/>
              </a:solidFill>
            </a:endParaRPr>
          </a:p>
        </p:txBody>
      </p:sp>
      <p:sp>
        <p:nvSpPr>
          <p:cNvPr id="6" name="5 Flecha izquierda y derecha"/>
          <p:cNvSpPr/>
          <p:nvPr/>
        </p:nvSpPr>
        <p:spPr>
          <a:xfrm>
            <a:off x="3275856" y="1340768"/>
            <a:ext cx="792088" cy="395831"/>
          </a:xfrm>
          <a:prstGeom prst="leftRightArrow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509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:\Proyectos\3058002_PANAGUA&amp;PP\6.3.2_material difusion\07_ETI\Material_Diseño_ETI\imagenes\ppt\solo_fond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-5175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2009" y="1250357"/>
            <a:ext cx="8971991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Wingdings" panose="05000000000000000000" pitchFamily="2" charset="2"/>
              <a:buChar char="§"/>
            </a:pPr>
            <a:r>
              <a:rPr lang="es-ES" sz="2200" dirty="0" smtClean="0">
                <a:solidFill>
                  <a:srgbClr val="00B050"/>
                </a:solidFill>
              </a:rPr>
              <a:t>Coordinación </a:t>
            </a:r>
            <a:r>
              <a:rPr lang="es-ES" sz="2200" dirty="0">
                <a:solidFill>
                  <a:srgbClr val="00B050"/>
                </a:solidFill>
              </a:rPr>
              <a:t>e integración </a:t>
            </a:r>
            <a:r>
              <a:rPr lang="es-ES" sz="2200" dirty="0" smtClean="0">
                <a:solidFill>
                  <a:srgbClr val="00B050"/>
                </a:solidFill>
              </a:rPr>
              <a:t>de las </a:t>
            </a:r>
            <a:r>
              <a:rPr lang="es-ES" sz="2200" b="1" dirty="0">
                <a:solidFill>
                  <a:srgbClr val="00B050"/>
                </a:solidFill>
              </a:rPr>
              <a:t>medidas de gestión </a:t>
            </a:r>
            <a:r>
              <a:rPr lang="es-ES" sz="2200" dirty="0">
                <a:solidFill>
                  <a:srgbClr val="00B050"/>
                </a:solidFill>
              </a:rPr>
              <a:t>de </a:t>
            </a:r>
            <a:r>
              <a:rPr lang="es-ES" sz="2200" dirty="0" smtClean="0">
                <a:solidFill>
                  <a:srgbClr val="00B050"/>
                </a:solidFill>
              </a:rPr>
              <a:t>los </a:t>
            </a:r>
            <a:r>
              <a:rPr lang="es-ES" sz="2200" b="1" dirty="0" smtClean="0">
                <a:solidFill>
                  <a:srgbClr val="00B050"/>
                </a:solidFill>
              </a:rPr>
              <a:t>ZEC</a:t>
            </a:r>
            <a:r>
              <a:rPr lang="es-ES" sz="2200" dirty="0" smtClean="0">
                <a:solidFill>
                  <a:srgbClr val="00B050"/>
                </a:solidFill>
              </a:rPr>
              <a:t>  y </a:t>
            </a:r>
            <a:r>
              <a:rPr lang="es-ES" sz="2200" b="1" dirty="0" smtClean="0">
                <a:solidFill>
                  <a:srgbClr val="00B050"/>
                </a:solidFill>
              </a:rPr>
              <a:t>ZEPA</a:t>
            </a:r>
            <a:r>
              <a:rPr lang="es-ES" sz="2200" dirty="0" smtClean="0">
                <a:solidFill>
                  <a:srgbClr val="00B050"/>
                </a:solidFill>
              </a:rPr>
              <a:t> en </a:t>
            </a:r>
            <a:r>
              <a:rPr lang="es-ES" sz="2200" dirty="0">
                <a:solidFill>
                  <a:srgbClr val="00B050"/>
                </a:solidFill>
              </a:rPr>
              <a:t>la planificación hidrológica</a:t>
            </a:r>
            <a:r>
              <a:rPr lang="es-ES" sz="2200" dirty="0" smtClean="0">
                <a:solidFill>
                  <a:srgbClr val="00B050"/>
                </a:solidFill>
              </a:rPr>
              <a:t>.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es-ES" sz="2200" dirty="0" smtClean="0">
                <a:solidFill>
                  <a:srgbClr val="00B050"/>
                </a:solidFill>
              </a:rPr>
              <a:t>Compatibilidad </a:t>
            </a:r>
            <a:r>
              <a:rPr lang="es-ES" sz="2200" dirty="0">
                <a:solidFill>
                  <a:srgbClr val="00B050"/>
                </a:solidFill>
              </a:rPr>
              <a:t>de los </a:t>
            </a:r>
            <a:r>
              <a:rPr lang="es-ES" sz="2200" b="1" dirty="0">
                <a:solidFill>
                  <a:srgbClr val="00B050"/>
                </a:solidFill>
              </a:rPr>
              <a:t>objetivos</a:t>
            </a:r>
            <a:r>
              <a:rPr lang="es-ES" sz="2200" dirty="0">
                <a:solidFill>
                  <a:srgbClr val="00B050"/>
                </a:solidFill>
              </a:rPr>
              <a:t> </a:t>
            </a:r>
            <a:r>
              <a:rPr lang="es-ES" sz="2200" dirty="0" smtClean="0">
                <a:solidFill>
                  <a:srgbClr val="00B050"/>
                </a:solidFill>
              </a:rPr>
              <a:t>de ambos instrumentos.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es-ES" sz="2200" dirty="0" smtClean="0">
                <a:solidFill>
                  <a:srgbClr val="00B050"/>
                </a:solidFill>
              </a:rPr>
              <a:t>Detallar </a:t>
            </a:r>
            <a:r>
              <a:rPr lang="es-ES" sz="2200" dirty="0">
                <a:solidFill>
                  <a:srgbClr val="00B050"/>
                </a:solidFill>
              </a:rPr>
              <a:t>para cada espacio de la Red Natura 2000 incluido en el </a:t>
            </a:r>
            <a:r>
              <a:rPr lang="es-ES" sz="2200" dirty="0" smtClean="0">
                <a:solidFill>
                  <a:srgbClr val="00B050"/>
                </a:solidFill>
              </a:rPr>
              <a:t>RZP:</a:t>
            </a:r>
          </a:p>
          <a:p>
            <a:pPr marL="622300" indent="-444500">
              <a:buFont typeface="Wingdings" panose="05000000000000000000" pitchFamily="2" charset="2"/>
              <a:buChar char="ü"/>
            </a:pPr>
            <a:r>
              <a:rPr lang="es-ES" sz="2200" dirty="0">
                <a:solidFill>
                  <a:srgbClr val="00B050"/>
                </a:solidFill>
              </a:rPr>
              <a:t>Definición y priorización de </a:t>
            </a:r>
            <a:r>
              <a:rPr lang="es-ES" sz="2200" dirty="0" smtClean="0">
                <a:solidFill>
                  <a:srgbClr val="00B050"/>
                </a:solidFill>
              </a:rPr>
              <a:t>medidas </a:t>
            </a:r>
            <a:r>
              <a:rPr lang="es-ES" sz="2200" dirty="0">
                <a:solidFill>
                  <a:srgbClr val="00B050"/>
                </a:solidFill>
              </a:rPr>
              <a:t>y </a:t>
            </a:r>
            <a:r>
              <a:rPr lang="es-ES" sz="2200" dirty="0" smtClean="0">
                <a:solidFill>
                  <a:srgbClr val="00B050"/>
                </a:solidFill>
              </a:rPr>
              <a:t>actuaciones.</a:t>
            </a:r>
          </a:p>
          <a:p>
            <a:pPr marL="622300" indent="-444500">
              <a:buFont typeface="Wingdings" panose="05000000000000000000" pitchFamily="2" charset="2"/>
              <a:buChar char="ü"/>
            </a:pPr>
            <a:r>
              <a:rPr lang="es-ES" sz="2200" dirty="0" smtClean="0">
                <a:solidFill>
                  <a:srgbClr val="00B050"/>
                </a:solidFill>
              </a:rPr>
              <a:t>Compromiso de </a:t>
            </a:r>
            <a:r>
              <a:rPr lang="es-ES" sz="2200" dirty="0">
                <a:solidFill>
                  <a:srgbClr val="00B050"/>
                </a:solidFill>
              </a:rPr>
              <a:t>financiación y </a:t>
            </a:r>
            <a:r>
              <a:rPr lang="es-ES" sz="2200" dirty="0" smtClean="0">
                <a:solidFill>
                  <a:srgbClr val="00B050"/>
                </a:solidFill>
              </a:rPr>
              <a:t>calendario.</a:t>
            </a:r>
          </a:p>
          <a:p>
            <a:pPr marL="622300" indent="-444500">
              <a:buFont typeface="Wingdings" panose="05000000000000000000" pitchFamily="2" charset="2"/>
              <a:buChar char="ü"/>
            </a:pPr>
            <a:r>
              <a:rPr lang="es-ES" sz="2200" dirty="0" smtClean="0">
                <a:solidFill>
                  <a:srgbClr val="00B050"/>
                </a:solidFill>
              </a:rPr>
              <a:t>Sistema </a:t>
            </a:r>
            <a:r>
              <a:rPr lang="es-ES" sz="2200" dirty="0">
                <a:solidFill>
                  <a:srgbClr val="00B050"/>
                </a:solidFill>
              </a:rPr>
              <a:t>de contabilidad analítica para </a:t>
            </a:r>
            <a:r>
              <a:rPr lang="es-ES" sz="2200" dirty="0" smtClean="0">
                <a:solidFill>
                  <a:srgbClr val="00B050"/>
                </a:solidFill>
              </a:rPr>
              <a:t>seguimiento de las actuaciones.</a:t>
            </a:r>
            <a:endParaRPr lang="es-ES" sz="2200" dirty="0">
              <a:solidFill>
                <a:srgbClr val="00B050"/>
              </a:solidFill>
            </a:endParaRP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es-ES" sz="2000" dirty="0" smtClean="0">
                <a:solidFill>
                  <a:srgbClr val="00B050"/>
                </a:solidFill>
              </a:rPr>
              <a:t>Consolidación del Registro </a:t>
            </a:r>
            <a:r>
              <a:rPr lang="es-ES" sz="2000" dirty="0">
                <a:solidFill>
                  <a:srgbClr val="00B050"/>
                </a:solidFill>
              </a:rPr>
              <a:t>de Zonas Protegidas </a:t>
            </a:r>
            <a:r>
              <a:rPr lang="es-ES" sz="2000" dirty="0" smtClean="0">
                <a:solidFill>
                  <a:srgbClr val="00B050"/>
                </a:solidFill>
              </a:rPr>
              <a:t>como </a:t>
            </a:r>
            <a:r>
              <a:rPr lang="es-ES" sz="2000" b="1" dirty="0">
                <a:solidFill>
                  <a:srgbClr val="00B050"/>
                </a:solidFill>
              </a:rPr>
              <a:t>referencia</a:t>
            </a:r>
            <a:r>
              <a:rPr lang="es-ES" sz="2000" dirty="0">
                <a:solidFill>
                  <a:srgbClr val="00B050"/>
                </a:solidFill>
              </a:rPr>
              <a:t> </a:t>
            </a:r>
            <a:r>
              <a:rPr lang="es-ES" sz="2000" dirty="0" smtClean="0">
                <a:solidFill>
                  <a:srgbClr val="00B050"/>
                </a:solidFill>
              </a:rPr>
              <a:t>obligada de </a:t>
            </a:r>
            <a:r>
              <a:rPr lang="es-ES" sz="2000" dirty="0" smtClean="0">
                <a:solidFill>
                  <a:srgbClr val="00B050"/>
                </a:solidFill>
              </a:rPr>
              <a:t>cualquier estudio </a:t>
            </a:r>
            <a:r>
              <a:rPr lang="es-ES" sz="2000" dirty="0" smtClean="0">
                <a:solidFill>
                  <a:srgbClr val="00B050"/>
                </a:solidFill>
              </a:rPr>
              <a:t>en la demarcación.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es-ES" sz="2000" dirty="0" smtClean="0">
                <a:solidFill>
                  <a:srgbClr val="00B050"/>
                </a:solidFill>
              </a:rPr>
              <a:t>Desarrollo </a:t>
            </a:r>
            <a:r>
              <a:rPr lang="es-ES" sz="2000" dirty="0">
                <a:solidFill>
                  <a:srgbClr val="00B050"/>
                </a:solidFill>
              </a:rPr>
              <a:t>de </a:t>
            </a:r>
            <a:r>
              <a:rPr lang="es-ES" sz="2000" dirty="0" smtClean="0">
                <a:solidFill>
                  <a:srgbClr val="00B050"/>
                </a:solidFill>
              </a:rPr>
              <a:t>un programa </a:t>
            </a:r>
            <a:r>
              <a:rPr lang="es-ES" sz="2000" dirty="0">
                <a:solidFill>
                  <a:srgbClr val="00B050"/>
                </a:solidFill>
              </a:rPr>
              <a:t>de </a:t>
            </a:r>
            <a:r>
              <a:rPr lang="es-ES" sz="2000" b="1" dirty="0">
                <a:solidFill>
                  <a:srgbClr val="00B050"/>
                </a:solidFill>
              </a:rPr>
              <a:t>control y seguimiento </a:t>
            </a:r>
            <a:r>
              <a:rPr lang="es-ES" sz="2000" dirty="0">
                <a:solidFill>
                  <a:srgbClr val="00B050"/>
                </a:solidFill>
              </a:rPr>
              <a:t>de las Zonas </a:t>
            </a:r>
            <a:r>
              <a:rPr lang="es-ES" sz="2000" dirty="0" smtClean="0">
                <a:solidFill>
                  <a:srgbClr val="00B050"/>
                </a:solidFill>
              </a:rPr>
              <a:t>Protegidas.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es-ES" sz="2000" dirty="0" smtClean="0">
                <a:solidFill>
                  <a:srgbClr val="00B050"/>
                </a:solidFill>
              </a:rPr>
              <a:t>Refuerzo de red de </a:t>
            </a:r>
            <a:r>
              <a:rPr lang="es-ES" sz="2000" b="1" dirty="0">
                <a:solidFill>
                  <a:srgbClr val="00B050"/>
                </a:solidFill>
              </a:rPr>
              <a:t>control y seguimiento </a:t>
            </a:r>
            <a:r>
              <a:rPr lang="es-ES" sz="2000" dirty="0">
                <a:solidFill>
                  <a:srgbClr val="00B050"/>
                </a:solidFill>
              </a:rPr>
              <a:t>de las Zonas </a:t>
            </a:r>
            <a:r>
              <a:rPr lang="es-ES" sz="2000" dirty="0" smtClean="0">
                <a:solidFill>
                  <a:srgbClr val="00B050"/>
                </a:solidFill>
              </a:rPr>
              <a:t>Protegidas.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es-ES" sz="2000" dirty="0" smtClean="0">
                <a:solidFill>
                  <a:srgbClr val="00B050"/>
                </a:solidFill>
              </a:rPr>
              <a:t>Análisis de deterioro temporal sobre Red Natura.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es-ES" sz="2000" dirty="0" smtClean="0">
                <a:solidFill>
                  <a:srgbClr val="00B050"/>
                </a:solidFill>
              </a:rPr>
              <a:t>Planes </a:t>
            </a:r>
            <a:r>
              <a:rPr lang="es-ES" sz="2000" dirty="0">
                <a:solidFill>
                  <a:srgbClr val="00B050"/>
                </a:solidFill>
              </a:rPr>
              <a:t>de recuperación y conservación de </a:t>
            </a:r>
            <a:r>
              <a:rPr lang="es-ES" sz="2000" b="1" dirty="0">
                <a:solidFill>
                  <a:srgbClr val="00B050"/>
                </a:solidFill>
              </a:rPr>
              <a:t>especies </a:t>
            </a:r>
            <a:r>
              <a:rPr lang="es-ES" sz="2000" b="1" dirty="0" smtClean="0">
                <a:solidFill>
                  <a:srgbClr val="00B050"/>
                </a:solidFill>
              </a:rPr>
              <a:t>amenazadas</a:t>
            </a:r>
            <a:r>
              <a:rPr lang="es-ES" sz="2000" dirty="0" smtClean="0">
                <a:solidFill>
                  <a:srgbClr val="00B050"/>
                </a:solidFill>
              </a:rPr>
              <a:t>.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es-ES" sz="2000" dirty="0" smtClean="0">
                <a:solidFill>
                  <a:srgbClr val="00B050"/>
                </a:solidFill>
              </a:rPr>
              <a:t>Estado </a:t>
            </a:r>
            <a:r>
              <a:rPr lang="es-ES" sz="2000" dirty="0">
                <a:solidFill>
                  <a:srgbClr val="00B050"/>
                </a:solidFill>
              </a:rPr>
              <a:t>de conservación de los </a:t>
            </a:r>
            <a:r>
              <a:rPr lang="es-ES" sz="2000" b="1" dirty="0" smtClean="0">
                <a:solidFill>
                  <a:srgbClr val="00B050"/>
                </a:solidFill>
              </a:rPr>
              <a:t>humedales (INZH)</a:t>
            </a:r>
            <a:r>
              <a:rPr lang="es-ES" sz="2000" dirty="0" smtClean="0">
                <a:solidFill>
                  <a:srgbClr val="00B050"/>
                </a:solidFill>
              </a:rPr>
              <a:t>.</a:t>
            </a:r>
            <a:endParaRPr lang="es-ES" sz="2000" dirty="0" smtClean="0">
              <a:solidFill>
                <a:srgbClr val="00B050"/>
              </a:solidFill>
            </a:endParaRP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rgbClr val="00B050"/>
                </a:solidFill>
              </a:rPr>
              <a:t>Planes de Recuperación de la </a:t>
            </a:r>
            <a:r>
              <a:rPr lang="es-ES" sz="2000" b="1" dirty="0">
                <a:solidFill>
                  <a:srgbClr val="00B050"/>
                </a:solidFill>
              </a:rPr>
              <a:t>anguila </a:t>
            </a:r>
            <a:r>
              <a:rPr lang="es-ES" sz="2000" b="1" dirty="0" smtClean="0">
                <a:solidFill>
                  <a:srgbClr val="00B050"/>
                </a:solidFill>
              </a:rPr>
              <a:t>europea</a:t>
            </a:r>
            <a:r>
              <a:rPr lang="es-ES" sz="2000" dirty="0" smtClean="0">
                <a:solidFill>
                  <a:srgbClr val="00B050"/>
                </a:solidFill>
              </a:rPr>
              <a:t>.</a:t>
            </a:r>
            <a:endParaRPr lang="es-ES" sz="2000" dirty="0">
              <a:solidFill>
                <a:srgbClr val="00B050"/>
              </a:solidFill>
            </a:endParaRPr>
          </a:p>
        </p:txBody>
      </p:sp>
      <p:sp>
        <p:nvSpPr>
          <p:cNvPr id="5" name="CuadroTexto 24">
            <a:extLst>
              <a:ext uri="{FF2B5EF4-FFF2-40B4-BE49-F238E27FC236}">
                <a16:creationId xmlns:a16="http://schemas.microsoft.com/office/drawing/2014/main" xmlns="" id="{F0C00B1B-9E3C-D949-A857-98BA1B6DF45A}"/>
              </a:ext>
            </a:extLst>
          </p:cNvPr>
          <p:cNvSpPr txBox="1"/>
          <p:nvPr/>
        </p:nvSpPr>
        <p:spPr>
          <a:xfrm>
            <a:off x="-61628" y="266998"/>
            <a:ext cx="5689600" cy="461665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u-ES" sz="2400" b="1" u="none" dirty="0">
                <a:solidFill>
                  <a:srgbClr val="00B050"/>
                </a:solidFill>
                <a:latin typeface="Calibri" panose="020F0502020204030204" pitchFamily="34" charset="0"/>
              </a:rPr>
              <a:t>DECISIONES </a:t>
            </a:r>
            <a:r>
              <a:rPr lang="eu-ES" sz="2400" b="1" u="none" dirty="0" smtClean="0">
                <a:solidFill>
                  <a:srgbClr val="00B050"/>
                </a:solidFill>
                <a:latin typeface="Calibri" panose="020F0502020204030204" pitchFamily="34" charset="0"/>
              </a:rPr>
              <a:t>PARA  EL </a:t>
            </a:r>
            <a:r>
              <a:rPr lang="eu-ES" sz="2400" b="1" u="none" dirty="0">
                <a:solidFill>
                  <a:srgbClr val="00B050"/>
                </a:solidFill>
                <a:latin typeface="Calibri" panose="020F0502020204030204" pitchFamily="34" charset="0"/>
              </a:rPr>
              <a:t>PLAN HIDROLÓGICO </a:t>
            </a:r>
          </a:p>
        </p:txBody>
      </p:sp>
    </p:spTree>
    <p:extLst>
      <p:ext uri="{BB962C8B-B14F-4D97-AF65-F5344CB8AC3E}">
        <p14:creationId xmlns:p14="http://schemas.microsoft.com/office/powerpoint/2010/main" val="149787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:\Proyectos\3058002_PANAGUA&amp;PP\6.3.2_material difusion\07_ETI\Material_Diseño_ETI\imagenes\ppt\logoprimerafas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:\Proyectos\3058002_PANAGUA&amp;PP\6.3.2_material difusion\07_ETI\Material_Diseño_ETI\imagenes\ppt\barra_titul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0319" y="-387424"/>
            <a:ext cx="10463943" cy="588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807321" y="2204864"/>
            <a:ext cx="8136904" cy="805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</a:pPr>
            <a:r>
              <a:rPr lang="es-ES" sz="4400" kern="1400" dirty="0">
                <a:solidFill>
                  <a:srgbClr val="1E643C"/>
                </a:solidFill>
              </a:rPr>
              <a:t>Esquema de Temas </a:t>
            </a:r>
            <a:r>
              <a:rPr lang="es-ES" sz="4400" kern="1400" dirty="0" smtClean="0">
                <a:solidFill>
                  <a:srgbClr val="1E643C"/>
                </a:solidFill>
              </a:rPr>
              <a:t>Importantes</a:t>
            </a: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s-ES" sz="700" kern="1400" dirty="0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 rot="16200000">
            <a:off x="4587742" y="1052735"/>
            <a:ext cx="576065" cy="604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eaVert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400" b="1" i="1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Calibri" pitchFamily="34" charset="0"/>
                <a:cs typeface="Arial" pitchFamily="34" charset="0"/>
              </a:rPr>
              <a:t>Tercer ciclo de planificación hidrológica</a:t>
            </a:r>
            <a:endParaRPr kumimoji="0" lang="es-ES" altLang="es-ES" sz="2800" b="1" i="0" u="none" strike="noStrike" cap="none" normalizeH="0" baseline="0" dirty="0" smtClean="0">
              <a:ln>
                <a:noFill/>
              </a:ln>
              <a:solidFill>
                <a:srgbClr val="3399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P:\Proyectos\3058002_PANAGUA&amp;PP\6.3.2_material difusion\07_ETI\Material_Diseño_ETI\imagenes\logoparticip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631" y="260648"/>
            <a:ext cx="257153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Tragsa\Logo_CH_nuevo\CH_catabric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357" y="5733256"/>
            <a:ext cx="4962986" cy="9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691680" y="4797152"/>
            <a:ext cx="7401084" cy="4924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VUESTRAS APORTACIONES SON MUY IMPORTANTES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0" y="764703"/>
            <a:ext cx="7632848" cy="830997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Encuesta en: </a:t>
            </a:r>
            <a:r>
              <a:rPr lang="es-ES" sz="2400" b="1" dirty="0">
                <a:solidFill>
                  <a:srgbClr val="339966"/>
                </a:solidFill>
                <a:hlinkClick r:id="rId6"/>
              </a:rPr>
              <a:t>https://</a:t>
            </a:r>
            <a:r>
              <a:rPr lang="es-ES" sz="2400" b="1" dirty="0" smtClean="0">
                <a:solidFill>
                  <a:srgbClr val="339966"/>
                </a:solidFill>
                <a:hlinkClick r:id="rId6"/>
              </a:rPr>
              <a:t>es.surveymonkey.com/r/ETI_CHCantabrico_COC</a:t>
            </a:r>
            <a:endParaRPr lang="es-ES" sz="2400" b="1" dirty="0" smtClean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1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:\Proyectos\3058002_PANAGUA&amp;PP\6.3.2_material difusion\07_ETI\Material_Diseño_ETI\imagenes\ppt\solo_fond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36636" y="3353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71" y="1844824"/>
            <a:ext cx="6927925" cy="470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izquierda"/>
          <p:cNvSpPr/>
          <p:nvPr/>
        </p:nvSpPr>
        <p:spPr>
          <a:xfrm>
            <a:off x="6238892" y="5897332"/>
            <a:ext cx="2293548" cy="648072"/>
          </a:xfrm>
          <a:prstGeom prst="leftArrow">
            <a:avLst/>
          </a:prstGeom>
          <a:solidFill>
            <a:srgbClr val="339966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FASE ACTUAL</a:t>
            </a:r>
            <a:endParaRPr lang="es-ES" sz="20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0" y="764704"/>
            <a:ext cx="7884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339966"/>
                </a:solidFill>
                <a:latin typeface="Arial Narrow" panose="020B0606020202030204" pitchFamily="34" charset="0"/>
              </a:rPr>
              <a:t>Proceso de Planificación Hidrológica</a:t>
            </a:r>
            <a:endParaRPr lang="es-ES" sz="4000" b="1" dirty="0">
              <a:solidFill>
                <a:srgbClr val="339966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1 Elipse"/>
          <p:cNvSpPr/>
          <p:nvPr/>
        </p:nvSpPr>
        <p:spPr>
          <a:xfrm>
            <a:off x="2339752" y="3789040"/>
            <a:ext cx="2592288" cy="1584176"/>
          </a:xfrm>
          <a:prstGeom prst="ellipse">
            <a:avLst/>
          </a:prstGeom>
          <a:noFill/>
          <a:ln w="76200"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5617634" y="4195114"/>
            <a:ext cx="3526366" cy="224676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Se recuerda que el plazo de consulta publica está prorrogado hasta el 30 de octubre.</a:t>
            </a:r>
            <a:endParaRPr lang="es-E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44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:\Proyectos\3058002_PANAGUA&amp;PP\6.3.2_material difusion\07_ETI\Material_Diseño_ETI\imagenes\ppt\solo_fond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-20340" y="3353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-20340" y="610106"/>
            <a:ext cx="95405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800" b="1" dirty="0" smtClean="0">
                <a:solidFill>
                  <a:srgbClr val="339966"/>
                </a:solidFill>
                <a:latin typeface="Arial Narrow" panose="020B0606020202030204" pitchFamily="34" charset="0"/>
              </a:rPr>
              <a:t>Etapas del proceso de planificación hidrológica</a:t>
            </a:r>
            <a:endParaRPr lang="es-ES" sz="3800" b="1" dirty="0">
              <a:solidFill>
                <a:srgbClr val="339966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03649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4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:\Proyectos\3058002_PANAGUA&amp;PP\6.3.2_material difusion\07_ETI\Material_Diseño_ETI\imagenes\ppt\solo_fond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79586" y="3797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-186" y="610106"/>
            <a:ext cx="91236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800" b="1" dirty="0">
                <a:solidFill>
                  <a:srgbClr val="339966"/>
                </a:solidFill>
                <a:latin typeface="Arial Narrow" panose="020B0606020202030204" pitchFamily="34" charset="0"/>
              </a:rPr>
              <a:t>Objetivos </a:t>
            </a:r>
            <a:r>
              <a:rPr lang="es-ES" sz="3800" b="1" dirty="0" smtClean="0">
                <a:solidFill>
                  <a:srgbClr val="339966"/>
                </a:solidFill>
                <a:latin typeface="Arial Narrow" panose="020B0606020202030204" pitchFamily="34" charset="0"/>
              </a:rPr>
              <a:t>del Esquema de Temas Importantes</a:t>
            </a:r>
            <a:endParaRPr lang="es-ES" sz="3800" b="1" dirty="0">
              <a:solidFill>
                <a:srgbClr val="339966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79512" y="1340768"/>
            <a:ext cx="55446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39966"/>
                </a:solidFill>
              </a:rPr>
              <a:t>I</a:t>
            </a:r>
            <a:r>
              <a:rPr lang="es-ES" sz="2800" b="1" dirty="0" smtClean="0">
                <a:solidFill>
                  <a:srgbClr val="339966"/>
                </a:solidFill>
              </a:rPr>
              <a:t>dentificar </a:t>
            </a:r>
            <a:r>
              <a:rPr lang="es-ES" sz="2800" b="1" dirty="0">
                <a:solidFill>
                  <a:srgbClr val="339966"/>
                </a:solidFill>
              </a:rPr>
              <a:t>los principales problemas relacionados con la gestión del agua en cada demarcación, así como las posibles alternativas de solución.</a:t>
            </a:r>
          </a:p>
        </p:txBody>
      </p:sp>
      <p:sp>
        <p:nvSpPr>
          <p:cNvPr id="2" name="1 Elipse"/>
          <p:cNvSpPr/>
          <p:nvPr/>
        </p:nvSpPr>
        <p:spPr>
          <a:xfrm>
            <a:off x="251520" y="4259064"/>
            <a:ext cx="2304256" cy="1224136"/>
          </a:xfrm>
          <a:prstGeom prst="ellipse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Objetivos</a:t>
            </a:r>
          </a:p>
          <a:p>
            <a:pPr algn="ctr"/>
            <a:r>
              <a:rPr lang="es-ES" sz="2800" b="1" dirty="0" smtClean="0"/>
              <a:t>del E.T.I.</a:t>
            </a:r>
            <a:endParaRPr lang="es-ES" sz="28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3158108" y="3466852"/>
            <a:ext cx="5965366" cy="792088"/>
          </a:xfrm>
          <a:prstGeom prst="round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 smtClean="0"/>
              <a:t>Identificar, definir y valorar  los principales problemas de la demarcación hidrográfica</a:t>
            </a:r>
            <a:endParaRPr lang="es-ES" sz="2400" dirty="0"/>
          </a:p>
        </p:txBody>
      </p:sp>
      <p:sp>
        <p:nvSpPr>
          <p:cNvPr id="9" name="8 Rectángulo redondeado"/>
          <p:cNvSpPr/>
          <p:nvPr/>
        </p:nvSpPr>
        <p:spPr>
          <a:xfrm>
            <a:off x="3158108" y="4475088"/>
            <a:ext cx="5965366" cy="792088"/>
          </a:xfrm>
          <a:prstGeom prst="round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 smtClean="0"/>
              <a:t>Plantear y valorar las posibles alternativas de actuación para solucionar los problemas</a:t>
            </a:r>
            <a:endParaRPr lang="es-ES" sz="2400" dirty="0"/>
          </a:p>
        </p:txBody>
      </p:sp>
      <p:sp>
        <p:nvSpPr>
          <p:cNvPr id="10" name="9 Rectángulo redondeado"/>
          <p:cNvSpPr/>
          <p:nvPr/>
        </p:nvSpPr>
        <p:spPr>
          <a:xfrm>
            <a:off x="3203848" y="5484440"/>
            <a:ext cx="5919626" cy="792088"/>
          </a:xfrm>
          <a:prstGeom prst="round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 smtClean="0"/>
              <a:t>Concretar posibles decisiones a adoptar en la posterior configuración del Plan Hidrológico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67377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:\Proyectos\3058002_PANAGUA&amp;PP\6.3.2_material difusion\07_ETI\Material_Diseño_ETI\imagenes\ppt\solo_fond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0" y="653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-16923" y="727829"/>
            <a:ext cx="961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339966"/>
                </a:solidFill>
                <a:latin typeface="Arial Narrow" panose="020B0606020202030204" pitchFamily="34" charset="0"/>
              </a:rPr>
              <a:t>Planteamiento del Esquema de Temas Importantes</a:t>
            </a:r>
            <a:endParaRPr lang="es-ES" sz="3600" b="1" dirty="0">
              <a:solidFill>
                <a:srgbClr val="339966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1 Elipse"/>
          <p:cNvSpPr/>
          <p:nvPr/>
        </p:nvSpPr>
        <p:spPr>
          <a:xfrm>
            <a:off x="914420" y="3581896"/>
            <a:ext cx="2880320" cy="1368152"/>
          </a:xfrm>
          <a:prstGeom prst="ellipse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Esquema provisional de Temas Importantes</a:t>
            </a:r>
            <a:endParaRPr lang="es-ES" b="1" dirty="0"/>
          </a:p>
        </p:txBody>
      </p:sp>
      <p:sp>
        <p:nvSpPr>
          <p:cNvPr id="6" name="5 Elipse"/>
          <p:cNvSpPr/>
          <p:nvPr/>
        </p:nvSpPr>
        <p:spPr>
          <a:xfrm>
            <a:off x="6090964" y="3591018"/>
            <a:ext cx="3053036" cy="1368152"/>
          </a:xfrm>
          <a:prstGeom prst="ellipse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Esquema de Temas Importantes</a:t>
            </a:r>
            <a:endParaRPr lang="es-ES" sz="2400" b="1" dirty="0"/>
          </a:p>
        </p:txBody>
      </p:sp>
      <p:sp>
        <p:nvSpPr>
          <p:cNvPr id="5" name="4 Flecha a la derecha con muesca"/>
          <p:cNvSpPr/>
          <p:nvPr/>
        </p:nvSpPr>
        <p:spPr>
          <a:xfrm>
            <a:off x="3995936" y="4023066"/>
            <a:ext cx="2095028" cy="504056"/>
          </a:xfrm>
          <a:prstGeom prst="notchedRightArrow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4283968" y="1988840"/>
            <a:ext cx="2160240" cy="158417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CONSEJO DEL AGUA DE LA DEMARCACIÓN</a:t>
            </a:r>
            <a:endParaRPr lang="es-ES" sz="1600" b="1" dirty="0"/>
          </a:p>
        </p:txBody>
      </p:sp>
      <p:sp>
        <p:nvSpPr>
          <p:cNvPr id="8" name="7 Flecha a la derecha con muesca"/>
          <p:cNvSpPr/>
          <p:nvPr/>
        </p:nvSpPr>
        <p:spPr>
          <a:xfrm rot="5400000">
            <a:off x="5211071" y="3726033"/>
            <a:ext cx="306034" cy="288032"/>
          </a:xfrm>
          <a:prstGeom prst="notched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1167756" y="2312876"/>
            <a:ext cx="2311276" cy="9361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Propuestas y sugerencias de las partes interesadas </a:t>
            </a:r>
            <a:endParaRPr lang="es-ES" b="1" dirty="0"/>
          </a:p>
        </p:txBody>
      </p:sp>
      <p:sp>
        <p:nvSpPr>
          <p:cNvPr id="13" name="12 Rectángulo"/>
          <p:cNvSpPr/>
          <p:nvPr/>
        </p:nvSpPr>
        <p:spPr>
          <a:xfrm>
            <a:off x="1230128" y="5373216"/>
            <a:ext cx="2248904" cy="9361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Observaciones de la Consulta Pública</a:t>
            </a:r>
            <a:endParaRPr lang="es-ES" b="1" dirty="0"/>
          </a:p>
        </p:txBody>
      </p:sp>
      <p:sp>
        <p:nvSpPr>
          <p:cNvPr id="14" name="13 Flecha a la derecha con muesca"/>
          <p:cNvSpPr/>
          <p:nvPr/>
        </p:nvSpPr>
        <p:spPr>
          <a:xfrm rot="5400000">
            <a:off x="2201563" y="3284863"/>
            <a:ext cx="306034" cy="288032"/>
          </a:xfrm>
          <a:prstGeom prst="notched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a la derecha con muesca"/>
          <p:cNvSpPr/>
          <p:nvPr/>
        </p:nvSpPr>
        <p:spPr>
          <a:xfrm rot="16200000">
            <a:off x="2170377" y="4995174"/>
            <a:ext cx="306034" cy="288032"/>
          </a:xfrm>
          <a:prstGeom prst="notched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863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5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:\Proyectos\3058002_PANAGUA&amp;PP\6.3.2_material difusion\07_ETI\Material_Diseño_ETI\imagenes\ppt\solo_fond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-20340" y="3353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0340" y="663660"/>
            <a:ext cx="91236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800" b="1" dirty="0" smtClean="0">
                <a:solidFill>
                  <a:srgbClr val="339966"/>
                </a:solidFill>
                <a:latin typeface="Arial Narrow" panose="020B0606020202030204" pitchFamily="34" charset="0"/>
              </a:rPr>
              <a:t>Contenido del Esquema de Temas Importantes</a:t>
            </a:r>
            <a:endParaRPr lang="es-ES" sz="3800" b="1" dirty="0">
              <a:solidFill>
                <a:srgbClr val="339966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82824" y="1556792"/>
            <a:ext cx="457720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Font typeface="Wingdings" panose="05000000000000000000" pitchFamily="2" charset="2"/>
              <a:buChar char="v"/>
            </a:pPr>
            <a:r>
              <a:rPr lang="es-ES" sz="2800" b="1" dirty="0" smtClean="0">
                <a:solidFill>
                  <a:srgbClr val="339966"/>
                </a:solidFill>
              </a:rPr>
              <a:t>Memoria</a:t>
            </a:r>
          </a:p>
          <a:p>
            <a:pPr marL="630238" lvl="1" indent="-360363">
              <a:buFont typeface="Wingdings" panose="05000000000000000000" pitchFamily="2" charset="2"/>
              <a:buChar char="v"/>
            </a:pPr>
            <a:r>
              <a:rPr lang="es-ES" sz="2400" b="1" dirty="0" smtClean="0">
                <a:solidFill>
                  <a:srgbClr val="339966"/>
                </a:solidFill>
              </a:rPr>
              <a:t>Introducción</a:t>
            </a:r>
          </a:p>
          <a:p>
            <a:pPr marL="630238" lvl="1" indent="-360363">
              <a:buFont typeface="Wingdings" panose="05000000000000000000" pitchFamily="2" charset="2"/>
              <a:buChar char="v"/>
            </a:pPr>
            <a:r>
              <a:rPr lang="es-ES" sz="2400" b="1" dirty="0" smtClean="0">
                <a:solidFill>
                  <a:srgbClr val="339966"/>
                </a:solidFill>
              </a:rPr>
              <a:t>Elementos y planteamiento</a:t>
            </a:r>
          </a:p>
          <a:p>
            <a:pPr marL="630238" lvl="1" indent="-360363">
              <a:buFont typeface="Wingdings" panose="05000000000000000000" pitchFamily="2" charset="2"/>
              <a:buChar char="v"/>
            </a:pPr>
            <a:r>
              <a:rPr lang="es-ES" sz="2400" b="1" dirty="0" smtClean="0">
                <a:solidFill>
                  <a:srgbClr val="339966"/>
                </a:solidFill>
              </a:rPr>
              <a:t>Temas importantes</a:t>
            </a:r>
          </a:p>
          <a:p>
            <a:pPr marL="630238" lvl="1" indent="-360363">
              <a:buFont typeface="Wingdings" panose="05000000000000000000" pitchFamily="2" charset="2"/>
              <a:buChar char="v"/>
            </a:pPr>
            <a:r>
              <a:rPr lang="es-ES" sz="2400" b="1" dirty="0" smtClean="0">
                <a:solidFill>
                  <a:srgbClr val="339966"/>
                </a:solidFill>
              </a:rPr>
              <a:t>Presiones e impactos y sectores de riesgo para los objetivos</a:t>
            </a:r>
          </a:p>
          <a:p>
            <a:pPr marL="630238" lvl="1" indent="-360363">
              <a:buFont typeface="Wingdings" panose="05000000000000000000" pitchFamily="2" charset="2"/>
              <a:buChar char="v"/>
            </a:pPr>
            <a:r>
              <a:rPr lang="es-ES" sz="2400" b="1" dirty="0" smtClean="0">
                <a:solidFill>
                  <a:srgbClr val="339966"/>
                </a:solidFill>
              </a:rPr>
              <a:t>Directrices para revisión del PH</a:t>
            </a:r>
          </a:p>
          <a:p>
            <a:pPr marL="719138" lvl="1" indent="-628650">
              <a:buFont typeface="Wingdings" panose="05000000000000000000" pitchFamily="2" charset="2"/>
              <a:buChar char="v"/>
            </a:pPr>
            <a:endParaRPr lang="es-ES" sz="2400" b="1" dirty="0" smtClean="0">
              <a:solidFill>
                <a:srgbClr val="339966"/>
              </a:solidFill>
            </a:endParaRPr>
          </a:p>
          <a:p>
            <a:pPr marL="360363" indent="-360363">
              <a:buFont typeface="Wingdings" panose="05000000000000000000" pitchFamily="2" charset="2"/>
              <a:buChar char="v"/>
            </a:pPr>
            <a:r>
              <a:rPr lang="es-ES" sz="2800" b="1" dirty="0" smtClean="0">
                <a:solidFill>
                  <a:srgbClr val="339966"/>
                </a:solidFill>
              </a:rPr>
              <a:t>Anexo I</a:t>
            </a:r>
          </a:p>
          <a:p>
            <a:pPr marL="630238" lvl="1" indent="-360363">
              <a:buFont typeface="Wingdings" panose="05000000000000000000" pitchFamily="2" charset="2"/>
              <a:buChar char="v"/>
            </a:pPr>
            <a:r>
              <a:rPr lang="es-ES" sz="2400" b="1" dirty="0" smtClean="0">
                <a:solidFill>
                  <a:srgbClr val="339966"/>
                </a:solidFill>
              </a:rPr>
              <a:t>Cada una de las 18 fichas</a:t>
            </a:r>
            <a:endParaRPr lang="es-ES" sz="2400" b="1" dirty="0">
              <a:solidFill>
                <a:srgbClr val="339966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551660" y="1340768"/>
            <a:ext cx="4320480" cy="550920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355600" indent="-355600">
              <a:buFont typeface="+mj-lt"/>
              <a:buAutoNum type="alphaLcParenR"/>
            </a:pPr>
            <a:r>
              <a:rPr lang="es-ES" sz="2000" b="1" dirty="0" smtClean="0">
                <a:solidFill>
                  <a:schemeClr val="bg1"/>
                </a:solidFill>
              </a:rPr>
              <a:t>Descripción </a:t>
            </a:r>
            <a:r>
              <a:rPr lang="es-ES" sz="2000" b="1" dirty="0">
                <a:solidFill>
                  <a:schemeClr val="bg1"/>
                </a:solidFill>
              </a:rPr>
              <a:t>y localización del problema.</a:t>
            </a:r>
          </a:p>
          <a:p>
            <a:pPr marL="355600" indent="-355600">
              <a:buFont typeface="+mj-lt"/>
              <a:buAutoNum type="alphaLcParenR"/>
            </a:pPr>
            <a:r>
              <a:rPr lang="es-ES" sz="2000" b="1" dirty="0" smtClean="0">
                <a:solidFill>
                  <a:schemeClr val="bg1"/>
                </a:solidFill>
              </a:rPr>
              <a:t>Naturaleza </a:t>
            </a:r>
            <a:r>
              <a:rPr lang="es-ES" sz="2000" b="1" dirty="0">
                <a:solidFill>
                  <a:schemeClr val="bg1"/>
                </a:solidFill>
              </a:rPr>
              <a:t>y origen de las presiones generadoras del problema, incluyendo los sectores y actividades generadoras.</a:t>
            </a:r>
          </a:p>
          <a:p>
            <a:pPr marL="355600" indent="-355600">
              <a:buFont typeface="+mj-lt"/>
              <a:buAutoNum type="alphaLcParenR"/>
            </a:pPr>
            <a:r>
              <a:rPr lang="es-ES" sz="2000" b="1" dirty="0" smtClean="0">
                <a:solidFill>
                  <a:schemeClr val="bg1"/>
                </a:solidFill>
              </a:rPr>
              <a:t>Planteamiento </a:t>
            </a:r>
            <a:r>
              <a:rPr lang="es-ES" sz="2000" b="1" dirty="0">
                <a:solidFill>
                  <a:schemeClr val="bg1"/>
                </a:solidFill>
              </a:rPr>
              <a:t>de alternativas, incluyendo los sectores y actividades afectadas por las posibles soluciones:</a:t>
            </a:r>
          </a:p>
          <a:p>
            <a:pPr marL="539750" lvl="1" indent="-269875">
              <a:buFont typeface="+mj-lt"/>
              <a:buAutoNum type="romanUcPeriod"/>
            </a:pPr>
            <a:r>
              <a:rPr lang="es-ES" b="1" dirty="0" smtClean="0">
                <a:solidFill>
                  <a:schemeClr val="bg1"/>
                </a:solidFill>
              </a:rPr>
              <a:t>Previsible </a:t>
            </a:r>
            <a:r>
              <a:rPr lang="es-ES" b="1" dirty="0">
                <a:solidFill>
                  <a:schemeClr val="bg1"/>
                </a:solidFill>
              </a:rPr>
              <a:t>evolución del problema bajo el escenario tendencial (alternativa 0).</a:t>
            </a:r>
          </a:p>
          <a:p>
            <a:pPr marL="539750" lvl="1" indent="-269875">
              <a:buFont typeface="+mj-lt"/>
              <a:buAutoNum type="romanUcPeriod"/>
            </a:pPr>
            <a:r>
              <a:rPr lang="es-ES" b="1" dirty="0" smtClean="0">
                <a:solidFill>
                  <a:schemeClr val="bg1"/>
                </a:solidFill>
              </a:rPr>
              <a:t>Soluciones </a:t>
            </a:r>
            <a:r>
              <a:rPr lang="es-ES" b="1" dirty="0">
                <a:solidFill>
                  <a:schemeClr val="bg1"/>
                </a:solidFill>
              </a:rPr>
              <a:t>alternativas, en su caso.</a:t>
            </a:r>
          </a:p>
          <a:p>
            <a:pPr marL="355600" indent="-355600">
              <a:buFont typeface="+mj-lt"/>
              <a:buAutoNum type="alphaLcParenR" startAt="4"/>
            </a:pPr>
            <a:r>
              <a:rPr lang="es-ES" sz="2000" b="1" dirty="0" smtClean="0">
                <a:solidFill>
                  <a:schemeClr val="bg1"/>
                </a:solidFill>
              </a:rPr>
              <a:t>Decisiones </a:t>
            </a:r>
            <a:r>
              <a:rPr lang="es-ES" sz="2000" b="1" dirty="0">
                <a:solidFill>
                  <a:schemeClr val="bg1"/>
                </a:solidFill>
              </a:rPr>
              <a:t>que pueden adoptarse de cara a la configuración del futuro Plan.</a:t>
            </a:r>
          </a:p>
          <a:p>
            <a:pPr marL="355600" indent="-355600">
              <a:buFont typeface="+mj-lt"/>
              <a:buAutoNum type="alphaLcParenR" startAt="4"/>
            </a:pPr>
            <a:r>
              <a:rPr lang="es-ES" sz="2000" b="1" dirty="0" smtClean="0">
                <a:solidFill>
                  <a:schemeClr val="bg1"/>
                </a:solidFill>
              </a:rPr>
              <a:t>Temas </a:t>
            </a:r>
            <a:r>
              <a:rPr lang="es-ES" sz="2000" b="1" dirty="0">
                <a:solidFill>
                  <a:schemeClr val="bg1"/>
                </a:solidFill>
              </a:rPr>
              <a:t>relacionado</a:t>
            </a:r>
            <a:r>
              <a:rPr lang="es-ES" sz="2000" b="1" dirty="0">
                <a:solidFill>
                  <a:srgbClr val="339966"/>
                </a:solidFill>
              </a:rPr>
              <a:t>s</a:t>
            </a:r>
          </a:p>
        </p:txBody>
      </p:sp>
      <p:sp>
        <p:nvSpPr>
          <p:cNvPr id="3" name="2 Flecha doblada"/>
          <p:cNvSpPr/>
          <p:nvPr/>
        </p:nvSpPr>
        <p:spPr>
          <a:xfrm>
            <a:off x="3707904" y="4653136"/>
            <a:ext cx="843756" cy="1152128"/>
          </a:xfrm>
          <a:prstGeom prst="ben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9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:\Proyectos\3058002_PANAGUA&amp;PP\6.3.2_material difusion\07_ETI\Material_Diseño_ETI\imagenes\ppt\solo_fond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-5175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-10170" y="476672"/>
            <a:ext cx="91236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800" b="1" dirty="0" smtClean="0">
                <a:solidFill>
                  <a:srgbClr val="339966"/>
                </a:solidFill>
                <a:latin typeface="Arial Narrow" panose="020B0606020202030204" pitchFamily="34" charset="0"/>
              </a:rPr>
              <a:t>Temas Importantes del tercer ciclo</a:t>
            </a:r>
            <a:endParaRPr lang="es-ES" sz="3800" b="1" dirty="0">
              <a:solidFill>
                <a:srgbClr val="339966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333799"/>
              </p:ext>
            </p:extLst>
          </p:nvPr>
        </p:nvGraphicFramePr>
        <p:xfrm>
          <a:off x="106124" y="1153780"/>
          <a:ext cx="9005986" cy="53279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28192"/>
                <a:gridCol w="432048"/>
                <a:gridCol w="6845746"/>
              </a:tblGrid>
              <a:tr h="250392">
                <a:tc row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I. Cumplimiento de objetivos medioambientales</a:t>
                      </a:r>
                      <a:endParaRPr lang="es-ES" sz="1400" dirty="0">
                        <a:effectLst/>
                        <a:latin typeface="Arial"/>
                        <a:ea typeface="Georgia"/>
                      </a:endParaRPr>
                    </a:p>
                  </a:txBody>
                  <a:tcPr marL="14889" marR="14889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es-ES" sz="1400" b="1" dirty="0">
                        <a:solidFill>
                          <a:srgbClr val="00B05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14889" marR="1488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B050"/>
                          </a:solidFill>
                          <a:effectLst/>
                        </a:rPr>
                        <a:t>Contaminación de origen urbano</a:t>
                      </a:r>
                      <a:endParaRPr lang="es-ES" sz="1600" dirty="0">
                        <a:solidFill>
                          <a:srgbClr val="00B050"/>
                        </a:solidFill>
                        <a:effectLst/>
                        <a:latin typeface="Arial"/>
                        <a:ea typeface="Georgia"/>
                      </a:endParaRPr>
                    </a:p>
                  </a:txBody>
                  <a:tcPr marL="14889" marR="14889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19650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es-ES" sz="1400" b="1" dirty="0">
                        <a:solidFill>
                          <a:srgbClr val="00B05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14889" marR="1488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B050"/>
                          </a:solidFill>
                          <a:effectLst/>
                        </a:rPr>
                        <a:t>Contaminación puntual por vertidos industriales</a:t>
                      </a:r>
                      <a:endParaRPr lang="es-ES" sz="1600" dirty="0">
                        <a:solidFill>
                          <a:srgbClr val="00B050"/>
                        </a:solidFill>
                        <a:effectLst/>
                        <a:latin typeface="Arial"/>
                        <a:ea typeface="Georgia"/>
                      </a:endParaRPr>
                    </a:p>
                  </a:txBody>
                  <a:tcPr marL="14889" marR="14889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33"/>
                    </a:solidFill>
                  </a:tcPr>
                </a:tc>
              </a:tr>
              <a:tr h="8455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B050"/>
                          </a:solidFill>
                          <a:effectLst/>
                        </a:rPr>
                        <a:t>3</a:t>
                      </a:r>
                      <a:endParaRPr lang="es-ES" sz="1400" b="1" dirty="0">
                        <a:solidFill>
                          <a:srgbClr val="00B05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14889" marR="1488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B050"/>
                          </a:solidFill>
                          <a:effectLst/>
                        </a:rPr>
                        <a:t>Contaminación difusa</a:t>
                      </a:r>
                      <a:endParaRPr lang="es-ES" sz="1600" dirty="0">
                        <a:solidFill>
                          <a:srgbClr val="00B050"/>
                        </a:solidFill>
                        <a:effectLst/>
                        <a:latin typeface="Arial"/>
                        <a:ea typeface="Georgia"/>
                      </a:endParaRPr>
                    </a:p>
                  </a:txBody>
                  <a:tcPr marL="14889" marR="14889" marT="0" marB="0">
                    <a:solidFill>
                      <a:srgbClr val="CCFF99"/>
                    </a:solidFill>
                  </a:tcPr>
                </a:tc>
              </a:tr>
              <a:tr h="4460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B050"/>
                          </a:solidFill>
                          <a:effectLst/>
                        </a:rPr>
                        <a:t>4</a:t>
                      </a:r>
                      <a:endParaRPr lang="es-ES" sz="1400" b="1" dirty="0">
                        <a:solidFill>
                          <a:srgbClr val="00B05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14889" marR="1488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B050"/>
                          </a:solidFill>
                          <a:effectLst/>
                        </a:rPr>
                        <a:t>Otras fuentes de contaminación</a:t>
                      </a:r>
                      <a:endParaRPr lang="es-ES" sz="1600" dirty="0">
                        <a:solidFill>
                          <a:srgbClr val="00B050"/>
                        </a:solidFill>
                        <a:effectLst/>
                        <a:latin typeface="Arial"/>
                        <a:ea typeface="Georgia"/>
                      </a:endParaRPr>
                    </a:p>
                  </a:txBody>
                  <a:tcPr marL="14889" marR="14889" marT="0" marB="0" anchor="ctr">
                    <a:solidFill>
                      <a:srgbClr val="99FF33"/>
                    </a:solidFill>
                  </a:tcPr>
                </a:tc>
              </a:tr>
              <a:tr h="7666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B050"/>
                          </a:solidFill>
                          <a:effectLst/>
                        </a:rPr>
                        <a:t>5</a:t>
                      </a:r>
                      <a:endParaRPr lang="es-ES" sz="1400" b="1" dirty="0">
                        <a:solidFill>
                          <a:srgbClr val="00B05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14889" marR="1488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B050"/>
                          </a:solidFill>
                          <a:effectLst/>
                        </a:rPr>
                        <a:t>Alteraciones </a:t>
                      </a:r>
                      <a:r>
                        <a:rPr lang="es-ES" sz="1600" dirty="0" err="1">
                          <a:solidFill>
                            <a:srgbClr val="00B050"/>
                          </a:solidFill>
                          <a:effectLst/>
                        </a:rPr>
                        <a:t>hidromorfológicas</a:t>
                      </a:r>
                      <a:r>
                        <a:rPr lang="es-ES" sz="1600" dirty="0">
                          <a:solidFill>
                            <a:srgbClr val="00B050"/>
                          </a:solidFill>
                          <a:effectLst/>
                        </a:rPr>
                        <a:t> y ocupación del dominio público</a:t>
                      </a:r>
                      <a:endParaRPr lang="es-ES" sz="1600" dirty="0">
                        <a:solidFill>
                          <a:srgbClr val="00B050"/>
                        </a:solidFill>
                        <a:effectLst/>
                        <a:latin typeface="Arial"/>
                        <a:ea typeface="Georgia"/>
                      </a:endParaRPr>
                    </a:p>
                  </a:txBody>
                  <a:tcPr marL="14889" marR="14889" marT="0" marB="0">
                    <a:solidFill>
                      <a:srgbClr val="CCFF99"/>
                    </a:solidFill>
                  </a:tcPr>
                </a:tc>
              </a:tr>
              <a:tr h="3672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B050"/>
                          </a:solidFill>
                          <a:effectLst/>
                        </a:rPr>
                        <a:t>6</a:t>
                      </a:r>
                      <a:endParaRPr lang="es-ES" sz="1400" b="1" dirty="0">
                        <a:solidFill>
                          <a:srgbClr val="00B05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14889" marR="1488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B050"/>
                          </a:solidFill>
                          <a:effectLst/>
                        </a:rPr>
                        <a:t>Mantenimiento de caudales ecológicos</a:t>
                      </a:r>
                      <a:endParaRPr lang="es-ES" sz="1600" dirty="0">
                        <a:solidFill>
                          <a:srgbClr val="00B050"/>
                        </a:solidFill>
                        <a:effectLst/>
                        <a:latin typeface="Arial"/>
                        <a:ea typeface="Georgia"/>
                      </a:endParaRPr>
                    </a:p>
                  </a:txBody>
                  <a:tcPr marL="14889" marR="14889" marT="0" marB="0">
                    <a:solidFill>
                      <a:srgbClr val="99FF33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B050"/>
                          </a:solidFill>
                          <a:effectLst/>
                        </a:rPr>
                        <a:t>7</a:t>
                      </a:r>
                      <a:endParaRPr lang="es-ES" sz="1400" b="1" dirty="0">
                        <a:solidFill>
                          <a:srgbClr val="00B05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14889" marR="1488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B050"/>
                          </a:solidFill>
                          <a:effectLst/>
                        </a:rPr>
                        <a:t>Especies </a:t>
                      </a:r>
                      <a:r>
                        <a:rPr lang="es-ES" sz="1600" dirty="0" err="1">
                          <a:solidFill>
                            <a:srgbClr val="00B050"/>
                          </a:solidFill>
                          <a:effectLst/>
                        </a:rPr>
                        <a:t>alóctonas</a:t>
                      </a:r>
                      <a:r>
                        <a:rPr lang="es-ES" sz="1600" dirty="0">
                          <a:solidFill>
                            <a:srgbClr val="00B050"/>
                          </a:solidFill>
                          <a:effectLst/>
                        </a:rPr>
                        <a:t> invasoras</a:t>
                      </a:r>
                      <a:endParaRPr lang="es-ES" sz="1600" dirty="0">
                        <a:solidFill>
                          <a:srgbClr val="00B050"/>
                        </a:solidFill>
                        <a:effectLst/>
                        <a:latin typeface="Arial"/>
                        <a:ea typeface="Georgia"/>
                      </a:endParaRPr>
                    </a:p>
                  </a:txBody>
                  <a:tcPr marL="14889" marR="14889" marT="0" marB="0" anchor="ctr">
                    <a:solidFill>
                      <a:srgbClr val="CCFF99"/>
                    </a:solidFill>
                  </a:tcPr>
                </a:tc>
              </a:tr>
              <a:tr h="10084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B050"/>
                          </a:solidFill>
                          <a:effectLst/>
                        </a:rPr>
                        <a:t>8</a:t>
                      </a:r>
                      <a:endParaRPr lang="es-ES" sz="1400" b="1" dirty="0">
                        <a:solidFill>
                          <a:srgbClr val="00B05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14889" marR="1488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B050"/>
                          </a:solidFill>
                          <a:effectLst/>
                        </a:rPr>
                        <a:t>Protección de hábitat y especies asociadas a zonas protegidas</a:t>
                      </a:r>
                      <a:endParaRPr lang="es-ES" sz="1600" dirty="0">
                        <a:solidFill>
                          <a:srgbClr val="00B050"/>
                        </a:solidFill>
                        <a:effectLst/>
                        <a:latin typeface="Arial"/>
                        <a:ea typeface="Georgia"/>
                      </a:endParaRPr>
                    </a:p>
                  </a:txBody>
                  <a:tcPr marL="14889" marR="14889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</a:tr>
              <a:tr h="204917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II. Atención de las demandas y racionalidad del uso</a:t>
                      </a:r>
                      <a:endParaRPr lang="es-ES" sz="1400" dirty="0">
                        <a:effectLst/>
                        <a:latin typeface="Arial"/>
                        <a:ea typeface="Georgia"/>
                      </a:endParaRPr>
                    </a:p>
                  </a:txBody>
                  <a:tcPr marL="14889" marR="14889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B050"/>
                          </a:solidFill>
                          <a:effectLst/>
                        </a:rPr>
                        <a:t>9</a:t>
                      </a:r>
                      <a:endParaRPr lang="es-ES" sz="1400" b="1" dirty="0">
                        <a:solidFill>
                          <a:srgbClr val="00B05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14889" marR="14889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B050"/>
                          </a:solidFill>
                          <a:effectLst/>
                        </a:rPr>
                        <a:t>Abastecimiento urbano y a la población dispersa</a:t>
                      </a:r>
                      <a:endParaRPr lang="es-ES" sz="1600" dirty="0">
                        <a:solidFill>
                          <a:srgbClr val="00B050"/>
                        </a:solidFill>
                        <a:effectLst/>
                        <a:latin typeface="Arial"/>
                        <a:ea typeface="Georgia"/>
                      </a:endParaRPr>
                    </a:p>
                  </a:txBody>
                  <a:tcPr marL="14889" marR="14889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99"/>
                    </a:solidFill>
                  </a:tcPr>
                </a:tc>
              </a:tr>
              <a:tr h="30898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B050"/>
                          </a:solidFill>
                          <a:effectLst/>
                        </a:rPr>
                        <a:t>10</a:t>
                      </a:r>
                      <a:endParaRPr lang="es-ES" sz="1400" b="1" dirty="0">
                        <a:solidFill>
                          <a:srgbClr val="00B05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14889" marR="14889" marT="0" marB="0"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B050"/>
                          </a:solidFill>
                          <a:effectLst/>
                        </a:rPr>
                        <a:t>Adaptación de los escenarios de aprovechamiento a las previsiones de Cambio Climático</a:t>
                      </a:r>
                      <a:endParaRPr lang="es-ES" sz="1600" dirty="0">
                        <a:solidFill>
                          <a:srgbClr val="00B050"/>
                        </a:solidFill>
                        <a:effectLst/>
                        <a:latin typeface="Arial"/>
                        <a:ea typeface="Georgia"/>
                      </a:endParaRPr>
                    </a:p>
                  </a:txBody>
                  <a:tcPr marL="14889" marR="14889" marT="0" marB="0" anchor="ctr">
                    <a:solidFill>
                      <a:srgbClr val="99FF33"/>
                    </a:solidFill>
                  </a:tcPr>
                </a:tc>
              </a:tr>
              <a:tr h="12629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B050"/>
                          </a:solidFill>
                          <a:effectLst/>
                        </a:rPr>
                        <a:t>11</a:t>
                      </a:r>
                      <a:endParaRPr lang="es-ES" sz="1400" b="1" dirty="0">
                        <a:solidFill>
                          <a:srgbClr val="00B05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14889" marR="14889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B050"/>
                          </a:solidFill>
                          <a:effectLst/>
                        </a:rPr>
                        <a:t>Otros usos</a:t>
                      </a:r>
                      <a:endParaRPr lang="es-ES" sz="1600" dirty="0">
                        <a:solidFill>
                          <a:srgbClr val="00B050"/>
                        </a:solidFill>
                        <a:effectLst/>
                        <a:latin typeface="Arial"/>
                        <a:ea typeface="Georgia"/>
                      </a:endParaRPr>
                    </a:p>
                  </a:txBody>
                  <a:tcPr marL="14889" marR="14889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III. Seguridad frente a fenómenos extremos</a:t>
                      </a:r>
                      <a:endParaRPr lang="es-ES" sz="1400" dirty="0">
                        <a:effectLst/>
                        <a:latin typeface="Arial"/>
                        <a:ea typeface="Georgia"/>
                      </a:endParaRPr>
                    </a:p>
                  </a:txBody>
                  <a:tcPr marL="14889" marR="14889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B050"/>
                          </a:solidFill>
                          <a:effectLst/>
                        </a:rPr>
                        <a:t>12</a:t>
                      </a:r>
                      <a:endParaRPr lang="es-ES" sz="1400" b="1" dirty="0">
                        <a:solidFill>
                          <a:srgbClr val="00B05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14889" marR="14889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B050"/>
                          </a:solidFill>
                          <a:effectLst/>
                        </a:rPr>
                        <a:t>Inundaciones</a:t>
                      </a:r>
                      <a:endParaRPr lang="es-ES" sz="1600" dirty="0">
                        <a:solidFill>
                          <a:srgbClr val="00B050"/>
                        </a:solidFill>
                        <a:effectLst/>
                        <a:latin typeface="Arial"/>
                        <a:ea typeface="Georgia"/>
                      </a:endParaRPr>
                    </a:p>
                  </a:txBody>
                  <a:tcPr marL="14889" marR="14889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33"/>
                    </a:solidFill>
                  </a:tcPr>
                </a:tc>
              </a:tr>
              <a:tr h="464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B050"/>
                          </a:solidFill>
                          <a:effectLst/>
                        </a:rPr>
                        <a:t>13</a:t>
                      </a:r>
                      <a:endParaRPr lang="es-ES" sz="1400" b="1" dirty="0">
                        <a:solidFill>
                          <a:srgbClr val="00B05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14889" marR="14889" marT="0" marB="0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B050"/>
                          </a:solidFill>
                          <a:effectLst/>
                        </a:rPr>
                        <a:t>Sequías</a:t>
                      </a:r>
                      <a:endParaRPr lang="es-ES" sz="1600" dirty="0">
                        <a:solidFill>
                          <a:srgbClr val="00B050"/>
                        </a:solidFill>
                        <a:effectLst/>
                        <a:latin typeface="Arial"/>
                        <a:ea typeface="Georgia"/>
                      </a:endParaRPr>
                    </a:p>
                  </a:txBody>
                  <a:tcPr marL="14889" marR="14889" marT="0" marB="0" anchor="ctr">
                    <a:solidFill>
                      <a:srgbClr val="CCFF99"/>
                    </a:solidFill>
                  </a:tcPr>
                </a:tc>
              </a:tr>
              <a:tr h="15047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B050"/>
                          </a:solidFill>
                          <a:effectLst/>
                        </a:rPr>
                        <a:t>14</a:t>
                      </a:r>
                      <a:endParaRPr lang="es-ES" sz="1400" b="1" dirty="0">
                        <a:solidFill>
                          <a:srgbClr val="00B05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14889" marR="14889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B050"/>
                          </a:solidFill>
                          <a:effectLst/>
                        </a:rPr>
                        <a:t>Otros fenómenos adversos </a:t>
                      </a:r>
                      <a:endParaRPr lang="es-ES" sz="1600" dirty="0">
                        <a:solidFill>
                          <a:srgbClr val="00B050"/>
                        </a:solidFill>
                        <a:effectLst/>
                        <a:latin typeface="Arial"/>
                        <a:ea typeface="Georgia"/>
                      </a:endParaRPr>
                    </a:p>
                  </a:txBody>
                  <a:tcPr marL="14889" marR="14889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</a:tr>
              <a:tr h="38516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IV. Conocimiento y gobernanza</a:t>
                      </a:r>
                      <a:endParaRPr lang="es-ES" sz="1400" dirty="0">
                        <a:effectLst/>
                        <a:latin typeface="Arial"/>
                        <a:ea typeface="Georgia"/>
                      </a:endParaRPr>
                    </a:p>
                  </a:txBody>
                  <a:tcPr marL="14889" marR="14889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B050"/>
                          </a:solidFill>
                          <a:effectLst/>
                        </a:rPr>
                        <a:t>15</a:t>
                      </a:r>
                      <a:endParaRPr lang="es-ES" sz="1400" b="1" dirty="0">
                        <a:solidFill>
                          <a:srgbClr val="00B05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14889" marR="1488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B050"/>
                          </a:solidFill>
                          <a:effectLst/>
                        </a:rPr>
                        <a:t>Coordinación entre administraciones</a:t>
                      </a:r>
                      <a:endParaRPr lang="es-ES" sz="1600" dirty="0">
                        <a:solidFill>
                          <a:srgbClr val="00B050"/>
                        </a:solidFill>
                        <a:effectLst/>
                        <a:latin typeface="Arial"/>
                        <a:ea typeface="Georgia"/>
                      </a:endParaRPr>
                    </a:p>
                  </a:txBody>
                  <a:tcPr marL="14889" marR="14889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99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B050"/>
                          </a:solidFill>
                          <a:effectLst/>
                        </a:rPr>
                        <a:t>16</a:t>
                      </a:r>
                      <a:endParaRPr lang="es-ES" sz="1400" b="1" dirty="0">
                        <a:solidFill>
                          <a:srgbClr val="00B05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14889" marR="1488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B050"/>
                          </a:solidFill>
                          <a:effectLst/>
                        </a:rPr>
                        <a:t>Recuperación de costes y financiación del programa de medidas</a:t>
                      </a:r>
                      <a:endParaRPr lang="es-ES" sz="1600" dirty="0">
                        <a:solidFill>
                          <a:srgbClr val="00B050"/>
                        </a:solidFill>
                        <a:effectLst/>
                        <a:latin typeface="Arial"/>
                        <a:ea typeface="Georgia"/>
                      </a:endParaRPr>
                    </a:p>
                  </a:txBody>
                  <a:tcPr marL="14889" marR="14889" marT="0" marB="0" anchor="ctr">
                    <a:solidFill>
                      <a:srgbClr val="99FF33"/>
                    </a:solidFill>
                  </a:tcPr>
                </a:tc>
              </a:tr>
              <a:tr h="1026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B050"/>
                          </a:solidFill>
                          <a:effectLst/>
                        </a:rPr>
                        <a:t>17</a:t>
                      </a:r>
                      <a:endParaRPr lang="es-ES" sz="1400" b="1" dirty="0">
                        <a:solidFill>
                          <a:srgbClr val="00B05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14889" marR="1488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B050"/>
                          </a:solidFill>
                          <a:effectLst/>
                        </a:rPr>
                        <a:t>Mejora del conocimiento</a:t>
                      </a:r>
                      <a:endParaRPr lang="es-ES" sz="1600" dirty="0">
                        <a:solidFill>
                          <a:srgbClr val="00B050"/>
                        </a:solidFill>
                        <a:effectLst/>
                        <a:latin typeface="Arial"/>
                        <a:ea typeface="Georgia"/>
                      </a:endParaRPr>
                    </a:p>
                  </a:txBody>
                  <a:tcPr marL="14889" marR="14889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6269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B050"/>
                          </a:solidFill>
                          <a:effectLst/>
                        </a:rPr>
                        <a:t>18</a:t>
                      </a:r>
                      <a:endParaRPr lang="es-ES" sz="1400" b="1" dirty="0">
                        <a:solidFill>
                          <a:srgbClr val="00B05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14889" marR="1488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B050"/>
                          </a:solidFill>
                          <a:effectLst/>
                        </a:rPr>
                        <a:t>Sensibilización, formación y participación pública</a:t>
                      </a:r>
                      <a:endParaRPr lang="es-ES" sz="1600" dirty="0">
                        <a:solidFill>
                          <a:srgbClr val="00B050"/>
                        </a:solidFill>
                        <a:effectLst/>
                        <a:latin typeface="Arial"/>
                        <a:ea typeface="Georgia"/>
                      </a:endParaRPr>
                    </a:p>
                  </a:txBody>
                  <a:tcPr marL="14889" marR="14889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2" name="1 Rectángulo redondeado"/>
          <p:cNvSpPr/>
          <p:nvPr/>
        </p:nvSpPr>
        <p:spPr>
          <a:xfrm>
            <a:off x="1619672" y="2276872"/>
            <a:ext cx="7524328" cy="1123092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34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:\Proyectos\3058002_PANAGUA&amp;PP\6.3.2_material difusion\07_ETI\Material_Diseño_ETI\imagenes\ppt\solo_fond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-20340" y="3353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107978"/>
              </p:ext>
            </p:extLst>
          </p:nvPr>
        </p:nvGraphicFramePr>
        <p:xfrm>
          <a:off x="107505" y="2276873"/>
          <a:ext cx="8879944" cy="390638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898718"/>
                <a:gridCol w="1236338"/>
                <a:gridCol w="1281767"/>
                <a:gridCol w="1463121"/>
              </a:tblGrid>
              <a:tr h="401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2000" dirty="0">
                          <a:effectLst/>
                        </a:rPr>
                        <a:t>Temática de los talleres</a:t>
                      </a:r>
                      <a:endParaRPr lang="es-ES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2000" dirty="0">
                          <a:effectLst/>
                        </a:rPr>
                        <a:t>Fecha</a:t>
                      </a:r>
                      <a:endParaRPr lang="es-ES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2000" dirty="0">
                          <a:effectLst/>
                        </a:rPr>
                        <a:t>Lugar</a:t>
                      </a:r>
                      <a:endParaRPr lang="es-ES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2000" dirty="0">
                          <a:effectLst/>
                        </a:rPr>
                        <a:t>Horario</a:t>
                      </a:r>
                      <a:endParaRPr lang="es-ES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339966"/>
                    </a:solidFill>
                  </a:tcPr>
                </a:tc>
              </a:tr>
              <a:tr h="802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</a:rPr>
                        <a:t>Saneamiento y depuración de aguas residuales, otras fuentes de contaminación y protección de hábitats</a:t>
                      </a:r>
                      <a:endParaRPr lang="es-ES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</a:rPr>
                        <a:t>22/ abril</a:t>
                      </a:r>
                      <a:endParaRPr lang="es-ES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</a:rPr>
                        <a:t>Oviedo</a:t>
                      </a:r>
                      <a:endParaRPr lang="es-ES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</a:rPr>
                        <a:t>17:00-20:00</a:t>
                      </a:r>
                      <a:endParaRPr lang="es-ES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</a:tr>
              <a:tr h="401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</a:rPr>
                        <a:t>Satisfacción de las demandas. Fenómenos extremos</a:t>
                      </a:r>
                      <a:endParaRPr lang="es-ES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</a:rPr>
                        <a:t>23/ abril</a:t>
                      </a:r>
                      <a:endParaRPr lang="es-ES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</a:rPr>
                        <a:t>Oviedo</a:t>
                      </a:r>
                      <a:endParaRPr lang="es-ES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</a:rPr>
                        <a:t>17:00-20:00</a:t>
                      </a:r>
                      <a:endParaRPr lang="es-ES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9FF33"/>
                    </a:solidFill>
                  </a:tcPr>
                </a:tc>
              </a:tr>
              <a:tr h="401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</a:rPr>
                        <a:t>Satisfacción de las demandas. Fenómenos extremos</a:t>
                      </a:r>
                      <a:endParaRPr lang="es-ES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</a:rPr>
                        <a:t>30/ abril</a:t>
                      </a:r>
                      <a:endParaRPr lang="es-ES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</a:rPr>
                        <a:t>Santander</a:t>
                      </a:r>
                      <a:endParaRPr lang="es-ES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</a:rPr>
                        <a:t>17:00-20:00</a:t>
                      </a:r>
                      <a:endParaRPr lang="es-ES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</a:tr>
              <a:tr h="802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</a:rPr>
                        <a:t>Saneamiento y depuración de aguas residuales, otras fuentes de contaminación y protección de hábitats</a:t>
                      </a:r>
                      <a:endParaRPr lang="es-ES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</a:rPr>
                        <a:t>7/ mayo</a:t>
                      </a:r>
                      <a:endParaRPr lang="es-ES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</a:rPr>
                        <a:t>Santander</a:t>
                      </a:r>
                      <a:endParaRPr lang="es-ES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</a:rPr>
                        <a:t>17:00-20:00</a:t>
                      </a:r>
                      <a:endParaRPr lang="es-ES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 rot="20699080">
            <a:off x="1331640" y="3895250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SUSPENDIDOS</a:t>
            </a:r>
            <a:endParaRPr lang="es-ES" sz="4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0993" y="836712"/>
            <a:ext cx="8676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00B050"/>
                </a:solidFill>
              </a:rPr>
              <a:t>Previsión inicial de talleres de participación activa dinamizados por empresa especializada:</a:t>
            </a:r>
            <a:endParaRPr lang="es-ES" sz="3200" b="1" dirty="0">
              <a:solidFill>
                <a:srgbClr val="00B05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7504" y="2636912"/>
            <a:ext cx="8879945" cy="3528392"/>
          </a:xfrm>
          <a:prstGeom prst="rect">
            <a:avLst/>
          </a:prstGeom>
          <a:solidFill>
            <a:srgbClr val="FFFF00">
              <a:alpha val="20000"/>
            </a:srgb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907704" y="116632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00B050"/>
                </a:solidFill>
              </a:rPr>
              <a:t>PARTICIPACIÓN ACTIVA 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112898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CFB5E1EA2AB904EB3337C1636A9798B" ma:contentTypeVersion="9" ma:contentTypeDescription="Crear nuevo documento." ma:contentTypeScope="" ma:versionID="2ed33bc92c77e49c02bf4cfcbe791a1f">
  <xsd:schema xmlns:xsd="http://www.w3.org/2001/XMLSchema" xmlns:xs="http://www.w3.org/2001/XMLSchema" xmlns:p="http://schemas.microsoft.com/office/2006/metadata/properties" xmlns:ns2="45a6e986-3fda-4e11-b8b7-fa9eefd84708" xmlns:ns3="56a7e4b4-c1d0-451e-8d2e-3e2ef853911e" targetNamespace="http://schemas.microsoft.com/office/2006/metadata/properties" ma:root="true" ma:fieldsID="0b8ff6d2949c8ebcc86338e7a4217e20" ns2:_="" ns3:_="">
    <xsd:import namespace="45a6e986-3fda-4e11-b8b7-fa9eefd84708"/>
    <xsd:import namespace="56a7e4b4-c1d0-451e-8d2e-3e2ef85391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6e986-3fda-4e11-b8b7-fa9eefd847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a7e4b4-c1d0-451e-8d2e-3e2ef853911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9C75AF-FA58-4A8E-8C2C-65ED0A64DF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a6e986-3fda-4e11-b8b7-fa9eefd84708"/>
    <ds:schemaRef ds:uri="56a7e4b4-c1d0-451e-8d2e-3e2ef85391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1F4CF8-B63E-4D03-83E2-9C0223E47246}">
  <ds:schemaRefs>
    <ds:schemaRef ds:uri="45a6e986-3fda-4e11-b8b7-fa9eefd84708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56a7e4b4-c1d0-451e-8d2e-3e2ef853911e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2794711-0918-423C-A395-15E42DA64D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7403</TotalTime>
  <Words>2186</Words>
  <Application>Microsoft Office PowerPoint</Application>
  <PresentationFormat>Presentación en pantalla (4:3)</PresentationFormat>
  <Paragraphs>259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TRAGSA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Tragsa</dc:creator>
  <cp:lastModifiedBy>Jesús Daniel González Piedra</cp:lastModifiedBy>
  <cp:revision>163</cp:revision>
  <dcterms:created xsi:type="dcterms:W3CDTF">2020-02-06T15:12:17Z</dcterms:created>
  <dcterms:modified xsi:type="dcterms:W3CDTF">2020-10-15T07:23:11Z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0x0101006CFB5E1EA2AB904EB3337C1636A9798B</vt:lpwstr>
  </property>
</Properties>
</file>