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168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16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18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430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4422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1069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3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284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4183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086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998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5ED9-58A4-4DFE-AE78-402D234F3E74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870E1-54E6-400B-B686-D6F1D407C45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499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4"/>
          <p:cNvSpPr/>
          <p:nvPr/>
        </p:nvSpPr>
        <p:spPr>
          <a:xfrm>
            <a:off x="300251" y="1684078"/>
            <a:ext cx="8461612" cy="1673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sz="32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Taller Protección de </a:t>
            </a:r>
            <a:r>
              <a:rPr lang="es-ES" sz="32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Hábitats - EPTI</a:t>
            </a:r>
            <a:endParaRPr lang="es-ES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Confederación </a:t>
            </a:r>
            <a:r>
              <a:rPr lang="es-ES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s-ES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idrográfica del Cantábrico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s-ES" sz="32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(15-10-2020</a:t>
            </a:r>
            <a:r>
              <a:rPr lang="es-ES" sz="3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ES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970" y="4198642"/>
            <a:ext cx="2350093" cy="233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65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99291" y="805850"/>
            <a:ext cx="8618653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Escaso nº de RNF</a:t>
            </a: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14 en toda la Demarcación, 6 en Asturias:</a:t>
            </a:r>
            <a:endParaRPr lang="es-E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180" algn="just">
              <a:lnSpc>
                <a:spcPct val="107000"/>
              </a:lnSpc>
              <a:spcAft>
                <a:spcPts val="0"/>
              </a:spcAft>
            </a:pP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Tramo medio del río </a:t>
            </a:r>
            <a:r>
              <a:rPr lang="es-ES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Agüeira</a:t>
            </a: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(Los Oscos)</a:t>
            </a:r>
            <a:endParaRPr lang="es-E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Cabecera del río Ponga</a:t>
            </a:r>
            <a:endParaRPr lang="es-E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Río </a:t>
            </a:r>
            <a:r>
              <a:rPr lang="es-ES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Porcía</a:t>
            </a:r>
            <a:endParaRPr lang="es-E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Cabecera del río </a:t>
            </a:r>
            <a:r>
              <a:rPr lang="es-ES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Cibea</a:t>
            </a: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Arroyo de la </a:t>
            </a:r>
            <a:r>
              <a:rPr lang="es-ES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Serratina</a:t>
            </a: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(Cangas del Narcea)</a:t>
            </a:r>
            <a:endParaRPr lang="es-E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Nacimiento del río Naviego (Cangas del Narcea)</a:t>
            </a:r>
            <a:endParaRPr lang="es-E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Font typeface="+mj-lt"/>
              <a:buAutoNum type="alphaLcPeriod"/>
            </a:pP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Cabecera del río </a:t>
            </a:r>
            <a:r>
              <a:rPr lang="es-ES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Somiedo</a:t>
            </a: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río </a:t>
            </a:r>
            <a:r>
              <a:rPr lang="es-ES" sz="20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Saliencia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7380" y="286722"/>
            <a:ext cx="4996881" cy="4050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2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Reservas Naturales Fluviales (RNF). </a:t>
            </a:r>
            <a:endParaRPr lang="es-E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/>
          <a:srcRect l="35844" t="45223" r="27085" b="13320"/>
          <a:stretch/>
        </p:blipFill>
        <p:spPr>
          <a:xfrm>
            <a:off x="299291" y="3911527"/>
            <a:ext cx="4464000" cy="2808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5114260" y="4439910"/>
            <a:ext cx="38036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Masas Agua </a:t>
            </a:r>
            <a:r>
              <a:rPr lang="es-E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- ríos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 estado ecológico bueno o mejor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114261" y="5467940"/>
            <a:ext cx="36160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Parte podrían declararse RNF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lecha abajo 10"/>
          <p:cNvSpPr/>
          <p:nvPr/>
        </p:nvSpPr>
        <p:spPr>
          <a:xfrm>
            <a:off x="6775032" y="5211617"/>
            <a:ext cx="241069" cy="207819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063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07570" y="1567460"/>
            <a:ext cx="8618653" cy="734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es-ES" sz="2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Distribución geográfica muy concentrada. </a:t>
            </a:r>
            <a:r>
              <a:rPr lang="es-ES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las seis establecidas en Asturias, cinco están en el suroccidente</a:t>
            </a:r>
            <a:r>
              <a:rPr lang="es-ES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20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5057" t="43892" r="26256" b="38037"/>
          <a:stretch/>
        </p:blipFill>
        <p:spPr>
          <a:xfrm>
            <a:off x="294516" y="2818016"/>
            <a:ext cx="8289268" cy="2177934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 rot="20501911">
            <a:off x="195796" y="3078538"/>
            <a:ext cx="2865350" cy="184568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/>
          <p:cNvSpPr/>
          <p:nvPr/>
        </p:nvSpPr>
        <p:spPr>
          <a:xfrm rot="20501911">
            <a:off x="4312435" y="3715607"/>
            <a:ext cx="770509" cy="482814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976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17571" y="286722"/>
            <a:ext cx="4796506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20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s-ES" sz="2000" b="1" dirty="0" err="1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Renaturalización</a:t>
            </a:r>
            <a:r>
              <a:rPr lang="es-ES" sz="20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tramos de ríos</a:t>
            </a:r>
            <a:endParaRPr lang="es-ES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17571" y="878252"/>
            <a:ext cx="874829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Tema 5 del EPTI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(Alteraciones hidromorfológicas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</a:p>
          <a:p>
            <a:pPr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"Este conjunto de alteraciones urbanas y rurales sumadas a la degradación continua de los ríos por la presencia de las mismas, marca una complicada gestión territorial. Lo ideal sería recuperar el 100 % del territorio ocupado a las masas de agua pero no se puede restaurar al 100% el territorio sin alterar el ecosistema urbano” </a:t>
            </a:r>
          </a:p>
          <a:p>
            <a:pPr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"El creciente valor que la ciudadanía está dando a los ecosistemas acuáticos puede ser una oportunidad para poner en marcha proyectos de restauración en entornos urbanos, dotados además de carácter demostrativo, que bien podrían desarrollarse de forma conjunta o </a:t>
            </a:r>
            <a:r>
              <a:rPr lang="es-ES" sz="2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conveniada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por distintas administraciones".</a:t>
            </a:r>
            <a:endParaRPr lang="es-E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683657" y="5530334"/>
            <a:ext cx="71278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Fondos de los Convenios de Transición Justa destinados a proyectos de regeneración fluvial en las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uencas Mineras (Nalón, Caudal, Aller y Suroccidente)</a:t>
            </a:r>
            <a:endParaRPr lang="es-ES" sz="2000" dirty="0"/>
          </a:p>
        </p:txBody>
      </p:sp>
      <p:sp>
        <p:nvSpPr>
          <p:cNvPr id="3" name="2 Flecha derecha"/>
          <p:cNvSpPr/>
          <p:nvPr/>
        </p:nvSpPr>
        <p:spPr>
          <a:xfrm>
            <a:off x="1030514" y="5784277"/>
            <a:ext cx="406400" cy="391664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134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461" y="148236"/>
            <a:ext cx="5261304" cy="6578154"/>
          </a:xfrm>
          <a:prstGeom prst="rect">
            <a:avLst/>
          </a:prstGeom>
        </p:spPr>
      </p:pic>
      <p:pic>
        <p:nvPicPr>
          <p:cNvPr id="3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5" y="3326441"/>
            <a:ext cx="4942196" cy="3286877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H="1">
            <a:off x="4389120" y="3092335"/>
            <a:ext cx="315884" cy="1687483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686872" y="317887"/>
            <a:ext cx="30915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Río Nalón a su paso por </a:t>
            </a:r>
            <a:r>
              <a:rPr lang="es-E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Langreo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66255" y="1559017"/>
            <a:ext cx="33369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 km rodeado de terrenos industriales degradados (57 Ha)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47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8446" y="497407"/>
            <a:ext cx="85917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Tema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nº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15 del EPTI (Coordinación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Administraciones) 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38447" y="1730441"/>
            <a:ext cx="85917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Coordinación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entre la CHC y el resto de organismos responsables de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los Fondos de Transición Justa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86015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</TotalTime>
  <Words>216</Words>
  <Application>Microsoft Office PowerPoint</Application>
  <PresentationFormat>Presentación en pantalla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uniovi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Administrador</dc:creator>
  <cp:lastModifiedBy>Bea</cp:lastModifiedBy>
  <cp:revision>15</cp:revision>
  <dcterms:created xsi:type="dcterms:W3CDTF">2020-10-13T13:22:47Z</dcterms:created>
  <dcterms:modified xsi:type="dcterms:W3CDTF">2020-10-15T11:07:20Z</dcterms:modified>
</cp:coreProperties>
</file>