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5"/>
  </p:notesMasterIdLst>
  <p:sldIdLst>
    <p:sldId id="256" r:id="rId5"/>
    <p:sldId id="268" r:id="rId6"/>
    <p:sldId id="261" r:id="rId7"/>
    <p:sldId id="271" r:id="rId8"/>
    <p:sldId id="267" r:id="rId9"/>
    <p:sldId id="269" r:id="rId10"/>
    <p:sldId id="266" r:id="rId11"/>
    <p:sldId id="270" r:id="rId12"/>
    <p:sldId id="275" r:id="rId13"/>
    <p:sldId id="334" r:id="rId14"/>
    <p:sldId id="278" r:id="rId15"/>
    <p:sldId id="335" r:id="rId16"/>
    <p:sldId id="336" r:id="rId17"/>
    <p:sldId id="337" r:id="rId18"/>
    <p:sldId id="338" r:id="rId19"/>
    <p:sldId id="339" r:id="rId20"/>
    <p:sldId id="340" r:id="rId21"/>
    <p:sldId id="341" r:id="rId22"/>
    <p:sldId id="342" r:id="rId23"/>
    <p:sldId id="258" r:id="rId2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  <a:srgbClr val="339966"/>
    <a:srgbClr val="99FF33"/>
    <a:srgbClr val="00CC66"/>
    <a:srgbClr val="CCCCFF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146" y="2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76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332F9E-AED7-4543-9062-D8DA9185C5D8}" type="datetimeFigureOut">
              <a:rPr lang="es-ES" smtClean="0"/>
              <a:t>29/09/2020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01F9CA-BD82-43FE-A032-8EFEF580891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561801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CAMBIAR MAPA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01F9CA-BD82-43FE-A032-8EFEF5808914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604972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18195-58D8-437C-AF75-242D6DD00438}" type="datetimeFigureOut">
              <a:rPr lang="es-ES" smtClean="0"/>
              <a:t>29/09/2020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2D774-DA66-45CD-8CE8-2378A1E3DF3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02901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18195-58D8-437C-AF75-242D6DD00438}" type="datetimeFigureOut">
              <a:rPr lang="es-ES" smtClean="0"/>
              <a:t>29/09/2020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2D774-DA66-45CD-8CE8-2378A1E3DF3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04612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18195-58D8-437C-AF75-242D6DD00438}" type="datetimeFigureOut">
              <a:rPr lang="es-ES" smtClean="0"/>
              <a:t>29/09/2020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2D774-DA66-45CD-8CE8-2378A1E3DF3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56042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18195-58D8-437C-AF75-242D6DD00438}" type="datetimeFigureOut">
              <a:rPr lang="es-ES" smtClean="0"/>
              <a:t>29/09/2020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2D774-DA66-45CD-8CE8-2378A1E3DF3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54398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18195-58D8-437C-AF75-242D6DD00438}" type="datetimeFigureOut">
              <a:rPr lang="es-ES" smtClean="0"/>
              <a:t>29/09/2020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2D774-DA66-45CD-8CE8-2378A1E3DF3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10484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18195-58D8-437C-AF75-242D6DD00438}" type="datetimeFigureOut">
              <a:rPr lang="es-ES" smtClean="0"/>
              <a:t>29/09/2020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2D774-DA66-45CD-8CE8-2378A1E3DF3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82750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18195-58D8-437C-AF75-242D6DD00438}" type="datetimeFigureOut">
              <a:rPr lang="es-ES" smtClean="0"/>
              <a:t>29/09/2020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2D774-DA66-45CD-8CE8-2378A1E3DF3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61272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18195-58D8-437C-AF75-242D6DD00438}" type="datetimeFigureOut">
              <a:rPr lang="es-ES" smtClean="0"/>
              <a:t>29/09/2020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2D774-DA66-45CD-8CE8-2378A1E3DF3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4378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18195-58D8-437C-AF75-242D6DD00438}" type="datetimeFigureOut">
              <a:rPr lang="es-ES" smtClean="0"/>
              <a:t>29/09/2020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2D774-DA66-45CD-8CE8-2378A1E3DF3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70942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18195-58D8-437C-AF75-242D6DD00438}" type="datetimeFigureOut">
              <a:rPr lang="es-ES" smtClean="0"/>
              <a:t>29/09/2020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2D774-DA66-45CD-8CE8-2378A1E3DF3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50862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18195-58D8-437C-AF75-242D6DD00438}" type="datetimeFigureOut">
              <a:rPr lang="es-ES" smtClean="0"/>
              <a:t>29/09/2020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2D774-DA66-45CD-8CE8-2378A1E3DF3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220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818195-58D8-437C-AF75-242D6DD00438}" type="datetimeFigureOut">
              <a:rPr lang="es-ES" smtClean="0"/>
              <a:t>29/09/2020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E2D774-DA66-45CD-8CE8-2378A1E3DF3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47308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s.surveymonkey.com/r/ETI_CHCantabrico_COC" TargetMode="Externa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:\Proyectos\3058002_PANAGUA&amp;PP\6.3.2_material difusion\07_ETI\Material_Diseño_ETI\imagenes\ppt\portada_4-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1517948" y="3141830"/>
            <a:ext cx="7632848" cy="7463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75000"/>
              </a:lnSpc>
              <a:spcAft>
                <a:spcPts val="600"/>
              </a:spcAft>
            </a:pPr>
            <a:r>
              <a:rPr lang="es-ES" sz="4400" b="1" kern="1400" dirty="0">
                <a:solidFill>
                  <a:srgbClr val="339966"/>
                </a:solidFill>
              </a:rPr>
              <a:t>Esquema de Temas </a:t>
            </a:r>
            <a:r>
              <a:rPr lang="es-ES" sz="4400" b="1" kern="1400" dirty="0" smtClean="0">
                <a:solidFill>
                  <a:srgbClr val="339966"/>
                </a:solidFill>
              </a:rPr>
              <a:t>Importantes</a:t>
            </a:r>
          </a:p>
          <a:p>
            <a:pPr algn="ctr">
              <a:lnSpc>
                <a:spcPct val="75000"/>
              </a:lnSpc>
              <a:spcAft>
                <a:spcPts val="600"/>
              </a:spcAft>
            </a:pPr>
            <a:r>
              <a:rPr lang="es-ES" sz="600" kern="1400" dirty="0">
                <a:solidFill>
                  <a:srgbClr val="00CC66"/>
                </a:solidFill>
              </a:rPr>
              <a:t> 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 rot="16200000">
            <a:off x="5236917" y="1141580"/>
            <a:ext cx="758414" cy="71287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eaVert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32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Tercer ciclo de planificación hidrológica</a:t>
            </a:r>
            <a:endParaRPr lang="es-ES" altLang="es-ES" sz="3200" b="1" i="1" dirty="0">
              <a:solidFill>
                <a:srgbClr val="000000"/>
              </a:solidFill>
              <a:latin typeface="Calibri" pitchFamily="34" charset="0"/>
              <a:cs typeface="Arial" pitchFamily="34" charset="0"/>
            </a:endParaRPr>
          </a:p>
        </p:txBody>
      </p:sp>
      <p:pic>
        <p:nvPicPr>
          <p:cNvPr id="1029" name="Picture 5" descr="P:\Proyectos\3058002_PANAGUA&amp;PP\6.3.2_material difusion\07_ETI\Material_Diseño_ETI\imagenes\logoparticipa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2237" y="86886"/>
            <a:ext cx="1341763" cy="789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F:\Tragsa\Logo_CH_nuevo\CH_catabrico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9315" y="5990949"/>
            <a:ext cx="3600400" cy="6809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1714502" y="786456"/>
            <a:ext cx="74421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 smtClean="0">
                <a:solidFill>
                  <a:srgbClr val="339966"/>
                </a:solidFill>
              </a:rPr>
              <a:t>Demarcación Hidrográfica del Cantábrico Occidental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3923928" y="5434779"/>
            <a:ext cx="44644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2000" b="1" dirty="0" smtClean="0"/>
              <a:t>29 </a:t>
            </a:r>
            <a:r>
              <a:rPr lang="es-ES" sz="2000" b="1" dirty="0" smtClean="0"/>
              <a:t>de septiembre de 2020</a:t>
            </a:r>
            <a:endParaRPr lang="es-ES" sz="2000" b="1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677" b="21149"/>
          <a:stretch/>
        </p:blipFill>
        <p:spPr bwMode="auto">
          <a:xfrm>
            <a:off x="107504" y="907581"/>
            <a:ext cx="1373485" cy="1110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07386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P:\Proyectos\3058002_PANAGUA&amp;PP\6.3.2_material difusion\07_ETI\Material_Diseño_ETI\imagenes\ppt\solo_fondo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00"/>
          <a:stretch/>
        </p:blipFill>
        <p:spPr bwMode="auto">
          <a:xfrm>
            <a:off x="-20340" y="33536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8339275"/>
              </p:ext>
            </p:extLst>
          </p:nvPr>
        </p:nvGraphicFramePr>
        <p:xfrm>
          <a:off x="215009" y="2276872"/>
          <a:ext cx="8772440" cy="2828885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4898718"/>
                <a:gridCol w="2433562"/>
                <a:gridCol w="1440160"/>
              </a:tblGrid>
              <a:tr h="4011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s-ES" sz="2000" dirty="0">
                          <a:effectLst/>
                        </a:rPr>
                        <a:t>Temática de los talleres</a:t>
                      </a:r>
                      <a:endParaRPr lang="es-ES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s-ES" sz="2000" dirty="0">
                          <a:effectLst/>
                        </a:rPr>
                        <a:t>Fecha</a:t>
                      </a:r>
                      <a:endParaRPr lang="es-ES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s-ES" sz="2000" dirty="0">
                          <a:effectLst/>
                        </a:rPr>
                        <a:t>Horario</a:t>
                      </a:r>
                      <a:endParaRPr lang="es-ES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339966"/>
                    </a:solidFill>
                  </a:tcPr>
                </a:tc>
              </a:tr>
              <a:tr h="8229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2000" b="1" dirty="0">
                          <a:solidFill>
                            <a:schemeClr val="tx1"/>
                          </a:solidFill>
                          <a:effectLst/>
                        </a:rPr>
                        <a:t>Saneamiento y depuración de aguas </a:t>
                      </a:r>
                      <a:r>
                        <a:rPr lang="es-ES" sz="2000" b="1" dirty="0" smtClean="0">
                          <a:solidFill>
                            <a:schemeClr val="tx1"/>
                          </a:solidFill>
                          <a:effectLst/>
                        </a:rPr>
                        <a:t>residuales y </a:t>
                      </a:r>
                      <a:r>
                        <a:rPr lang="es-ES" sz="2000" b="1" dirty="0">
                          <a:solidFill>
                            <a:schemeClr val="tx1"/>
                          </a:solidFill>
                          <a:effectLst/>
                        </a:rPr>
                        <a:t>otras fuentes de </a:t>
                      </a:r>
                      <a:r>
                        <a:rPr lang="es-ES" sz="2000" b="1" dirty="0" smtClean="0">
                          <a:solidFill>
                            <a:schemeClr val="tx1"/>
                          </a:solidFill>
                          <a:effectLst/>
                        </a:rPr>
                        <a:t>contaminación</a:t>
                      </a:r>
                      <a:endParaRPr lang="es-ES" sz="20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2000" b="1" dirty="0" smtClean="0">
                          <a:solidFill>
                            <a:schemeClr val="tx1"/>
                          </a:solidFill>
                          <a:effectLst/>
                        </a:rPr>
                        <a:t>25/ septiembre</a:t>
                      </a:r>
                      <a:endParaRPr lang="es-ES" sz="20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2000" b="1" dirty="0" smtClean="0">
                          <a:solidFill>
                            <a:schemeClr val="tx1"/>
                          </a:solidFill>
                          <a:effectLst/>
                        </a:rPr>
                        <a:t>10:00-12:30</a:t>
                      </a:r>
                      <a:endParaRPr lang="es-ES" sz="20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CCFF99"/>
                    </a:solidFill>
                  </a:tcPr>
                </a:tc>
              </a:tr>
              <a:tr h="4011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2000" b="1" dirty="0" smtClean="0">
                          <a:solidFill>
                            <a:schemeClr val="tx1"/>
                          </a:solidFill>
                          <a:effectLst/>
                        </a:rPr>
                        <a:t>Fenómenos extremos.</a:t>
                      </a:r>
                      <a:endParaRPr lang="es-ES" sz="20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2000" b="1" dirty="0" smtClean="0">
                          <a:solidFill>
                            <a:schemeClr val="tx1"/>
                          </a:solidFill>
                          <a:effectLst/>
                        </a:rPr>
                        <a:t>29/ septiembre</a:t>
                      </a:r>
                      <a:endParaRPr lang="es-ES" sz="20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2000" b="1" dirty="0" smtClean="0">
                          <a:solidFill>
                            <a:schemeClr val="tx1"/>
                          </a:solidFill>
                          <a:effectLst/>
                        </a:rPr>
                        <a:t>10:00-12:30</a:t>
                      </a:r>
                      <a:endParaRPr lang="es-ES" sz="20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99FF33"/>
                    </a:solidFill>
                  </a:tcPr>
                </a:tc>
              </a:tr>
              <a:tr h="4011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2000" b="1" dirty="0" smtClean="0">
                          <a:solidFill>
                            <a:schemeClr val="tx1"/>
                          </a:solidFill>
                          <a:effectLst/>
                        </a:rPr>
                        <a:t>Protección de hábitats  y especies.</a:t>
                      </a:r>
                      <a:endParaRPr lang="es-ES" sz="20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2000" b="1" dirty="0" smtClean="0">
                          <a:solidFill>
                            <a:schemeClr val="tx1"/>
                          </a:solidFill>
                          <a:effectLst/>
                        </a:rPr>
                        <a:t>15/ octubre</a:t>
                      </a:r>
                      <a:endParaRPr lang="es-ES" sz="20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2000" b="1" dirty="0" smtClean="0">
                          <a:solidFill>
                            <a:schemeClr val="tx1"/>
                          </a:solidFill>
                          <a:effectLst/>
                        </a:rPr>
                        <a:t>10:00-12:30</a:t>
                      </a:r>
                      <a:endParaRPr lang="es-ES" sz="20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CCFF99"/>
                    </a:solidFill>
                  </a:tcPr>
                </a:tc>
              </a:tr>
              <a:tr h="80237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000" b="1" dirty="0" smtClean="0">
                          <a:solidFill>
                            <a:schemeClr val="tx1"/>
                          </a:solidFill>
                          <a:effectLst/>
                        </a:rPr>
                        <a:t>Satisfacción de las demandas.</a:t>
                      </a:r>
                      <a:endParaRPr lang="es-ES" sz="2000" b="1" dirty="0" smtClean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2000" b="1" dirty="0" smtClean="0">
                          <a:solidFill>
                            <a:schemeClr val="tx1"/>
                          </a:solidFill>
                          <a:effectLst/>
                        </a:rPr>
                        <a:t>20/ octubre</a:t>
                      </a:r>
                      <a:endParaRPr lang="es-ES" sz="20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2000" b="1" dirty="0" smtClean="0">
                          <a:solidFill>
                            <a:schemeClr val="tx1"/>
                          </a:solidFill>
                          <a:effectLst/>
                        </a:rPr>
                        <a:t>10:00-12:30</a:t>
                      </a:r>
                      <a:endParaRPr lang="es-ES" sz="20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99FF33"/>
                    </a:solidFill>
                  </a:tcPr>
                </a:tc>
              </a:tr>
            </a:tbl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310993" y="836712"/>
            <a:ext cx="86764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 smtClean="0">
                <a:solidFill>
                  <a:srgbClr val="00B050"/>
                </a:solidFill>
              </a:rPr>
              <a:t>4 talleres temáticos mediante videoconferencia (ZOOM) dinamizados por empresa especializada:</a:t>
            </a:r>
            <a:endParaRPr lang="es-ES" sz="3200" b="1" dirty="0">
              <a:solidFill>
                <a:srgbClr val="00B050"/>
              </a:solidFill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1907704" y="116632"/>
            <a:ext cx="54726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 smtClean="0">
                <a:solidFill>
                  <a:srgbClr val="00B050"/>
                </a:solidFill>
              </a:rPr>
              <a:t>PARTICIPACIÓN ACTIVA </a:t>
            </a:r>
            <a:endParaRPr lang="es-ES" sz="3600" dirty="0"/>
          </a:p>
        </p:txBody>
      </p:sp>
    </p:spTree>
    <p:extLst>
      <p:ext uri="{BB962C8B-B14F-4D97-AF65-F5344CB8AC3E}">
        <p14:creationId xmlns:p14="http://schemas.microsoft.com/office/powerpoint/2010/main" val="1484067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P:\Proyectos\3058002_PANAGUA&amp;PP\6.3.2_material difusion\07_ETI\Material_Diseño_ETI\imagenes\ppt\solo_fondo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00"/>
          <a:stretch/>
        </p:blipFill>
        <p:spPr bwMode="auto">
          <a:xfrm>
            <a:off x="-51756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4 CuadroTexto"/>
          <p:cNvSpPr txBox="1"/>
          <p:nvPr/>
        </p:nvSpPr>
        <p:spPr>
          <a:xfrm>
            <a:off x="283760" y="772246"/>
            <a:ext cx="86764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 smtClean="0">
                <a:solidFill>
                  <a:srgbClr val="00B050"/>
                </a:solidFill>
              </a:rPr>
              <a:t>DENTRO DEL BLOQUE III DEL EPTI</a:t>
            </a:r>
          </a:p>
          <a:p>
            <a:pPr algn="ctr"/>
            <a:r>
              <a:rPr lang="es-ES" sz="3200" b="1" dirty="0" smtClean="0">
                <a:solidFill>
                  <a:srgbClr val="00B050"/>
                </a:solidFill>
              </a:rPr>
              <a:t>Seguridad frente a fenómenos extremos</a:t>
            </a:r>
            <a:endParaRPr lang="es-ES" sz="3200" b="1" dirty="0">
              <a:solidFill>
                <a:srgbClr val="00B050"/>
              </a:solidFill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375652" y="2274838"/>
            <a:ext cx="849267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 smtClean="0">
                <a:solidFill>
                  <a:srgbClr val="00B050"/>
                </a:solidFill>
              </a:rPr>
              <a:t>Temas relacionados con el taller:</a:t>
            </a:r>
          </a:p>
          <a:p>
            <a:pPr marL="693737" indent="-514350">
              <a:buFont typeface="+mj-lt"/>
              <a:buAutoNum type="arabicPeriod" startAt="12"/>
            </a:pPr>
            <a:r>
              <a:rPr lang="es-ES" sz="2800" b="1" dirty="0">
                <a:solidFill>
                  <a:srgbClr val="00B050"/>
                </a:solidFill>
              </a:rPr>
              <a:t>Inundaciones</a:t>
            </a:r>
          </a:p>
          <a:p>
            <a:pPr marL="514350" indent="-334963">
              <a:buFont typeface="+mj-lt"/>
              <a:buAutoNum type="arabicPeriod" startAt="12"/>
            </a:pPr>
            <a:r>
              <a:rPr lang="es-ES" sz="2800" b="1" dirty="0" smtClean="0">
                <a:solidFill>
                  <a:srgbClr val="00B050"/>
                </a:solidFill>
              </a:rPr>
              <a:t>Sequías</a:t>
            </a:r>
            <a:endParaRPr lang="es-ES" sz="28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537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P:\Proyectos\3058002_PANAGUA&amp;PP\6.3.2_material difusion\07_ETI\Material_Diseño_ETI\imagenes\ppt\solo_fondo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00"/>
          <a:stretch/>
        </p:blipFill>
        <p:spPr bwMode="auto">
          <a:xfrm>
            <a:off x="-51756" y="86886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0" y="490390"/>
            <a:ext cx="90922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 smtClean="0">
                <a:solidFill>
                  <a:srgbClr val="00B050"/>
                </a:solidFill>
              </a:rPr>
              <a:t>Inundaciones</a:t>
            </a:r>
            <a:endParaRPr lang="es-ES" sz="3200" b="1" dirty="0">
              <a:solidFill>
                <a:srgbClr val="00B050"/>
              </a:solidFill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80480" y="1075165"/>
            <a:ext cx="909224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s-ES" sz="2000" b="1" dirty="0">
                <a:solidFill>
                  <a:srgbClr val="00B050"/>
                </a:solidFill>
              </a:rPr>
              <a:t>Las inundaciones son el principal riesgo natural de la Demarcación. Reducir este riesgo es uno de los temas fundamentales a </a:t>
            </a:r>
            <a:r>
              <a:rPr lang="es-ES" sz="2000" b="1" dirty="0" smtClean="0">
                <a:solidFill>
                  <a:srgbClr val="00B050"/>
                </a:solidFill>
              </a:rPr>
              <a:t>abordar por la gestión del riesgo de inundación </a:t>
            </a:r>
            <a:r>
              <a:rPr lang="es-ES" sz="2000" b="1" dirty="0">
                <a:solidFill>
                  <a:srgbClr val="00B050"/>
                </a:solidFill>
              </a:rPr>
              <a:t>en coordinación </a:t>
            </a:r>
            <a:r>
              <a:rPr lang="es-ES" sz="2000" b="1" dirty="0" smtClean="0">
                <a:solidFill>
                  <a:srgbClr val="00B050"/>
                </a:solidFill>
              </a:rPr>
              <a:t>con la planificación hidrológica para el cumplimiento de los OMA.</a:t>
            </a:r>
            <a:endParaRPr lang="es-ES" sz="2000" b="1" dirty="0">
              <a:solidFill>
                <a:srgbClr val="00B05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s-ES" sz="2000" b="1" dirty="0">
                <a:solidFill>
                  <a:srgbClr val="00B050"/>
                </a:solidFill>
              </a:rPr>
              <a:t>La gestión de este riesgo se implementa a través de la </a:t>
            </a:r>
            <a:r>
              <a:rPr lang="es-ES" sz="2000" b="1" dirty="0" smtClean="0">
                <a:solidFill>
                  <a:srgbClr val="00B050"/>
                </a:solidFill>
              </a:rPr>
              <a:t>Directiva </a:t>
            </a:r>
            <a:r>
              <a:rPr lang="es-ES" sz="2000" b="1" dirty="0">
                <a:solidFill>
                  <a:srgbClr val="00B050"/>
                </a:solidFill>
              </a:rPr>
              <a:t>de Inundaciones, cuyo desarrollo es paralelo al de la Planificación Hidrológica, y se plasma en el PGRI</a:t>
            </a:r>
            <a:r>
              <a:rPr lang="es-ES" sz="2000" b="1" dirty="0" smtClean="0">
                <a:solidFill>
                  <a:srgbClr val="00B050"/>
                </a:solidFill>
              </a:rPr>
              <a:t>.</a:t>
            </a:r>
            <a:endParaRPr lang="es-E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3496654"/>
            <a:ext cx="4032447" cy="34534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2 CuadroTexto"/>
          <p:cNvSpPr txBox="1"/>
          <p:nvPr/>
        </p:nvSpPr>
        <p:spPr>
          <a:xfrm>
            <a:off x="5364088" y="3805001"/>
            <a:ext cx="3728156" cy="2554545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s-ES" sz="2000" b="1" dirty="0" smtClean="0">
                <a:solidFill>
                  <a:schemeClr val="bg1"/>
                </a:solidFill>
              </a:rPr>
              <a:t>La población de la demarcación ubicada en las zonas con diferente probabilidad de inundación que recoge el gráfico indica que más de un 7% de ella está asentada en baja probabilidad, más de un 5% en media y más de un 3,5% en alta.</a:t>
            </a:r>
            <a:endParaRPr lang="es-E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9139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P:\Proyectos\3058002_PANAGUA&amp;PP\6.3.2_material difusion\07_ETI\Material_Diseño_ETI\imagenes\ppt\solo_fondo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00"/>
          <a:stretch/>
        </p:blipFill>
        <p:spPr bwMode="auto">
          <a:xfrm>
            <a:off x="-51756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107504" y="395953"/>
            <a:ext cx="89847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 smtClean="0">
                <a:solidFill>
                  <a:srgbClr val="00B050"/>
                </a:solidFill>
              </a:rPr>
              <a:t>¿Qué aspectos deben abordarse?</a:t>
            </a:r>
            <a:endParaRPr lang="es-ES" sz="3200" b="1" dirty="0">
              <a:solidFill>
                <a:srgbClr val="00B050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238324" y="1484784"/>
            <a:ext cx="889248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7800" indent="-177800">
              <a:buFont typeface="Wingdings" panose="05000000000000000000" pitchFamily="2" charset="2"/>
              <a:buChar char="§"/>
            </a:pPr>
            <a:r>
              <a:rPr lang="es-ES" sz="2000" b="1" dirty="0">
                <a:solidFill>
                  <a:srgbClr val="00B050"/>
                </a:solidFill>
              </a:rPr>
              <a:t>Reducir el riesgo de las inundaciones. Aplicación de la Directiva de </a:t>
            </a:r>
            <a:r>
              <a:rPr lang="es-ES" sz="2000" b="1" dirty="0" smtClean="0">
                <a:solidFill>
                  <a:srgbClr val="00B050"/>
                </a:solidFill>
              </a:rPr>
              <a:t>Inundaciones.</a:t>
            </a:r>
          </a:p>
          <a:p>
            <a:pPr marL="723900" indent="-177800">
              <a:buFont typeface="Wingdings" panose="05000000000000000000" pitchFamily="2" charset="2"/>
              <a:buChar char="§"/>
            </a:pPr>
            <a:r>
              <a:rPr lang="es-ES" sz="2000" b="1" dirty="0" smtClean="0">
                <a:solidFill>
                  <a:srgbClr val="00B050"/>
                </a:solidFill>
              </a:rPr>
              <a:t>En paralelo está en elaboración el PGRI de segundo ciclo.</a:t>
            </a:r>
          </a:p>
          <a:p>
            <a:pPr marL="723900" indent="-177800">
              <a:buFont typeface="Wingdings" panose="05000000000000000000" pitchFamily="2" charset="2"/>
              <a:buChar char="§"/>
            </a:pPr>
            <a:r>
              <a:rPr lang="es-ES" sz="2000" b="1" dirty="0" smtClean="0">
                <a:solidFill>
                  <a:srgbClr val="00B050"/>
                </a:solidFill>
              </a:rPr>
              <a:t>Se ha cerrado en 2019 la EPRI, con el siguiente resultado:</a:t>
            </a:r>
          </a:p>
          <a:p>
            <a:pPr marL="1257300" indent="-177800">
              <a:buFont typeface="Wingdings" panose="05000000000000000000" pitchFamily="2" charset="2"/>
              <a:buChar char="§"/>
            </a:pPr>
            <a:r>
              <a:rPr lang="es-ES" sz="2000" b="1" dirty="0" smtClean="0">
                <a:solidFill>
                  <a:srgbClr val="00B050"/>
                </a:solidFill>
              </a:rPr>
              <a:t>146 ARPSI, 4 (Galicia); 76 (Asturias); 65 (Cantabria) y 1 (Castilla y León)</a:t>
            </a:r>
          </a:p>
          <a:p>
            <a:pPr marL="1257300" indent="-177800">
              <a:buFont typeface="Wingdings" panose="05000000000000000000" pitchFamily="2" charset="2"/>
              <a:buChar char="§"/>
            </a:pPr>
            <a:r>
              <a:rPr lang="es-ES" sz="2000" b="1" dirty="0" smtClean="0">
                <a:solidFill>
                  <a:srgbClr val="00B050"/>
                </a:solidFill>
              </a:rPr>
              <a:t>752 Km de cauces implicados</a:t>
            </a:r>
          </a:p>
          <a:p>
            <a:pPr marL="1257300" indent="-177800">
              <a:buFont typeface="Wingdings" panose="05000000000000000000" pitchFamily="2" charset="2"/>
              <a:buChar char="§"/>
            </a:pPr>
            <a:r>
              <a:rPr lang="es-ES" sz="2000" b="1" dirty="0" smtClean="0">
                <a:solidFill>
                  <a:srgbClr val="00B050"/>
                </a:solidFill>
              </a:rPr>
              <a:t>4.852 Ha afectadas</a:t>
            </a:r>
          </a:p>
          <a:p>
            <a:pPr marL="723900" indent="-177800">
              <a:buFont typeface="Wingdings" panose="05000000000000000000" pitchFamily="2" charset="2"/>
              <a:buChar char="§"/>
            </a:pPr>
            <a:r>
              <a:rPr lang="es-ES" sz="2000" b="1" dirty="0" smtClean="0">
                <a:solidFill>
                  <a:srgbClr val="00B050"/>
                </a:solidFill>
              </a:rPr>
              <a:t>Se han informado favorablemente por el CAC en 2020 los mapas de peligrosidad y riesgo de inundación para subirlos al SNCZI.</a:t>
            </a:r>
          </a:p>
          <a:p>
            <a:pPr marL="723900" indent="-177800">
              <a:buFont typeface="Wingdings" panose="05000000000000000000" pitchFamily="2" charset="2"/>
              <a:buChar char="§"/>
            </a:pPr>
            <a:r>
              <a:rPr lang="es-ES" sz="2000" b="1" dirty="0" smtClean="0">
                <a:solidFill>
                  <a:srgbClr val="00B050"/>
                </a:solidFill>
              </a:rPr>
              <a:t>Se está trabajando en la elaboración del PGRI. </a:t>
            </a:r>
          </a:p>
          <a:p>
            <a:pPr marL="723900" indent="-177800">
              <a:buFont typeface="Wingdings" panose="05000000000000000000" pitchFamily="2" charset="2"/>
              <a:buChar char="§"/>
            </a:pPr>
            <a:r>
              <a:rPr lang="es-ES" sz="2000" b="1" dirty="0" smtClean="0">
                <a:solidFill>
                  <a:srgbClr val="00B050"/>
                </a:solidFill>
              </a:rPr>
              <a:t>El PGRI establecerá 4 tipos de medidas:</a:t>
            </a:r>
          </a:p>
          <a:p>
            <a:pPr marL="1257300" indent="-177800">
              <a:buFont typeface="Wingdings" panose="05000000000000000000" pitchFamily="2" charset="2"/>
              <a:buChar char="§"/>
            </a:pPr>
            <a:r>
              <a:rPr lang="es-ES" sz="2000" b="1" dirty="0">
                <a:solidFill>
                  <a:srgbClr val="00B050"/>
                </a:solidFill>
              </a:rPr>
              <a:t>prevención de las </a:t>
            </a:r>
            <a:r>
              <a:rPr lang="es-ES" sz="2000" b="1" dirty="0" smtClean="0">
                <a:solidFill>
                  <a:srgbClr val="00B050"/>
                </a:solidFill>
              </a:rPr>
              <a:t>inundaciones</a:t>
            </a:r>
          </a:p>
          <a:p>
            <a:pPr marL="1257300" indent="-177800">
              <a:buFont typeface="Wingdings" panose="05000000000000000000" pitchFamily="2" charset="2"/>
              <a:buChar char="§"/>
            </a:pPr>
            <a:r>
              <a:rPr lang="es-ES" sz="2000" b="1" dirty="0">
                <a:solidFill>
                  <a:srgbClr val="00B050"/>
                </a:solidFill>
              </a:rPr>
              <a:t>protección frente a </a:t>
            </a:r>
            <a:r>
              <a:rPr lang="es-ES" sz="2000" b="1" dirty="0" smtClean="0">
                <a:solidFill>
                  <a:srgbClr val="00B050"/>
                </a:solidFill>
              </a:rPr>
              <a:t>inundaciones</a:t>
            </a:r>
          </a:p>
          <a:p>
            <a:pPr marL="1257300" indent="-177800">
              <a:buFont typeface="Wingdings" panose="05000000000000000000" pitchFamily="2" charset="2"/>
              <a:buChar char="§"/>
            </a:pPr>
            <a:r>
              <a:rPr lang="es-ES" sz="2000" b="1" dirty="0">
                <a:solidFill>
                  <a:srgbClr val="00B050"/>
                </a:solidFill>
              </a:rPr>
              <a:t>preparación frente a </a:t>
            </a:r>
            <a:r>
              <a:rPr lang="es-ES" sz="2000" b="1" dirty="0" smtClean="0">
                <a:solidFill>
                  <a:srgbClr val="00B050"/>
                </a:solidFill>
              </a:rPr>
              <a:t>inundaciones</a:t>
            </a:r>
          </a:p>
          <a:p>
            <a:pPr marL="1257300" indent="-177800">
              <a:buFont typeface="Wingdings" panose="05000000000000000000" pitchFamily="2" charset="2"/>
              <a:buChar char="§"/>
            </a:pPr>
            <a:r>
              <a:rPr lang="es-ES" sz="2000" b="1" dirty="0">
                <a:solidFill>
                  <a:srgbClr val="00B050"/>
                </a:solidFill>
              </a:rPr>
              <a:t>recuperación y evaluación de </a:t>
            </a:r>
            <a:r>
              <a:rPr lang="es-ES" sz="2000" b="1" dirty="0" smtClean="0">
                <a:solidFill>
                  <a:srgbClr val="00B050"/>
                </a:solidFill>
              </a:rPr>
              <a:t>daños</a:t>
            </a:r>
          </a:p>
        </p:txBody>
      </p:sp>
    </p:spTree>
    <p:extLst>
      <p:ext uri="{BB962C8B-B14F-4D97-AF65-F5344CB8AC3E}">
        <p14:creationId xmlns:p14="http://schemas.microsoft.com/office/powerpoint/2010/main" val="3949442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P:\Proyectos\3058002_PANAGUA&amp;PP\6.3.2_material difusion\07_ETI\Material_Diseño_ETI\imagenes\ppt\solo_fondo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00"/>
          <a:stretch/>
        </p:blipFill>
        <p:spPr bwMode="auto">
          <a:xfrm>
            <a:off x="-51756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89496" y="260648"/>
            <a:ext cx="89847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 smtClean="0">
                <a:solidFill>
                  <a:srgbClr val="00B050"/>
                </a:solidFill>
              </a:rPr>
              <a:t>¿Qué aspectos deben abordarse?</a:t>
            </a:r>
            <a:endParaRPr lang="es-ES" sz="3200" b="1" dirty="0">
              <a:solidFill>
                <a:srgbClr val="00B050"/>
              </a:solidFill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173496" y="980728"/>
            <a:ext cx="889248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7800" indent="-177800">
              <a:buFont typeface="Wingdings" panose="05000000000000000000" pitchFamily="2" charset="2"/>
              <a:buChar char="§"/>
            </a:pPr>
            <a:r>
              <a:rPr lang="es-ES" sz="2000" b="1" dirty="0" smtClean="0">
                <a:solidFill>
                  <a:srgbClr val="00B050"/>
                </a:solidFill>
              </a:rPr>
              <a:t>Efecto </a:t>
            </a:r>
            <a:r>
              <a:rPr lang="es-ES" sz="2000" b="1" dirty="0">
                <a:solidFill>
                  <a:srgbClr val="00B050"/>
                </a:solidFill>
              </a:rPr>
              <a:t>del cambio climático sobre el riesgo de </a:t>
            </a:r>
            <a:r>
              <a:rPr lang="es-ES" sz="2000" b="1" dirty="0" smtClean="0">
                <a:solidFill>
                  <a:srgbClr val="00B050"/>
                </a:solidFill>
              </a:rPr>
              <a:t>inundación.</a:t>
            </a:r>
          </a:p>
          <a:p>
            <a:pPr marL="723900" indent="-177800">
              <a:buFont typeface="Wingdings" panose="05000000000000000000" pitchFamily="2" charset="2"/>
              <a:buChar char="§"/>
            </a:pPr>
            <a:r>
              <a:rPr lang="es-ES" sz="2000" b="1" dirty="0" smtClean="0">
                <a:solidFill>
                  <a:srgbClr val="00B050"/>
                </a:solidFill>
              </a:rPr>
              <a:t>Utilizado por los </a:t>
            </a:r>
            <a:r>
              <a:rPr lang="es-ES" sz="2000" b="1" dirty="0">
                <a:solidFill>
                  <a:srgbClr val="00B050"/>
                </a:solidFill>
              </a:rPr>
              <a:t>organismos de cuenca para la revisión de la EPRI </a:t>
            </a:r>
            <a:r>
              <a:rPr lang="es-ES" sz="2000" b="1" dirty="0" smtClean="0">
                <a:solidFill>
                  <a:srgbClr val="00B050"/>
                </a:solidFill>
              </a:rPr>
              <a:t>adoptada.</a:t>
            </a:r>
          </a:p>
          <a:p>
            <a:pPr marL="177800" indent="-177800">
              <a:buFont typeface="Wingdings" panose="05000000000000000000" pitchFamily="2" charset="2"/>
              <a:buChar char="§"/>
            </a:pPr>
            <a:r>
              <a:rPr lang="es-ES" sz="2000" b="1" dirty="0" smtClean="0">
                <a:solidFill>
                  <a:srgbClr val="00B050"/>
                </a:solidFill>
              </a:rPr>
              <a:t>Compatible con </a:t>
            </a:r>
            <a:r>
              <a:rPr lang="es-ES" sz="2000" b="1" dirty="0">
                <a:solidFill>
                  <a:srgbClr val="00B050"/>
                </a:solidFill>
              </a:rPr>
              <a:t>las </a:t>
            </a:r>
            <a:r>
              <a:rPr lang="es-ES" sz="2000" b="1" dirty="0">
                <a:solidFill>
                  <a:srgbClr val="7030A0"/>
                </a:solidFill>
              </a:rPr>
              <a:t>condiciones morfológicas </a:t>
            </a:r>
            <a:r>
              <a:rPr lang="es-ES" sz="2000" b="1" dirty="0">
                <a:solidFill>
                  <a:srgbClr val="00B050"/>
                </a:solidFill>
              </a:rPr>
              <a:t>de las masas de agua </a:t>
            </a:r>
            <a:r>
              <a:rPr lang="es-ES" sz="2000" b="1" dirty="0" smtClean="0">
                <a:solidFill>
                  <a:srgbClr val="00B050"/>
                </a:solidFill>
              </a:rPr>
              <a:t>superficiales.</a:t>
            </a:r>
          </a:p>
          <a:p>
            <a:pPr marL="723900" indent="-177800">
              <a:buFont typeface="Wingdings" panose="05000000000000000000" pitchFamily="2" charset="2"/>
              <a:buChar char="§"/>
            </a:pPr>
            <a:r>
              <a:rPr lang="es-ES" sz="2000" b="1" dirty="0" smtClean="0">
                <a:solidFill>
                  <a:srgbClr val="00B050"/>
                </a:solidFill>
              </a:rPr>
              <a:t>Las actuaciones estructurales </a:t>
            </a:r>
            <a:r>
              <a:rPr lang="es-ES" sz="2000" b="1" dirty="0">
                <a:solidFill>
                  <a:srgbClr val="00B050"/>
                </a:solidFill>
              </a:rPr>
              <a:t>(encauzamientos, presas, diques de </a:t>
            </a:r>
            <a:r>
              <a:rPr lang="es-ES" sz="2000" b="1" dirty="0" smtClean="0">
                <a:solidFill>
                  <a:srgbClr val="00B050"/>
                </a:solidFill>
              </a:rPr>
              <a:t>protección, etc.) </a:t>
            </a:r>
            <a:r>
              <a:rPr lang="es-ES" sz="2000" b="1" dirty="0">
                <a:solidFill>
                  <a:srgbClr val="00B050"/>
                </a:solidFill>
              </a:rPr>
              <a:t>ha generado en el </a:t>
            </a:r>
            <a:r>
              <a:rPr lang="es-ES" sz="2000" b="1" dirty="0" smtClean="0">
                <a:solidFill>
                  <a:srgbClr val="00B050"/>
                </a:solidFill>
              </a:rPr>
              <a:t>pasado </a:t>
            </a:r>
            <a:r>
              <a:rPr lang="es-ES" sz="2000" b="1" dirty="0">
                <a:solidFill>
                  <a:srgbClr val="00B050"/>
                </a:solidFill>
              </a:rPr>
              <a:t>impactos negativos significativos sobre la </a:t>
            </a:r>
            <a:r>
              <a:rPr lang="es-ES" sz="2000" b="1" dirty="0" err="1">
                <a:solidFill>
                  <a:srgbClr val="00B050"/>
                </a:solidFill>
              </a:rPr>
              <a:t>hidromorfología</a:t>
            </a:r>
            <a:r>
              <a:rPr lang="es-ES" sz="2000" b="1" dirty="0">
                <a:solidFill>
                  <a:srgbClr val="00B050"/>
                </a:solidFill>
              </a:rPr>
              <a:t> de las masas de agua </a:t>
            </a:r>
            <a:r>
              <a:rPr lang="es-ES" sz="2000" b="1" dirty="0" smtClean="0">
                <a:solidFill>
                  <a:srgbClr val="00B050"/>
                </a:solidFill>
              </a:rPr>
              <a:t>originando </a:t>
            </a:r>
            <a:r>
              <a:rPr lang="es-ES" sz="2000" b="1" dirty="0">
                <a:solidFill>
                  <a:srgbClr val="00B050"/>
                </a:solidFill>
              </a:rPr>
              <a:t>alteraciones que </a:t>
            </a:r>
            <a:r>
              <a:rPr lang="es-ES" sz="2000" b="1" dirty="0" smtClean="0">
                <a:solidFill>
                  <a:srgbClr val="00B050"/>
                </a:solidFill>
              </a:rPr>
              <a:t>comprometen los OMA.</a:t>
            </a:r>
          </a:p>
          <a:p>
            <a:pPr marL="723900" indent="-177800">
              <a:buFont typeface="Wingdings" panose="05000000000000000000" pitchFamily="2" charset="2"/>
              <a:buChar char="§"/>
            </a:pPr>
            <a:r>
              <a:rPr lang="es-ES" sz="2000" b="1" dirty="0" smtClean="0">
                <a:solidFill>
                  <a:srgbClr val="00B050"/>
                </a:solidFill>
              </a:rPr>
              <a:t>Compatibilidad </a:t>
            </a:r>
            <a:r>
              <a:rPr lang="es-ES" sz="2000" b="1" dirty="0">
                <a:solidFill>
                  <a:srgbClr val="00B050"/>
                </a:solidFill>
              </a:rPr>
              <a:t>con los </a:t>
            </a:r>
            <a:r>
              <a:rPr lang="es-ES" sz="2000" b="1" dirty="0" smtClean="0">
                <a:solidFill>
                  <a:srgbClr val="00B050"/>
                </a:solidFill>
              </a:rPr>
              <a:t>OMA </a:t>
            </a:r>
            <a:r>
              <a:rPr lang="es-ES" sz="2000" b="1" dirty="0">
                <a:solidFill>
                  <a:srgbClr val="00B050"/>
                </a:solidFill>
              </a:rPr>
              <a:t>de las masas de agua y de las zonas protegidas, promoviendo especialmente </a:t>
            </a:r>
            <a:r>
              <a:rPr lang="es-ES" sz="2000" b="1" dirty="0">
                <a:solidFill>
                  <a:srgbClr val="7030A0"/>
                </a:solidFill>
              </a:rPr>
              <a:t>Soluciones Basadas en la Naturaleza</a:t>
            </a:r>
            <a:r>
              <a:rPr lang="es-ES" sz="2000" b="1" dirty="0">
                <a:solidFill>
                  <a:srgbClr val="00B050"/>
                </a:solidFill>
              </a:rPr>
              <a:t> (</a:t>
            </a:r>
            <a:r>
              <a:rPr lang="es-ES" sz="2000" b="1" dirty="0" err="1">
                <a:solidFill>
                  <a:srgbClr val="00B050"/>
                </a:solidFill>
              </a:rPr>
              <a:t>SbN</a:t>
            </a:r>
            <a:r>
              <a:rPr lang="es-ES" sz="2000" b="1" dirty="0">
                <a:solidFill>
                  <a:srgbClr val="00B050"/>
                </a:solidFill>
              </a:rPr>
              <a:t>) donde </a:t>
            </a:r>
            <a:r>
              <a:rPr lang="es-ES" sz="2000" b="1" dirty="0" smtClean="0">
                <a:solidFill>
                  <a:srgbClr val="00B050"/>
                </a:solidFill>
              </a:rPr>
              <a:t>es </a:t>
            </a:r>
            <a:r>
              <a:rPr lang="es-ES" sz="2000" b="1" dirty="0">
                <a:solidFill>
                  <a:srgbClr val="00B050"/>
                </a:solidFill>
              </a:rPr>
              <a:t>posible.</a:t>
            </a:r>
            <a:endParaRPr lang="es-ES" sz="2000" b="1" dirty="0" smtClean="0">
              <a:solidFill>
                <a:srgbClr val="00B050"/>
              </a:solidFill>
            </a:endParaRPr>
          </a:p>
          <a:p>
            <a:pPr marL="177800" indent="-177800">
              <a:buFont typeface="Wingdings" panose="05000000000000000000" pitchFamily="2" charset="2"/>
              <a:buChar char="§"/>
            </a:pPr>
            <a:r>
              <a:rPr lang="es-ES" sz="2000" b="1" dirty="0">
                <a:solidFill>
                  <a:srgbClr val="7030A0"/>
                </a:solidFill>
              </a:rPr>
              <a:t>Gestión </a:t>
            </a:r>
            <a:r>
              <a:rPr lang="es-ES" sz="2000" b="1" dirty="0" smtClean="0">
                <a:solidFill>
                  <a:srgbClr val="7030A0"/>
                </a:solidFill>
              </a:rPr>
              <a:t>urbanística</a:t>
            </a:r>
            <a:r>
              <a:rPr lang="es-ES" sz="2000" b="1" dirty="0" smtClean="0">
                <a:solidFill>
                  <a:srgbClr val="00B050"/>
                </a:solidFill>
              </a:rPr>
              <a:t>.</a:t>
            </a:r>
          </a:p>
          <a:p>
            <a:pPr marL="723900" indent="-177800">
              <a:buFont typeface="Wingdings" panose="05000000000000000000" pitchFamily="2" charset="2"/>
              <a:buChar char="§"/>
            </a:pPr>
            <a:r>
              <a:rPr lang="es-ES" sz="2000" b="1" dirty="0" smtClean="0">
                <a:solidFill>
                  <a:srgbClr val="00B050"/>
                </a:solidFill>
              </a:rPr>
              <a:t>Condiciona </a:t>
            </a:r>
            <a:r>
              <a:rPr lang="es-ES" sz="2000" b="1" dirty="0">
                <a:solidFill>
                  <a:srgbClr val="00B050"/>
                </a:solidFill>
              </a:rPr>
              <a:t>el desarrollo urbanístico y obliga a la Administración hidráulica a pronunciarse sobre el desarrollo </a:t>
            </a:r>
            <a:r>
              <a:rPr lang="es-ES" sz="2000" b="1" dirty="0" smtClean="0">
                <a:solidFill>
                  <a:srgbClr val="00B050"/>
                </a:solidFill>
              </a:rPr>
              <a:t>urbano. (RDPH y Normativa PH)</a:t>
            </a:r>
          </a:p>
          <a:p>
            <a:pPr marL="177800" indent="-177800">
              <a:buFont typeface="Wingdings" panose="05000000000000000000" pitchFamily="2" charset="2"/>
              <a:buChar char="§"/>
            </a:pPr>
            <a:r>
              <a:rPr lang="es-ES" sz="2000" b="1" dirty="0" smtClean="0">
                <a:solidFill>
                  <a:srgbClr val="7030A0"/>
                </a:solidFill>
              </a:rPr>
              <a:t>Impacto económico </a:t>
            </a:r>
            <a:r>
              <a:rPr lang="es-ES" sz="2000" b="1" dirty="0">
                <a:solidFill>
                  <a:srgbClr val="00B050"/>
                </a:solidFill>
              </a:rPr>
              <a:t>de las </a:t>
            </a:r>
            <a:r>
              <a:rPr lang="es-ES" sz="2000" b="1" dirty="0" smtClean="0">
                <a:solidFill>
                  <a:srgbClr val="00B050"/>
                </a:solidFill>
              </a:rPr>
              <a:t>inundaciones.</a:t>
            </a:r>
          </a:p>
          <a:p>
            <a:pPr marL="723900" indent="-177800">
              <a:buFont typeface="Wingdings" panose="05000000000000000000" pitchFamily="2" charset="2"/>
              <a:buChar char="§"/>
            </a:pPr>
            <a:r>
              <a:rPr lang="es-ES" sz="2000" b="1" dirty="0">
                <a:solidFill>
                  <a:srgbClr val="00B050"/>
                </a:solidFill>
              </a:rPr>
              <a:t>11.921.035.348 euros del año 2002 </a:t>
            </a:r>
            <a:r>
              <a:rPr lang="es-ES" sz="2000" b="1" dirty="0" smtClean="0">
                <a:solidFill>
                  <a:srgbClr val="00B050"/>
                </a:solidFill>
              </a:rPr>
              <a:t>(Estudio del Consorcio </a:t>
            </a:r>
            <a:r>
              <a:rPr lang="es-ES" sz="2000" b="1" dirty="0">
                <a:solidFill>
                  <a:srgbClr val="00B050"/>
                </a:solidFill>
              </a:rPr>
              <a:t>de Compensación de Seguros y la Dirección General de Protección Civil (Universidad Complutense 2004</a:t>
            </a:r>
            <a:r>
              <a:rPr lang="es-ES" sz="2000" b="1" dirty="0" smtClean="0">
                <a:solidFill>
                  <a:srgbClr val="00B050"/>
                </a:solidFill>
              </a:rPr>
              <a:t>).</a:t>
            </a:r>
            <a:endParaRPr lang="es-ES" sz="20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5050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P:\Proyectos\3058002_PANAGUA&amp;PP\6.3.2_material difusion\07_ETI\Material_Diseño_ETI\imagenes\ppt\solo_fondo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00"/>
          <a:stretch/>
        </p:blipFill>
        <p:spPr bwMode="auto">
          <a:xfrm>
            <a:off x="-51756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-48676" y="313492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 smtClean="0">
                <a:solidFill>
                  <a:srgbClr val="00B050"/>
                </a:solidFill>
                <a:latin typeface="Arial Narrow" panose="020B0606020202030204" pitchFamily="34" charset="0"/>
              </a:rPr>
              <a:t>Decisiones para el Plan Hidrológico</a:t>
            </a:r>
            <a:endParaRPr lang="es-ES" sz="2800" b="1" dirty="0">
              <a:solidFill>
                <a:srgbClr val="00B050"/>
              </a:solidFill>
              <a:latin typeface="Arial Narrow" panose="020B0606020202030204" pitchFamily="34" charset="0"/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0" y="937399"/>
            <a:ext cx="63227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>
                <a:solidFill>
                  <a:srgbClr val="00B050"/>
                </a:solidFill>
              </a:rPr>
              <a:t>De Coordinación </a:t>
            </a:r>
            <a:r>
              <a:rPr lang="es-ES" sz="2400" b="1" dirty="0">
                <a:solidFill>
                  <a:srgbClr val="00B050"/>
                </a:solidFill>
              </a:rPr>
              <a:t>con los objetivos </a:t>
            </a:r>
            <a:r>
              <a:rPr lang="es-ES" sz="2400" b="1" dirty="0" smtClean="0">
                <a:solidFill>
                  <a:srgbClr val="00B050"/>
                </a:solidFill>
              </a:rPr>
              <a:t>ambientales:</a:t>
            </a:r>
            <a:endParaRPr lang="es-ES" sz="2400" b="1" dirty="0">
              <a:solidFill>
                <a:srgbClr val="00B050"/>
              </a:solidFill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0" y="1556792"/>
            <a:ext cx="911477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7800" indent="-177800">
              <a:buFont typeface="Wingdings" panose="05000000000000000000" pitchFamily="2" charset="2"/>
              <a:buChar char="§"/>
            </a:pPr>
            <a:r>
              <a:rPr lang="es-ES" sz="2000" b="1" dirty="0">
                <a:solidFill>
                  <a:srgbClr val="00B050"/>
                </a:solidFill>
              </a:rPr>
              <a:t>Consolidar la coordinación y vinculación entre el PGRI y el PHC a nivel de planteamiento </a:t>
            </a:r>
            <a:r>
              <a:rPr lang="es-ES" sz="2000" b="1" dirty="0" smtClean="0">
                <a:solidFill>
                  <a:srgbClr val="00B050"/>
                </a:solidFill>
              </a:rPr>
              <a:t>estratégico, estructural, </a:t>
            </a:r>
            <a:r>
              <a:rPr lang="es-ES" sz="2000" b="1" dirty="0">
                <a:solidFill>
                  <a:srgbClr val="00B050"/>
                </a:solidFill>
              </a:rPr>
              <a:t>documental y </a:t>
            </a:r>
            <a:r>
              <a:rPr lang="es-ES" sz="2000" b="1" dirty="0" smtClean="0">
                <a:solidFill>
                  <a:srgbClr val="00B050"/>
                </a:solidFill>
              </a:rPr>
              <a:t>de tramitación</a:t>
            </a:r>
            <a:r>
              <a:rPr lang="es-ES" sz="2000" b="1" dirty="0">
                <a:solidFill>
                  <a:srgbClr val="00B050"/>
                </a:solidFill>
              </a:rPr>
              <a:t>, teniendo como ejes de </a:t>
            </a:r>
            <a:r>
              <a:rPr lang="es-ES" sz="2000" b="1" dirty="0" smtClean="0">
                <a:solidFill>
                  <a:srgbClr val="00B050"/>
                </a:solidFill>
              </a:rPr>
              <a:t>actuación</a:t>
            </a:r>
          </a:p>
          <a:p>
            <a:pPr marL="1079500" indent="-177800">
              <a:buFont typeface="Wingdings" panose="05000000000000000000" pitchFamily="2" charset="2"/>
              <a:buChar char="§"/>
            </a:pPr>
            <a:r>
              <a:rPr lang="es-ES" sz="2000" b="1" dirty="0" smtClean="0">
                <a:solidFill>
                  <a:srgbClr val="00B050"/>
                </a:solidFill>
              </a:rPr>
              <a:t>Política preventiva</a:t>
            </a:r>
          </a:p>
          <a:p>
            <a:pPr marL="1079500" indent="-177800">
              <a:buFont typeface="Wingdings" panose="05000000000000000000" pitchFamily="2" charset="2"/>
              <a:buChar char="§"/>
            </a:pPr>
            <a:r>
              <a:rPr lang="es-ES" sz="2000" b="1" dirty="0" smtClean="0">
                <a:solidFill>
                  <a:srgbClr val="00B050"/>
                </a:solidFill>
              </a:rPr>
              <a:t>principio </a:t>
            </a:r>
            <a:r>
              <a:rPr lang="es-ES" sz="2000" b="1" dirty="0">
                <a:solidFill>
                  <a:srgbClr val="00B050"/>
                </a:solidFill>
              </a:rPr>
              <a:t>de protección y mejora del estado de las masas de agua superficiales y zonas </a:t>
            </a:r>
            <a:r>
              <a:rPr lang="es-ES" sz="2000" b="1" dirty="0" smtClean="0">
                <a:solidFill>
                  <a:srgbClr val="00B050"/>
                </a:solidFill>
              </a:rPr>
              <a:t>protegidas</a:t>
            </a:r>
          </a:p>
          <a:p>
            <a:pPr marL="1079500" indent="-177800">
              <a:buFont typeface="Wingdings" panose="05000000000000000000" pitchFamily="2" charset="2"/>
              <a:buChar char="§"/>
            </a:pPr>
            <a:r>
              <a:rPr lang="es-ES" sz="2000" b="1" dirty="0" smtClean="0">
                <a:solidFill>
                  <a:srgbClr val="00B050"/>
                </a:solidFill>
              </a:rPr>
              <a:t>principio </a:t>
            </a:r>
            <a:r>
              <a:rPr lang="es-ES" sz="2000" b="1" dirty="0">
                <a:solidFill>
                  <a:srgbClr val="00B050"/>
                </a:solidFill>
              </a:rPr>
              <a:t>de utilización de </a:t>
            </a:r>
            <a:r>
              <a:rPr lang="es-ES" sz="2000" b="1" dirty="0" smtClean="0">
                <a:solidFill>
                  <a:srgbClr val="00B050"/>
                </a:solidFill>
              </a:rPr>
              <a:t>coste-eficiencia en el diseño de </a:t>
            </a:r>
            <a:r>
              <a:rPr lang="es-ES" sz="2000" b="1" dirty="0">
                <a:solidFill>
                  <a:srgbClr val="00B050"/>
                </a:solidFill>
              </a:rPr>
              <a:t>medidas </a:t>
            </a:r>
            <a:r>
              <a:rPr lang="es-ES" sz="2000" b="1" dirty="0" smtClean="0">
                <a:solidFill>
                  <a:srgbClr val="00B050"/>
                </a:solidFill>
              </a:rPr>
              <a:t>estructurales</a:t>
            </a:r>
          </a:p>
          <a:p>
            <a:pPr marL="177800" indent="-177800">
              <a:buFont typeface="Wingdings" panose="05000000000000000000" pitchFamily="2" charset="2"/>
              <a:buChar char="§"/>
            </a:pPr>
            <a:r>
              <a:rPr lang="es-ES" sz="2000" b="1" dirty="0" smtClean="0">
                <a:solidFill>
                  <a:srgbClr val="00B050"/>
                </a:solidFill>
              </a:rPr>
              <a:t>Aplicar las medidas </a:t>
            </a:r>
            <a:r>
              <a:rPr lang="es-ES" sz="2000" b="1" dirty="0">
                <a:solidFill>
                  <a:srgbClr val="00B050"/>
                </a:solidFill>
              </a:rPr>
              <a:t>de adaptación </a:t>
            </a:r>
            <a:r>
              <a:rPr lang="es-ES" sz="2000" b="1" dirty="0" smtClean="0">
                <a:solidFill>
                  <a:srgbClr val="00B050"/>
                </a:solidFill>
              </a:rPr>
              <a:t>a </a:t>
            </a:r>
            <a:r>
              <a:rPr lang="es-ES" sz="2000" b="1" dirty="0">
                <a:solidFill>
                  <a:srgbClr val="00B050"/>
                </a:solidFill>
              </a:rPr>
              <a:t>los previsibles efectos del cambio climático recogidos, entre otros, en el marco del “Plan de Impulso al Medio Ambiente para la Adaptación al Cambio Climático en España” (Plan PIMA Adapta</a:t>
            </a:r>
            <a:r>
              <a:rPr lang="es-ES" sz="2000" b="1" dirty="0" smtClean="0">
                <a:solidFill>
                  <a:srgbClr val="00B050"/>
                </a:solidFill>
              </a:rPr>
              <a:t>).</a:t>
            </a:r>
          </a:p>
          <a:p>
            <a:pPr marL="177800" indent="-177800">
              <a:buFont typeface="Wingdings" panose="05000000000000000000" pitchFamily="2" charset="2"/>
              <a:buChar char="§"/>
            </a:pPr>
            <a:r>
              <a:rPr lang="es-ES" sz="2000" b="1" dirty="0">
                <a:solidFill>
                  <a:srgbClr val="00B050"/>
                </a:solidFill>
              </a:rPr>
              <a:t>Continuar impulsando las medidas naturales de retención del agua, la restauración fluvial y la restauración hidrológico forestal de las cuencas hidrográficas, la lucha contra la desertificación y las soluciones basadas en la </a:t>
            </a:r>
            <a:r>
              <a:rPr lang="es-ES" sz="2000" b="1" dirty="0" smtClean="0">
                <a:solidFill>
                  <a:srgbClr val="00B050"/>
                </a:solidFill>
              </a:rPr>
              <a:t>naturaleza.</a:t>
            </a:r>
            <a:endParaRPr lang="es-ES" sz="20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9428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P:\Proyectos\3058002_PANAGUA&amp;PP\6.3.2_material difusion\07_ETI\Material_Diseño_ETI\imagenes\ppt\solo_fondo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00"/>
          <a:stretch/>
        </p:blipFill>
        <p:spPr bwMode="auto">
          <a:xfrm>
            <a:off x="-51756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-26338" y="18864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 smtClean="0">
                <a:solidFill>
                  <a:srgbClr val="00B050"/>
                </a:solidFill>
                <a:latin typeface="Arial Narrow" panose="020B0606020202030204" pitchFamily="34" charset="0"/>
              </a:rPr>
              <a:t>Decisiones para el Plan Hidrológico</a:t>
            </a:r>
            <a:endParaRPr lang="es-ES" sz="2800" b="1" dirty="0">
              <a:solidFill>
                <a:srgbClr val="00B050"/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0" y="725592"/>
            <a:ext cx="63227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>
                <a:solidFill>
                  <a:srgbClr val="00B050"/>
                </a:solidFill>
              </a:rPr>
              <a:t>De Coordinación </a:t>
            </a:r>
            <a:r>
              <a:rPr lang="es-ES" sz="2400" b="1" dirty="0">
                <a:solidFill>
                  <a:srgbClr val="00B050"/>
                </a:solidFill>
              </a:rPr>
              <a:t>con los objetivos </a:t>
            </a:r>
            <a:r>
              <a:rPr lang="es-ES" sz="2400" b="1" dirty="0" smtClean="0">
                <a:solidFill>
                  <a:srgbClr val="00B050"/>
                </a:solidFill>
              </a:rPr>
              <a:t>ambientales:</a:t>
            </a:r>
            <a:endParaRPr lang="es-ES" sz="2400" b="1" dirty="0">
              <a:solidFill>
                <a:srgbClr val="00B050"/>
              </a:solidFill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0" y="1412776"/>
            <a:ext cx="909224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7800" indent="-177800">
              <a:buFont typeface="Wingdings" panose="05000000000000000000" pitchFamily="2" charset="2"/>
              <a:buChar char="§"/>
            </a:pPr>
            <a:r>
              <a:rPr lang="es-ES" sz="2000" b="1" dirty="0">
                <a:solidFill>
                  <a:srgbClr val="00B050"/>
                </a:solidFill>
              </a:rPr>
              <a:t>Profundizar en el desarrollo de la normativa estatal existente para aumentar el nivel de confianza de los indicadores de estado ecológico, en </a:t>
            </a:r>
            <a:r>
              <a:rPr lang="es-ES" sz="2000" b="1" dirty="0" smtClean="0">
                <a:solidFill>
                  <a:srgbClr val="00B050"/>
                </a:solidFill>
              </a:rPr>
              <a:t>especial las cuestiones </a:t>
            </a:r>
            <a:r>
              <a:rPr lang="es-ES" sz="2000" b="1" dirty="0" err="1" smtClean="0">
                <a:solidFill>
                  <a:srgbClr val="00B050"/>
                </a:solidFill>
              </a:rPr>
              <a:t>hidromorfológicas</a:t>
            </a:r>
            <a:r>
              <a:rPr lang="es-ES" sz="2000" b="1" dirty="0" smtClean="0">
                <a:solidFill>
                  <a:srgbClr val="00B050"/>
                </a:solidFill>
              </a:rPr>
              <a:t>. </a:t>
            </a:r>
            <a:r>
              <a:rPr lang="es-ES" sz="2000" b="1" dirty="0" smtClean="0">
                <a:solidFill>
                  <a:srgbClr val="7030A0"/>
                </a:solidFill>
              </a:rPr>
              <a:t>Protocolo de </a:t>
            </a:r>
            <a:r>
              <a:rPr lang="es-ES" sz="2000" b="1" dirty="0" err="1" smtClean="0">
                <a:solidFill>
                  <a:srgbClr val="7030A0"/>
                </a:solidFill>
              </a:rPr>
              <a:t>hidromorfología</a:t>
            </a:r>
            <a:r>
              <a:rPr lang="es-ES" sz="2000" b="1" dirty="0" smtClean="0">
                <a:solidFill>
                  <a:srgbClr val="00B050"/>
                </a:solidFill>
              </a:rPr>
              <a:t>.</a:t>
            </a:r>
          </a:p>
          <a:p>
            <a:pPr marL="177800" indent="-177800">
              <a:buFont typeface="Wingdings" panose="05000000000000000000" pitchFamily="2" charset="2"/>
              <a:buChar char="§"/>
            </a:pPr>
            <a:r>
              <a:rPr lang="es-ES" sz="2000" b="1" dirty="0">
                <a:solidFill>
                  <a:srgbClr val="00B050"/>
                </a:solidFill>
              </a:rPr>
              <a:t>Continuar con el proceso de actualización del </a:t>
            </a:r>
            <a:r>
              <a:rPr lang="es-ES" sz="2000" b="1" dirty="0">
                <a:solidFill>
                  <a:srgbClr val="7030A0"/>
                </a:solidFill>
              </a:rPr>
              <a:t>inventario</a:t>
            </a:r>
            <a:r>
              <a:rPr lang="es-ES" sz="2000" b="1" dirty="0">
                <a:solidFill>
                  <a:srgbClr val="00B050"/>
                </a:solidFill>
              </a:rPr>
              <a:t> de las presiones </a:t>
            </a:r>
            <a:r>
              <a:rPr lang="es-ES" sz="2000" b="1" dirty="0" err="1" smtClean="0">
                <a:solidFill>
                  <a:srgbClr val="00B050"/>
                </a:solidFill>
              </a:rPr>
              <a:t>hidromorfológicas</a:t>
            </a:r>
            <a:r>
              <a:rPr lang="es-ES" sz="2000" b="1" dirty="0" smtClean="0">
                <a:solidFill>
                  <a:srgbClr val="00B050"/>
                </a:solidFill>
              </a:rPr>
              <a:t>.</a:t>
            </a:r>
          </a:p>
          <a:p>
            <a:pPr marL="177800" indent="-177800">
              <a:buFont typeface="Wingdings" panose="05000000000000000000" pitchFamily="2" charset="2"/>
              <a:buChar char="§"/>
            </a:pPr>
            <a:r>
              <a:rPr lang="es-ES" sz="2000" b="1" dirty="0" smtClean="0">
                <a:solidFill>
                  <a:srgbClr val="00B050"/>
                </a:solidFill>
              </a:rPr>
              <a:t>Mejorar </a:t>
            </a:r>
            <a:r>
              <a:rPr lang="es-ES" sz="2000" b="1" dirty="0">
                <a:solidFill>
                  <a:srgbClr val="00B050"/>
                </a:solidFill>
              </a:rPr>
              <a:t>la </a:t>
            </a:r>
            <a:r>
              <a:rPr lang="es-ES" sz="2000" b="1" dirty="0">
                <a:solidFill>
                  <a:srgbClr val="7030A0"/>
                </a:solidFill>
              </a:rPr>
              <a:t>conectividad transversal </a:t>
            </a:r>
            <a:r>
              <a:rPr lang="es-ES" sz="2000" b="1" dirty="0">
                <a:solidFill>
                  <a:srgbClr val="00B050"/>
                </a:solidFill>
              </a:rPr>
              <a:t>y compatibilización de usos del suelo con el estado del dominio público hidráulico</a:t>
            </a:r>
            <a:r>
              <a:rPr lang="es-ES" sz="2000" b="1" dirty="0" smtClean="0">
                <a:solidFill>
                  <a:srgbClr val="00B050"/>
                </a:solidFill>
              </a:rPr>
              <a:t>.</a:t>
            </a:r>
          </a:p>
          <a:p>
            <a:pPr marL="177800" indent="-177800">
              <a:buFont typeface="Wingdings" panose="05000000000000000000" pitchFamily="2" charset="2"/>
              <a:buChar char="§"/>
            </a:pPr>
            <a:r>
              <a:rPr lang="es-ES" sz="2000" b="1" dirty="0">
                <a:solidFill>
                  <a:srgbClr val="00B050"/>
                </a:solidFill>
              </a:rPr>
              <a:t>Mejorar la </a:t>
            </a:r>
            <a:r>
              <a:rPr lang="es-ES" sz="2000" b="1" dirty="0">
                <a:solidFill>
                  <a:srgbClr val="7030A0"/>
                </a:solidFill>
              </a:rPr>
              <a:t>coordinación</a:t>
            </a:r>
            <a:r>
              <a:rPr lang="es-ES" sz="2000" b="1" dirty="0">
                <a:solidFill>
                  <a:srgbClr val="00B050"/>
                </a:solidFill>
              </a:rPr>
              <a:t> entre </a:t>
            </a:r>
            <a:r>
              <a:rPr lang="es-ES" sz="2000" b="1" dirty="0" smtClean="0">
                <a:solidFill>
                  <a:srgbClr val="00B050"/>
                </a:solidFill>
              </a:rPr>
              <a:t>administraciones.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53292" y="4381653"/>
            <a:ext cx="89847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>
                <a:solidFill>
                  <a:srgbClr val="00B050"/>
                </a:solidFill>
              </a:rPr>
              <a:t>De Coordinación con </a:t>
            </a:r>
            <a:r>
              <a:rPr lang="es-ES" sz="2400" b="1" dirty="0">
                <a:solidFill>
                  <a:srgbClr val="00B050"/>
                </a:solidFill>
              </a:rPr>
              <a:t>los objetivos de incremento de la </a:t>
            </a:r>
            <a:r>
              <a:rPr lang="es-ES" sz="2400" b="1" dirty="0" smtClean="0">
                <a:solidFill>
                  <a:srgbClr val="00B050"/>
                </a:solidFill>
              </a:rPr>
              <a:t>percepción </a:t>
            </a:r>
            <a:r>
              <a:rPr lang="es-ES" sz="2400" b="1" dirty="0">
                <a:solidFill>
                  <a:srgbClr val="00B050"/>
                </a:solidFill>
              </a:rPr>
              <a:t>y la adaptación al riesgo de inundación: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-40048" y="5308699"/>
            <a:ext cx="90922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7800" indent="-177800">
              <a:buFont typeface="Wingdings" panose="05000000000000000000" pitchFamily="2" charset="2"/>
              <a:buChar char="§"/>
            </a:pPr>
            <a:r>
              <a:rPr lang="es-ES" sz="2000" b="1" dirty="0" smtClean="0">
                <a:solidFill>
                  <a:srgbClr val="00B050"/>
                </a:solidFill>
              </a:rPr>
              <a:t>Modernizar </a:t>
            </a:r>
            <a:r>
              <a:rPr lang="es-ES" sz="2000" b="1" dirty="0">
                <a:solidFill>
                  <a:srgbClr val="00B050"/>
                </a:solidFill>
              </a:rPr>
              <a:t>los sistemas automáticos de información </a:t>
            </a:r>
            <a:r>
              <a:rPr lang="es-ES" sz="2000" b="1" dirty="0" smtClean="0">
                <a:solidFill>
                  <a:srgbClr val="00B050"/>
                </a:solidFill>
              </a:rPr>
              <a:t>hidrológica (</a:t>
            </a:r>
            <a:r>
              <a:rPr lang="es-ES" sz="2000" b="1" dirty="0" smtClean="0">
                <a:solidFill>
                  <a:srgbClr val="7030A0"/>
                </a:solidFill>
              </a:rPr>
              <a:t>SAIH</a:t>
            </a:r>
            <a:r>
              <a:rPr lang="es-ES" sz="2000" b="1" dirty="0" smtClean="0">
                <a:solidFill>
                  <a:srgbClr val="00B050"/>
                </a:solidFill>
              </a:rPr>
              <a:t>).</a:t>
            </a:r>
          </a:p>
          <a:p>
            <a:pPr marL="177800" indent="-177800">
              <a:buFont typeface="Wingdings" panose="05000000000000000000" pitchFamily="2" charset="2"/>
              <a:buChar char="§"/>
            </a:pPr>
            <a:r>
              <a:rPr lang="es-ES" sz="2000" b="1" dirty="0" smtClean="0">
                <a:solidFill>
                  <a:srgbClr val="00B050"/>
                </a:solidFill>
              </a:rPr>
              <a:t>Desarrollar </a:t>
            </a:r>
            <a:r>
              <a:rPr lang="es-ES" sz="2000" b="1" dirty="0" smtClean="0">
                <a:solidFill>
                  <a:srgbClr val="7030A0"/>
                </a:solidFill>
              </a:rPr>
              <a:t>instrumentos de ayuda a la decisión</a:t>
            </a:r>
            <a:r>
              <a:rPr lang="es-ES" sz="2000" b="1" dirty="0" smtClean="0">
                <a:solidFill>
                  <a:srgbClr val="00B050"/>
                </a:solidFill>
              </a:rPr>
              <a:t> en situaciones de avenida.</a:t>
            </a:r>
            <a:endParaRPr lang="es-ES" sz="20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8916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P:\Proyectos\3058002_PANAGUA&amp;PP\6.3.2_material difusion\07_ETI\Material_Diseño_ETI\imagenes\ppt\solo_fondo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00"/>
          <a:stretch/>
        </p:blipFill>
        <p:spPr bwMode="auto">
          <a:xfrm>
            <a:off x="-51756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103954" y="218781"/>
            <a:ext cx="90922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 smtClean="0">
                <a:solidFill>
                  <a:srgbClr val="00B050"/>
                </a:solidFill>
              </a:rPr>
              <a:t>Sequías</a:t>
            </a:r>
            <a:endParaRPr lang="es-ES" sz="3200" b="1" dirty="0">
              <a:solidFill>
                <a:srgbClr val="00B050"/>
              </a:solidFill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129832" y="1052736"/>
            <a:ext cx="904048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7800" indent="-177800">
              <a:buFont typeface="Wingdings" panose="05000000000000000000" pitchFamily="2" charset="2"/>
              <a:buChar char="§"/>
            </a:pPr>
            <a:r>
              <a:rPr lang="es-ES" sz="2000" b="1" dirty="0">
                <a:solidFill>
                  <a:srgbClr val="00B050"/>
                </a:solidFill>
              </a:rPr>
              <a:t>Aunque en la Demarcación del Cantábrico la precipitación media casi duplica la de España, la ausencia de regulación en algunos de los principales sistemas de abastecimiento de población unido a las primeras evidencias sobre los efectos del cambio climático plantea problemas de escasez ante las cíclicas situaciones de sequía</a:t>
            </a:r>
            <a:r>
              <a:rPr lang="es-ES" sz="2000" b="1" dirty="0" smtClean="0">
                <a:solidFill>
                  <a:srgbClr val="00B050"/>
                </a:solidFill>
              </a:rPr>
              <a:t>.</a:t>
            </a:r>
          </a:p>
          <a:p>
            <a:pPr marL="177800" indent="-177800">
              <a:buFont typeface="Wingdings" panose="05000000000000000000" pitchFamily="2" charset="2"/>
              <a:buChar char="§"/>
            </a:pPr>
            <a:r>
              <a:rPr lang="es-ES" sz="2000" b="1" dirty="0">
                <a:solidFill>
                  <a:srgbClr val="00B050"/>
                </a:solidFill>
              </a:rPr>
              <a:t>Esta situación, además de afectar al régimen de caudales medioambientales, produce un impacto social y </a:t>
            </a:r>
            <a:r>
              <a:rPr lang="es-ES" sz="2000" b="1" dirty="0" smtClean="0">
                <a:solidFill>
                  <a:srgbClr val="00B050"/>
                </a:solidFill>
              </a:rPr>
              <a:t>económico.</a:t>
            </a:r>
          </a:p>
          <a:p>
            <a:pPr marL="177800" indent="-177800">
              <a:buFont typeface="Wingdings" panose="05000000000000000000" pitchFamily="2" charset="2"/>
              <a:buChar char="§"/>
            </a:pPr>
            <a:r>
              <a:rPr lang="es-ES" sz="2000" b="1" dirty="0">
                <a:solidFill>
                  <a:srgbClr val="00B050"/>
                </a:solidFill>
              </a:rPr>
              <a:t>Planes Especiales de Actuación en Situaciones de Alerta y eventual Sequía (PES).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51756" y="3823156"/>
            <a:ext cx="90922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 smtClean="0">
                <a:solidFill>
                  <a:srgbClr val="00B050"/>
                </a:solidFill>
              </a:rPr>
              <a:t>Aspectos a abordar</a:t>
            </a:r>
            <a:endParaRPr lang="es-ES" sz="3200" b="1" dirty="0">
              <a:solidFill>
                <a:srgbClr val="00B050"/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129832" y="4581128"/>
            <a:ext cx="904048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7800" indent="-177800">
              <a:buFont typeface="Wingdings" panose="05000000000000000000" pitchFamily="2" charset="2"/>
              <a:buChar char="§"/>
            </a:pPr>
            <a:r>
              <a:rPr lang="es-ES" sz="2000" b="1" dirty="0">
                <a:solidFill>
                  <a:srgbClr val="00B050"/>
                </a:solidFill>
              </a:rPr>
              <a:t>Mejorar la gestión de la demanda y la preparación ante la sequía en los núcleos </a:t>
            </a:r>
            <a:r>
              <a:rPr lang="es-ES" sz="2000" b="1" dirty="0" smtClean="0">
                <a:solidFill>
                  <a:srgbClr val="00B050"/>
                </a:solidFill>
              </a:rPr>
              <a:t>urbanos.</a:t>
            </a:r>
          </a:p>
          <a:p>
            <a:pPr marL="177800" indent="-177800">
              <a:buFont typeface="Wingdings" panose="05000000000000000000" pitchFamily="2" charset="2"/>
              <a:buChar char="§"/>
            </a:pPr>
            <a:r>
              <a:rPr lang="es-ES" sz="2000" b="1" dirty="0" smtClean="0">
                <a:solidFill>
                  <a:srgbClr val="00B050"/>
                </a:solidFill>
              </a:rPr>
              <a:t>Planes </a:t>
            </a:r>
            <a:r>
              <a:rPr lang="es-ES" sz="2000" b="1" dirty="0">
                <a:solidFill>
                  <a:srgbClr val="00B050"/>
                </a:solidFill>
              </a:rPr>
              <a:t>de emergencia ante situaciones de sequía para sistemas de abastecimiento urbano con poblaciones iguales o superiores a 20.000 habitantes </a:t>
            </a:r>
            <a:r>
              <a:rPr lang="es-ES" sz="2000" b="1" dirty="0" smtClean="0">
                <a:solidFill>
                  <a:srgbClr val="00B050"/>
                </a:solidFill>
              </a:rPr>
              <a:t>equivalentes.</a:t>
            </a:r>
            <a:endParaRPr lang="es-ES" sz="2000" b="1" dirty="0">
              <a:solidFill>
                <a:srgbClr val="00B050"/>
              </a:solidFill>
            </a:endParaRPr>
          </a:p>
          <a:p>
            <a:pPr marL="177800" indent="-177800">
              <a:buFont typeface="Wingdings" panose="05000000000000000000" pitchFamily="2" charset="2"/>
              <a:buChar char="§"/>
            </a:pPr>
            <a:r>
              <a:rPr lang="es-ES" sz="2000" b="1" dirty="0">
                <a:solidFill>
                  <a:srgbClr val="00B050"/>
                </a:solidFill>
              </a:rPr>
              <a:t>Minimizar los efectos negativos de la sequía sobre el estado ecológico de las masas de </a:t>
            </a:r>
            <a:r>
              <a:rPr lang="es-ES" sz="2000" b="1" dirty="0" smtClean="0">
                <a:solidFill>
                  <a:srgbClr val="00B050"/>
                </a:solidFill>
              </a:rPr>
              <a:t>agua.</a:t>
            </a:r>
            <a:endParaRPr lang="es-ES" sz="20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409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  <p:bldP spid="7" grpId="0"/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P:\Proyectos\3058002_PANAGUA&amp;PP\6.3.2_material difusion\07_ETI\Material_Diseño_ETI\imagenes\ppt\solo_fondo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00"/>
          <a:stretch/>
        </p:blipFill>
        <p:spPr bwMode="auto">
          <a:xfrm>
            <a:off x="-51756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6 CuadroTexto"/>
          <p:cNvSpPr txBox="1"/>
          <p:nvPr/>
        </p:nvSpPr>
        <p:spPr>
          <a:xfrm>
            <a:off x="-50928" y="337404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 smtClean="0">
                <a:solidFill>
                  <a:srgbClr val="00B050"/>
                </a:solidFill>
                <a:latin typeface="Arial Narrow" panose="020B0606020202030204" pitchFamily="34" charset="0"/>
              </a:rPr>
              <a:t>Situación de los Planes de Emergencia por sequía</a:t>
            </a:r>
            <a:endParaRPr lang="es-ES" sz="2800" b="1" dirty="0">
              <a:solidFill>
                <a:srgbClr val="00B050"/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8307543"/>
              </p:ext>
            </p:extLst>
          </p:nvPr>
        </p:nvGraphicFramePr>
        <p:xfrm>
          <a:off x="395536" y="980730"/>
          <a:ext cx="8696707" cy="58382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39240"/>
                <a:gridCol w="1847088"/>
                <a:gridCol w="5310379"/>
              </a:tblGrid>
              <a:tr h="3491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Sistema de abastecimiento</a:t>
                      </a:r>
                      <a:endParaRPr lang="es-E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Plan comunicado al Organismo de Cuenca</a:t>
                      </a:r>
                      <a:endParaRPr lang="es-E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Situación administrativa y Observaciones</a:t>
                      </a:r>
                      <a:endParaRPr lang="es-E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>
                    <a:solidFill>
                      <a:srgbClr val="00B050"/>
                    </a:solidFill>
                  </a:tcPr>
                </a:tc>
              </a:tr>
              <a:tr h="3491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Avilés</a:t>
                      </a:r>
                      <a:endParaRPr lang="es-E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No</a:t>
                      </a:r>
                      <a:endParaRPr lang="es-E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Contactos técnicos con el Organismo para su elaboración</a:t>
                      </a:r>
                      <a:endParaRPr lang="es-E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>
                    <a:solidFill>
                      <a:srgbClr val="99FF33"/>
                    </a:solidFill>
                  </a:tcPr>
                </a:tc>
              </a:tr>
              <a:tr h="3491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Castrillón</a:t>
                      </a:r>
                      <a:endParaRPr lang="es-E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No</a:t>
                      </a:r>
                      <a:endParaRPr lang="es-E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Sin información por parte de la administración responsable</a:t>
                      </a:r>
                      <a:endParaRPr lang="es-E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>
                    <a:solidFill>
                      <a:srgbClr val="CCFF99"/>
                    </a:solidFill>
                  </a:tcPr>
                </a:tc>
              </a:tr>
              <a:tr h="52369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Gijón</a:t>
                      </a:r>
                      <a:endParaRPr lang="es-E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No</a:t>
                      </a:r>
                      <a:endParaRPr lang="es-E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Dispone de Plan de Emergencias Municipal (PEMUGI), pero no estrictamente de plan de emergencia ante situaciones de sequía</a:t>
                      </a:r>
                      <a:endParaRPr lang="es-E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>
                    <a:solidFill>
                      <a:srgbClr val="99FF33"/>
                    </a:solidFill>
                  </a:tcPr>
                </a:tc>
              </a:tr>
              <a:tr h="3491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 dirty="0" err="1">
                          <a:effectLst/>
                        </a:rPr>
                        <a:t>Langreo</a:t>
                      </a:r>
                      <a:endParaRPr lang="es-E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Sí</a:t>
                      </a:r>
                      <a:endParaRPr lang="es-E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En análisis por parte de la administración responsable</a:t>
                      </a:r>
                      <a:endParaRPr lang="es-E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>
                    <a:solidFill>
                      <a:srgbClr val="CCFF99"/>
                    </a:solidFill>
                  </a:tcPr>
                </a:tc>
              </a:tr>
              <a:tr h="3491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 dirty="0" err="1">
                          <a:effectLst/>
                        </a:rPr>
                        <a:t>Mieres</a:t>
                      </a:r>
                      <a:endParaRPr lang="es-E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No</a:t>
                      </a:r>
                      <a:endParaRPr lang="es-E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Sin información por parte de la administración responsable</a:t>
                      </a:r>
                      <a:endParaRPr lang="es-E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>
                    <a:solidFill>
                      <a:srgbClr val="99FF33"/>
                    </a:solidFill>
                  </a:tcPr>
                </a:tc>
              </a:tr>
              <a:tr h="3491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Oviedo</a:t>
                      </a:r>
                      <a:endParaRPr lang="es-E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No</a:t>
                      </a:r>
                      <a:endParaRPr lang="es-E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Sin información por parte de la administración responsable</a:t>
                      </a:r>
                      <a:endParaRPr lang="es-E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>
                    <a:solidFill>
                      <a:srgbClr val="CCFF99"/>
                    </a:solidFill>
                  </a:tcPr>
                </a:tc>
              </a:tr>
              <a:tr h="3491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 dirty="0" err="1">
                          <a:effectLst/>
                        </a:rPr>
                        <a:t>Siero</a:t>
                      </a:r>
                      <a:endParaRPr lang="es-E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No</a:t>
                      </a:r>
                      <a:endParaRPr lang="es-E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Sin información por parte de la administración responsable</a:t>
                      </a:r>
                      <a:endParaRPr lang="es-E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>
                    <a:solidFill>
                      <a:srgbClr val="99FF33"/>
                    </a:solidFill>
                  </a:tcPr>
                </a:tc>
              </a:tr>
              <a:tr h="3491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CADASA</a:t>
                      </a:r>
                      <a:endParaRPr lang="es-E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No</a:t>
                      </a:r>
                      <a:endParaRPr lang="es-E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Han comunicado que se encuentra en elaboración</a:t>
                      </a:r>
                      <a:endParaRPr lang="es-E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>
                    <a:solidFill>
                      <a:srgbClr val="CCFF99"/>
                    </a:solidFill>
                  </a:tcPr>
                </a:tc>
              </a:tr>
              <a:tr h="3491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Camargo</a:t>
                      </a:r>
                      <a:endParaRPr lang="es-E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No</a:t>
                      </a:r>
                      <a:endParaRPr lang="es-E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Sin información por parte de la administración responsable</a:t>
                      </a:r>
                      <a:endParaRPr lang="es-E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>
                    <a:solidFill>
                      <a:srgbClr val="99FF33"/>
                    </a:solidFill>
                  </a:tcPr>
                </a:tc>
              </a:tr>
              <a:tr h="3491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Castro </a:t>
                      </a:r>
                      <a:r>
                        <a:rPr lang="es-ES" sz="1400" dirty="0" err="1">
                          <a:effectLst/>
                        </a:rPr>
                        <a:t>Urdiales</a:t>
                      </a:r>
                      <a:endParaRPr lang="es-E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No</a:t>
                      </a:r>
                      <a:endParaRPr lang="es-E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Sin información por parte de la administración responsable</a:t>
                      </a:r>
                      <a:endParaRPr lang="es-E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>
                    <a:solidFill>
                      <a:srgbClr val="CCFF99"/>
                    </a:solidFill>
                  </a:tcPr>
                </a:tc>
              </a:tr>
              <a:tr h="3491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Piélagos</a:t>
                      </a:r>
                      <a:endParaRPr lang="es-E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No</a:t>
                      </a:r>
                      <a:endParaRPr lang="es-E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Sin información por parte de la administración responsable</a:t>
                      </a:r>
                      <a:endParaRPr lang="es-E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>
                    <a:solidFill>
                      <a:srgbClr val="99FF33"/>
                    </a:solidFill>
                  </a:tcPr>
                </a:tc>
              </a:tr>
              <a:tr h="52369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Santander</a:t>
                      </a:r>
                      <a:endParaRPr lang="es-E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No</a:t>
                      </a:r>
                      <a:endParaRPr lang="es-E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Dispone de Plan de Emergencias Municipal (PEMUSAN), pero no estrictamente de plan de emergencia ante situaciones de sequía</a:t>
                      </a:r>
                      <a:endParaRPr lang="es-E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>
                    <a:solidFill>
                      <a:srgbClr val="CCFF99"/>
                    </a:solidFill>
                  </a:tcPr>
                </a:tc>
              </a:tr>
              <a:tr h="3491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 dirty="0" err="1">
                          <a:effectLst/>
                        </a:rPr>
                        <a:t>Torrelavega</a:t>
                      </a:r>
                      <a:endParaRPr lang="es-E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No</a:t>
                      </a:r>
                      <a:endParaRPr lang="es-E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Sin información por parte de la administración responsable</a:t>
                      </a:r>
                      <a:endParaRPr lang="es-E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>
                    <a:solidFill>
                      <a:srgbClr val="99FF33"/>
                    </a:solidFill>
                  </a:tcPr>
                </a:tc>
              </a:tr>
              <a:tr h="52369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Planes Regionales de Cantabria</a:t>
                      </a:r>
                      <a:endParaRPr lang="es-E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No</a:t>
                      </a:r>
                      <a:endParaRPr lang="es-E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Han comunicado que se encuentra en elaboración. Contactos técnicos con el Organismo para su elaboración</a:t>
                      </a:r>
                      <a:endParaRPr lang="es-E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>
                    <a:solidFill>
                      <a:srgbClr val="CCFF9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3461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P:\Proyectos\3058002_PANAGUA&amp;PP\6.3.2_material difusion\07_ETI\Material_Diseño_ETI\imagenes\ppt\solo_fondo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00"/>
          <a:stretch/>
        </p:blipFill>
        <p:spPr bwMode="auto">
          <a:xfrm>
            <a:off x="-51756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-50928" y="337404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 smtClean="0">
                <a:solidFill>
                  <a:srgbClr val="00B050"/>
                </a:solidFill>
                <a:latin typeface="Arial Narrow" panose="020B0606020202030204" pitchFamily="34" charset="0"/>
              </a:rPr>
              <a:t>Decisiones para el Plan Hidrológico</a:t>
            </a:r>
            <a:endParaRPr lang="es-ES" sz="2800" b="1" dirty="0">
              <a:solidFill>
                <a:srgbClr val="00B050"/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-21704" y="884908"/>
            <a:ext cx="911477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7800" indent="-177800">
              <a:buFont typeface="Wingdings" panose="05000000000000000000" pitchFamily="2" charset="2"/>
              <a:buChar char="§"/>
            </a:pPr>
            <a:r>
              <a:rPr lang="es-ES" sz="2000" b="1" dirty="0" smtClean="0">
                <a:solidFill>
                  <a:srgbClr val="00B050"/>
                </a:solidFill>
              </a:rPr>
              <a:t>Integración de </a:t>
            </a:r>
            <a:r>
              <a:rPr lang="es-ES" sz="2000" b="1" dirty="0">
                <a:solidFill>
                  <a:srgbClr val="00B050"/>
                </a:solidFill>
              </a:rPr>
              <a:t>los </a:t>
            </a:r>
            <a:r>
              <a:rPr lang="es-ES" sz="2000" b="1" dirty="0" smtClean="0">
                <a:solidFill>
                  <a:srgbClr val="00B050"/>
                </a:solidFill>
              </a:rPr>
              <a:t>PES en </a:t>
            </a:r>
            <a:r>
              <a:rPr lang="es-ES" sz="2000" b="1" dirty="0">
                <a:solidFill>
                  <a:srgbClr val="00B050"/>
                </a:solidFill>
              </a:rPr>
              <a:t>la documentación de la revisión del Plan Hidrológico</a:t>
            </a:r>
            <a:r>
              <a:rPr lang="es-ES" sz="2000" b="1" dirty="0" smtClean="0">
                <a:solidFill>
                  <a:srgbClr val="00B050"/>
                </a:solidFill>
              </a:rPr>
              <a:t>.</a:t>
            </a:r>
            <a:endParaRPr lang="es-ES" sz="2000" b="1" dirty="0">
              <a:solidFill>
                <a:srgbClr val="00B050"/>
              </a:solidFill>
            </a:endParaRPr>
          </a:p>
          <a:p>
            <a:pPr marL="177800" indent="-177800">
              <a:buFont typeface="Wingdings" panose="05000000000000000000" pitchFamily="2" charset="2"/>
              <a:buChar char="§"/>
            </a:pPr>
            <a:r>
              <a:rPr lang="es-ES" sz="2000" b="1" dirty="0" smtClean="0">
                <a:solidFill>
                  <a:srgbClr val="00B050"/>
                </a:solidFill>
              </a:rPr>
              <a:t>Mejora </a:t>
            </a:r>
            <a:r>
              <a:rPr lang="es-ES" sz="2000" b="1" dirty="0">
                <a:solidFill>
                  <a:srgbClr val="00B050"/>
                </a:solidFill>
              </a:rPr>
              <a:t>del conocimiento de los fenómenos de sequias, </a:t>
            </a:r>
            <a:r>
              <a:rPr lang="es-ES" sz="2000" b="1" dirty="0" smtClean="0">
                <a:solidFill>
                  <a:srgbClr val="00B050"/>
                </a:solidFill>
              </a:rPr>
              <a:t>necesidad de </a:t>
            </a:r>
            <a:r>
              <a:rPr lang="es-ES" sz="2000" b="1" dirty="0">
                <a:solidFill>
                  <a:srgbClr val="00B050"/>
                </a:solidFill>
              </a:rPr>
              <a:t>los </a:t>
            </a:r>
            <a:r>
              <a:rPr lang="es-ES" sz="2000" b="1" dirty="0">
                <a:solidFill>
                  <a:srgbClr val="7030A0"/>
                </a:solidFill>
              </a:rPr>
              <a:t>informes </a:t>
            </a:r>
            <a:r>
              <a:rPr lang="es-ES" sz="2000" b="1" dirty="0" smtClean="0">
                <a:solidFill>
                  <a:srgbClr val="7030A0"/>
                </a:solidFill>
              </a:rPr>
              <a:t>post-sequía</a:t>
            </a:r>
            <a:r>
              <a:rPr lang="es-ES" sz="2000" b="1" dirty="0" smtClean="0">
                <a:solidFill>
                  <a:srgbClr val="00B050"/>
                </a:solidFill>
              </a:rPr>
              <a:t>, y explicación de los </a:t>
            </a:r>
            <a:r>
              <a:rPr lang="es-ES" sz="2000" b="1" dirty="0">
                <a:solidFill>
                  <a:srgbClr val="00B050"/>
                </a:solidFill>
              </a:rPr>
              <a:t>deterioros </a:t>
            </a:r>
            <a:r>
              <a:rPr lang="es-ES" sz="2000" b="1" dirty="0" smtClean="0">
                <a:solidFill>
                  <a:srgbClr val="00B050"/>
                </a:solidFill>
              </a:rPr>
              <a:t>temporales producidos.</a:t>
            </a:r>
            <a:endParaRPr lang="es-ES" sz="2000" b="1" dirty="0">
              <a:solidFill>
                <a:srgbClr val="00B050"/>
              </a:solidFill>
            </a:endParaRPr>
          </a:p>
          <a:p>
            <a:pPr marL="177800" indent="-177800">
              <a:buFont typeface="Wingdings" panose="05000000000000000000" pitchFamily="2" charset="2"/>
              <a:buChar char="§"/>
            </a:pPr>
            <a:r>
              <a:rPr lang="es-ES" sz="2000" b="1" dirty="0" smtClean="0">
                <a:solidFill>
                  <a:srgbClr val="00B050"/>
                </a:solidFill>
              </a:rPr>
              <a:t>Impulsar </a:t>
            </a:r>
            <a:r>
              <a:rPr lang="es-ES" sz="2000" b="1" dirty="0">
                <a:solidFill>
                  <a:srgbClr val="00B050"/>
                </a:solidFill>
              </a:rPr>
              <a:t>la elaboración de los </a:t>
            </a:r>
            <a:r>
              <a:rPr lang="es-ES" sz="2000" b="1" dirty="0">
                <a:solidFill>
                  <a:srgbClr val="7030A0"/>
                </a:solidFill>
              </a:rPr>
              <a:t>Planes de Emergencia</a:t>
            </a:r>
            <a:r>
              <a:rPr lang="es-ES" sz="2000" b="1" dirty="0">
                <a:solidFill>
                  <a:srgbClr val="00B050"/>
                </a:solidFill>
              </a:rPr>
              <a:t> para sistemas de abastecimiento que atienden a más de 20.000 habitantes que están pendientes y adecuar los existentes al contexto actual definido en la revisión del Plan Hidrológico y en los </a:t>
            </a:r>
            <a:r>
              <a:rPr lang="es-ES" sz="2000" b="1" dirty="0" smtClean="0">
                <a:solidFill>
                  <a:srgbClr val="00B050"/>
                </a:solidFill>
              </a:rPr>
              <a:t>PES vigentes.</a:t>
            </a:r>
            <a:endParaRPr lang="es-ES" sz="2000" b="1" dirty="0">
              <a:solidFill>
                <a:srgbClr val="00B050"/>
              </a:solidFill>
            </a:endParaRPr>
          </a:p>
          <a:p>
            <a:pPr marL="177800" indent="-177800">
              <a:buFont typeface="Wingdings" panose="05000000000000000000" pitchFamily="2" charset="2"/>
              <a:buChar char="§"/>
            </a:pPr>
            <a:r>
              <a:rPr lang="es-ES" sz="2000" b="1" dirty="0" smtClean="0">
                <a:solidFill>
                  <a:srgbClr val="00B050"/>
                </a:solidFill>
              </a:rPr>
              <a:t>Continuar </a:t>
            </a:r>
            <a:r>
              <a:rPr lang="es-ES" sz="2000" b="1" dirty="0">
                <a:solidFill>
                  <a:srgbClr val="00B050"/>
                </a:solidFill>
              </a:rPr>
              <a:t>con el estudio del </a:t>
            </a:r>
            <a:r>
              <a:rPr lang="es-ES" sz="2000" b="1" dirty="0">
                <a:solidFill>
                  <a:srgbClr val="7030A0"/>
                </a:solidFill>
              </a:rPr>
              <a:t>cambio climático </a:t>
            </a:r>
            <a:r>
              <a:rPr lang="es-ES" sz="2000" b="1" dirty="0">
                <a:solidFill>
                  <a:srgbClr val="00B050"/>
                </a:solidFill>
              </a:rPr>
              <a:t>en su relación con los fenómenos de sequías y el descenso de los recursos hídricos, adaptándolo lo máximo posible a las características de la </a:t>
            </a:r>
            <a:r>
              <a:rPr lang="es-ES" sz="2000" b="1" dirty="0" smtClean="0">
                <a:solidFill>
                  <a:srgbClr val="00B050"/>
                </a:solidFill>
              </a:rPr>
              <a:t>Demarcación.</a:t>
            </a:r>
          </a:p>
          <a:p>
            <a:pPr marL="177800" indent="-177800">
              <a:buFont typeface="Wingdings" panose="05000000000000000000" pitchFamily="2" charset="2"/>
              <a:buChar char="§"/>
            </a:pPr>
            <a:r>
              <a:rPr lang="es-ES" sz="2000" b="1" dirty="0">
                <a:solidFill>
                  <a:srgbClr val="00B050"/>
                </a:solidFill>
              </a:rPr>
              <a:t>Estudiar y mejorar el conocimiento del comportamiento de las </a:t>
            </a:r>
            <a:r>
              <a:rPr lang="es-ES" sz="2000" b="1" dirty="0">
                <a:solidFill>
                  <a:srgbClr val="7030A0"/>
                </a:solidFill>
              </a:rPr>
              <a:t>aguas </a:t>
            </a:r>
            <a:r>
              <a:rPr lang="es-ES" sz="2000" b="1" dirty="0" smtClean="0">
                <a:solidFill>
                  <a:srgbClr val="7030A0"/>
                </a:solidFill>
              </a:rPr>
              <a:t>subterráneas</a:t>
            </a:r>
            <a:r>
              <a:rPr lang="es-ES" sz="2000" b="1" dirty="0" smtClean="0">
                <a:solidFill>
                  <a:srgbClr val="00B050"/>
                </a:solidFill>
              </a:rPr>
              <a:t>.</a:t>
            </a:r>
          </a:p>
          <a:p>
            <a:pPr marL="177800" indent="-177800">
              <a:buFont typeface="Wingdings" panose="05000000000000000000" pitchFamily="2" charset="2"/>
              <a:buChar char="§"/>
            </a:pPr>
            <a:r>
              <a:rPr lang="es-ES" sz="2000" b="1" dirty="0" smtClean="0">
                <a:solidFill>
                  <a:srgbClr val="00B050"/>
                </a:solidFill>
              </a:rPr>
              <a:t>Decisiones complementarias </a:t>
            </a:r>
            <a:r>
              <a:rPr lang="es-ES" sz="2000" b="1" dirty="0">
                <a:solidFill>
                  <a:srgbClr val="00B050"/>
                </a:solidFill>
              </a:rPr>
              <a:t>con </a:t>
            </a:r>
            <a:r>
              <a:rPr lang="es-ES" sz="2000" b="1" dirty="0" smtClean="0">
                <a:solidFill>
                  <a:srgbClr val="00B050"/>
                </a:solidFill>
              </a:rPr>
              <a:t>las </a:t>
            </a:r>
            <a:r>
              <a:rPr lang="es-ES" sz="2000" b="1" dirty="0">
                <a:solidFill>
                  <a:srgbClr val="00B050"/>
                </a:solidFill>
              </a:rPr>
              <a:t>relativas a la mejora del suministro de las demandas: racionalización y uso eficiente del agua, mejora en las infraestructuras de abastecimiento, gestión de embalses y captaciones de agua subterránea en función de los recursos </a:t>
            </a:r>
            <a:r>
              <a:rPr lang="es-ES" sz="2000" b="1" dirty="0" smtClean="0">
                <a:solidFill>
                  <a:srgbClr val="00B050"/>
                </a:solidFill>
              </a:rPr>
              <a:t>disponibles del Tema nº9.</a:t>
            </a:r>
            <a:endParaRPr lang="es-ES" sz="20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5263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P:\Proyectos\3058002_PANAGUA&amp;PP\6.3.2_material difusion\07_ETI\Material_Diseño_ETI\imagenes\ppt\solo_fondo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00"/>
          <a:stretch/>
        </p:blipFill>
        <p:spPr bwMode="auto">
          <a:xfrm>
            <a:off x="-20340" y="33536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4 CuadroTexto"/>
          <p:cNvSpPr txBox="1"/>
          <p:nvPr/>
        </p:nvSpPr>
        <p:spPr>
          <a:xfrm>
            <a:off x="35590" y="967327"/>
            <a:ext cx="88924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000" b="1" dirty="0">
                <a:solidFill>
                  <a:srgbClr val="339966"/>
                </a:solidFill>
                <a:latin typeface="Arial Narrow" panose="020B0606020202030204" pitchFamily="34" charset="0"/>
              </a:rPr>
              <a:t>Objetivos de la planificación hidrológica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467544" y="1700808"/>
            <a:ext cx="525658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800" dirty="0" smtClean="0">
                <a:solidFill>
                  <a:srgbClr val="339966"/>
                </a:solidFill>
                <a:latin typeface="Arial Narrow" panose="020B0606020202030204" pitchFamily="34" charset="0"/>
              </a:rPr>
              <a:t>Sus objetivos principales son alcanzar el </a:t>
            </a:r>
            <a:r>
              <a:rPr lang="es-ES" sz="2800" b="1" dirty="0" smtClean="0">
                <a:solidFill>
                  <a:srgbClr val="339966"/>
                </a:solidFill>
                <a:latin typeface="Arial Narrow" panose="020B0606020202030204" pitchFamily="34" charset="0"/>
              </a:rPr>
              <a:t>buen estado </a:t>
            </a:r>
            <a:r>
              <a:rPr lang="es-ES" sz="2800" dirty="0" smtClean="0">
                <a:solidFill>
                  <a:srgbClr val="339966"/>
                </a:solidFill>
                <a:latin typeface="Arial Narrow" panose="020B0606020202030204" pitchFamily="34" charset="0"/>
              </a:rPr>
              <a:t>en las masas de agua y prevenir su </a:t>
            </a:r>
            <a:r>
              <a:rPr lang="es-ES" sz="2800" b="1" dirty="0" smtClean="0">
                <a:solidFill>
                  <a:srgbClr val="339966"/>
                </a:solidFill>
                <a:latin typeface="Arial Narrow" panose="020B0606020202030204" pitchFamily="34" charset="0"/>
              </a:rPr>
              <a:t>deterioro</a:t>
            </a:r>
            <a:r>
              <a:rPr lang="es-ES" sz="2800" dirty="0" smtClean="0">
                <a:solidFill>
                  <a:srgbClr val="339966"/>
                </a:solidFill>
                <a:latin typeface="Arial Narrow" panose="020B0606020202030204" pitchFamily="34" charset="0"/>
              </a:rPr>
              <a:t>, así como promover el </a:t>
            </a:r>
            <a:r>
              <a:rPr lang="es-ES" sz="2800" b="1" dirty="0" smtClean="0">
                <a:solidFill>
                  <a:srgbClr val="339966"/>
                </a:solidFill>
                <a:latin typeface="Arial Narrow" panose="020B0606020202030204" pitchFamily="34" charset="0"/>
              </a:rPr>
              <a:t>uso sostenible del agua</a:t>
            </a:r>
            <a:r>
              <a:rPr lang="es-ES" sz="2800" dirty="0" smtClean="0">
                <a:solidFill>
                  <a:srgbClr val="339966"/>
                </a:solidFill>
                <a:latin typeface="Arial Narrow" panose="020B0606020202030204" pitchFamily="34" charset="0"/>
              </a:rPr>
              <a:t>, atendiendo las </a:t>
            </a:r>
            <a:r>
              <a:rPr lang="es-ES" sz="2800" b="1" dirty="0" smtClean="0">
                <a:solidFill>
                  <a:srgbClr val="339966"/>
                </a:solidFill>
                <a:latin typeface="Arial Narrow" panose="020B0606020202030204" pitchFamily="34" charset="0"/>
              </a:rPr>
              <a:t>demandas</a:t>
            </a:r>
            <a:r>
              <a:rPr lang="es-ES" sz="2800" dirty="0" smtClean="0">
                <a:solidFill>
                  <a:srgbClr val="339966"/>
                </a:solidFill>
                <a:latin typeface="Arial Narrow" panose="020B0606020202030204" pitchFamily="34" charset="0"/>
              </a:rPr>
              <a:t> actuales y futuras y garantizando su </a:t>
            </a:r>
            <a:r>
              <a:rPr lang="es-ES" sz="2800" b="1" dirty="0" smtClean="0">
                <a:solidFill>
                  <a:srgbClr val="339966"/>
                </a:solidFill>
                <a:latin typeface="Arial Narrow" panose="020B0606020202030204" pitchFamily="34" charset="0"/>
              </a:rPr>
              <a:t>calidad</a:t>
            </a:r>
            <a:r>
              <a:rPr lang="es-ES" sz="2800" dirty="0" smtClean="0">
                <a:solidFill>
                  <a:srgbClr val="339966"/>
                </a:solidFill>
                <a:latin typeface="Arial Narrow" panose="020B0606020202030204" pitchFamily="34" charset="0"/>
              </a:rPr>
              <a:t>.</a:t>
            </a:r>
          </a:p>
          <a:p>
            <a:pPr algn="just"/>
            <a:endParaRPr lang="es-ES" sz="2800" dirty="0">
              <a:solidFill>
                <a:srgbClr val="339966"/>
              </a:solidFill>
              <a:latin typeface="Arial Narrow" panose="020B0606020202030204" pitchFamily="34" charset="0"/>
            </a:endParaRPr>
          </a:p>
          <a:p>
            <a:pPr algn="just"/>
            <a:r>
              <a:rPr lang="es-ES" sz="2800" dirty="0" smtClean="0">
                <a:solidFill>
                  <a:srgbClr val="339966"/>
                </a:solidFill>
                <a:latin typeface="Arial Narrow" panose="020B0606020202030204" pitchFamily="34" charset="0"/>
              </a:rPr>
              <a:t>Asimismo, contribuye a </a:t>
            </a:r>
            <a:r>
              <a:rPr lang="es-ES" sz="2800" b="1" dirty="0" smtClean="0">
                <a:solidFill>
                  <a:srgbClr val="339966"/>
                </a:solidFill>
                <a:latin typeface="Arial Narrow" panose="020B0606020202030204" pitchFamily="34" charset="0"/>
              </a:rPr>
              <a:t>prevenir</a:t>
            </a:r>
            <a:r>
              <a:rPr lang="es-ES" sz="2800" dirty="0" smtClean="0">
                <a:solidFill>
                  <a:srgbClr val="339966"/>
                </a:solidFill>
                <a:latin typeface="Arial Narrow" panose="020B0606020202030204" pitchFamily="34" charset="0"/>
              </a:rPr>
              <a:t> los efectos de fenómenos extremos como </a:t>
            </a:r>
            <a:r>
              <a:rPr lang="es-ES" sz="2800" b="1" dirty="0" smtClean="0">
                <a:solidFill>
                  <a:srgbClr val="339966"/>
                </a:solidFill>
                <a:latin typeface="Arial Narrow" panose="020B0606020202030204" pitchFamily="34" charset="0"/>
              </a:rPr>
              <a:t>inundaciones</a:t>
            </a:r>
            <a:r>
              <a:rPr lang="es-ES" sz="2800" dirty="0" smtClean="0">
                <a:solidFill>
                  <a:srgbClr val="339966"/>
                </a:solidFill>
                <a:latin typeface="Arial Narrow" panose="020B0606020202030204" pitchFamily="34" charset="0"/>
              </a:rPr>
              <a:t> y </a:t>
            </a:r>
            <a:r>
              <a:rPr lang="es-ES" sz="2800" b="1" dirty="0" smtClean="0">
                <a:solidFill>
                  <a:srgbClr val="339966"/>
                </a:solidFill>
                <a:latin typeface="Arial Narrow" panose="020B0606020202030204" pitchFamily="34" charset="0"/>
              </a:rPr>
              <a:t>sequías</a:t>
            </a:r>
            <a:r>
              <a:rPr lang="es-ES" sz="2800" dirty="0" smtClean="0">
                <a:solidFill>
                  <a:srgbClr val="339966"/>
                </a:solidFill>
                <a:latin typeface="Arial Narrow" panose="020B0606020202030204" pitchFamily="34" charset="0"/>
              </a:rPr>
              <a:t>.</a:t>
            </a:r>
            <a:endParaRPr lang="es-ES" sz="2800" dirty="0">
              <a:solidFill>
                <a:srgbClr val="339966"/>
              </a:solidFill>
              <a:latin typeface="Arial Narrow" panose="020B0606020202030204" pitchFamily="34" charset="0"/>
            </a:endParaRPr>
          </a:p>
        </p:txBody>
      </p:sp>
      <p:sp>
        <p:nvSpPr>
          <p:cNvPr id="2" name="1 Rectángulo redondeado"/>
          <p:cNvSpPr/>
          <p:nvPr/>
        </p:nvSpPr>
        <p:spPr>
          <a:xfrm>
            <a:off x="323528" y="2132856"/>
            <a:ext cx="5544616" cy="936104"/>
          </a:xfrm>
          <a:prstGeom prst="round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60640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P:\Proyectos\3058002_PANAGUA&amp;PP\6.3.2_material difusion\07_ETI\Material_Diseño_ETI\imagenes\ppt\logoprimerafas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P:\Proyectos\3058002_PANAGUA&amp;PP\6.3.2_material difusion\07_ETI\Material_Diseño_ETI\imagenes\ppt\barra_titul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60319" y="-387424"/>
            <a:ext cx="10463943" cy="5885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7 Rectángulo"/>
          <p:cNvSpPr/>
          <p:nvPr/>
        </p:nvSpPr>
        <p:spPr>
          <a:xfrm>
            <a:off x="807321" y="2204864"/>
            <a:ext cx="8136904" cy="8052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75000"/>
              </a:lnSpc>
              <a:spcAft>
                <a:spcPts val="600"/>
              </a:spcAft>
            </a:pPr>
            <a:r>
              <a:rPr lang="es-ES" sz="4400" kern="1400" dirty="0">
                <a:solidFill>
                  <a:srgbClr val="1E643C"/>
                </a:solidFill>
              </a:rPr>
              <a:t>Esquema de Temas </a:t>
            </a:r>
            <a:r>
              <a:rPr lang="es-ES" sz="4400" kern="1400" dirty="0" smtClean="0">
                <a:solidFill>
                  <a:srgbClr val="1E643C"/>
                </a:solidFill>
              </a:rPr>
              <a:t>Importantes</a:t>
            </a: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s-ES" sz="700" kern="1400" dirty="0">
                <a:solidFill>
                  <a:srgbClr val="000000"/>
                </a:solidFill>
              </a:rPr>
              <a:t> </a:t>
            </a: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 rot="16200000">
            <a:off x="4587742" y="1052735"/>
            <a:ext cx="576065" cy="60486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eaVert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2400" b="1" i="1" u="none" strike="noStrike" cap="none" normalizeH="0" baseline="0" dirty="0" smtClean="0">
                <a:ln>
                  <a:noFill/>
                </a:ln>
                <a:solidFill>
                  <a:srgbClr val="339966"/>
                </a:solidFill>
                <a:effectLst/>
                <a:latin typeface="Calibri" pitchFamily="34" charset="0"/>
                <a:cs typeface="Arial" pitchFamily="34" charset="0"/>
              </a:rPr>
              <a:t>Tercer ciclo de planificación hidrológica</a:t>
            </a:r>
            <a:endParaRPr kumimoji="0" lang="es-ES" altLang="es-ES" sz="2800" b="1" i="0" u="none" strike="noStrike" cap="none" normalizeH="0" baseline="0" dirty="0" smtClean="0">
              <a:ln>
                <a:noFill/>
              </a:ln>
              <a:solidFill>
                <a:srgbClr val="339966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5" descr="P:\Proyectos\3058002_PANAGUA&amp;PP\6.3.2_material difusion\07_ETI\Material_Diseño_ETI\imagenes\logoparticipa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2631" y="260648"/>
            <a:ext cx="2571537" cy="151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" descr="F:\Tragsa\Logo_CH_nuevo\CH_catabrico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6357" y="5733256"/>
            <a:ext cx="4962986" cy="938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1691680" y="4797152"/>
            <a:ext cx="7401084" cy="49244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VUESTRAS APORTACIONES SON MUY IMPORTANTES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0" y="764703"/>
            <a:ext cx="7632848" cy="830997"/>
          </a:xfrm>
          <a:prstGeom prst="rect">
            <a:avLst/>
          </a:prstGeom>
          <a:solidFill>
            <a:srgbClr val="CCFF99"/>
          </a:solidFill>
        </p:spPr>
        <p:txBody>
          <a:bodyPr wrap="square" rtlCol="0">
            <a:spAutoFit/>
          </a:bodyPr>
          <a:lstStyle/>
          <a:p>
            <a:r>
              <a:rPr lang="es-ES" sz="2400" b="1" dirty="0" smtClean="0">
                <a:solidFill>
                  <a:srgbClr val="339966"/>
                </a:solidFill>
              </a:rPr>
              <a:t>Encuesta en: </a:t>
            </a:r>
            <a:r>
              <a:rPr lang="es-ES" sz="2400" b="1" dirty="0">
                <a:solidFill>
                  <a:srgbClr val="339966"/>
                </a:solidFill>
                <a:hlinkClick r:id="rId6"/>
              </a:rPr>
              <a:t>https://</a:t>
            </a:r>
            <a:r>
              <a:rPr lang="es-ES" sz="2400" b="1" dirty="0" smtClean="0">
                <a:solidFill>
                  <a:srgbClr val="339966"/>
                </a:solidFill>
                <a:hlinkClick r:id="rId6"/>
              </a:rPr>
              <a:t>es.surveymonkey.com/r/ETI_CHCantabrico_COC</a:t>
            </a:r>
            <a:endParaRPr lang="es-ES" sz="2400" b="1" dirty="0" smtClean="0">
              <a:solidFill>
                <a:srgbClr val="3399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2415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P:\Proyectos\3058002_PANAGUA&amp;PP\6.3.2_material difusion\07_ETI\Material_Diseño_ETI\imagenes\ppt\solo_fondo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00"/>
          <a:stretch/>
        </p:blipFill>
        <p:spPr bwMode="auto">
          <a:xfrm>
            <a:off x="36636" y="33536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071" y="1844824"/>
            <a:ext cx="6927925" cy="47005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3 Flecha izquierda"/>
          <p:cNvSpPr/>
          <p:nvPr/>
        </p:nvSpPr>
        <p:spPr>
          <a:xfrm>
            <a:off x="6238892" y="5897332"/>
            <a:ext cx="2293548" cy="648072"/>
          </a:xfrm>
          <a:prstGeom prst="leftArrow">
            <a:avLst/>
          </a:prstGeom>
          <a:solidFill>
            <a:srgbClr val="339966"/>
          </a:solidFill>
          <a:ln>
            <a:solidFill>
              <a:srgbClr val="3399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 smtClean="0"/>
              <a:t>FASE ACTUAL</a:t>
            </a:r>
            <a:endParaRPr lang="es-ES" sz="2000" b="1" dirty="0"/>
          </a:p>
        </p:txBody>
      </p:sp>
      <p:sp>
        <p:nvSpPr>
          <p:cNvPr id="5" name="4 CuadroTexto"/>
          <p:cNvSpPr txBox="1"/>
          <p:nvPr/>
        </p:nvSpPr>
        <p:spPr>
          <a:xfrm>
            <a:off x="0" y="764704"/>
            <a:ext cx="78843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000" b="1" dirty="0" smtClean="0">
                <a:solidFill>
                  <a:srgbClr val="339966"/>
                </a:solidFill>
                <a:latin typeface="Arial Narrow" panose="020B0606020202030204" pitchFamily="34" charset="0"/>
              </a:rPr>
              <a:t>Proceso de Planificación Hidrológica</a:t>
            </a:r>
            <a:endParaRPr lang="es-ES" sz="4000" b="1" dirty="0">
              <a:solidFill>
                <a:srgbClr val="339966"/>
              </a:solidFill>
              <a:latin typeface="Arial Narrow" panose="020B0606020202030204" pitchFamily="34" charset="0"/>
            </a:endParaRPr>
          </a:p>
        </p:txBody>
      </p:sp>
      <p:sp>
        <p:nvSpPr>
          <p:cNvPr id="2" name="1 Elipse"/>
          <p:cNvSpPr/>
          <p:nvPr/>
        </p:nvSpPr>
        <p:spPr>
          <a:xfrm>
            <a:off x="2339752" y="3789040"/>
            <a:ext cx="2592288" cy="1584176"/>
          </a:xfrm>
          <a:prstGeom prst="ellipse">
            <a:avLst/>
          </a:prstGeom>
          <a:noFill/>
          <a:ln w="76200">
            <a:solidFill>
              <a:srgbClr val="3399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5 CuadroTexto"/>
          <p:cNvSpPr txBox="1"/>
          <p:nvPr/>
        </p:nvSpPr>
        <p:spPr>
          <a:xfrm>
            <a:off x="5617634" y="4195114"/>
            <a:ext cx="3526366" cy="2246769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s-ES" sz="2800" b="1" dirty="0" smtClean="0">
                <a:solidFill>
                  <a:schemeClr val="bg1"/>
                </a:solidFill>
              </a:rPr>
              <a:t>Se recuerda que el plazo de consulta publica está prorrogado hasta el 30 de octubre.</a:t>
            </a:r>
            <a:endParaRPr lang="es-E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3444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P:\Proyectos\3058002_PANAGUA&amp;PP\6.3.2_material difusion\07_ETI\Material_Diseño_ETI\imagenes\ppt\solo_fondo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00"/>
          <a:stretch/>
        </p:blipFill>
        <p:spPr bwMode="auto">
          <a:xfrm>
            <a:off x="-20340" y="33536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4 CuadroTexto"/>
          <p:cNvSpPr txBox="1"/>
          <p:nvPr/>
        </p:nvSpPr>
        <p:spPr>
          <a:xfrm>
            <a:off x="-20340" y="610106"/>
            <a:ext cx="954055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800" b="1" dirty="0" smtClean="0">
                <a:solidFill>
                  <a:srgbClr val="339966"/>
                </a:solidFill>
                <a:latin typeface="Arial Narrow" panose="020B0606020202030204" pitchFamily="34" charset="0"/>
              </a:rPr>
              <a:t>Etapas del proceso de planificación hidrológica</a:t>
            </a:r>
            <a:endParaRPr lang="es-ES" sz="3800" b="1" dirty="0">
              <a:solidFill>
                <a:srgbClr val="339966"/>
              </a:solidFill>
              <a:latin typeface="Arial Narrow" panose="020B0606020202030204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40768"/>
            <a:ext cx="9036496" cy="53285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4140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P:\Proyectos\3058002_PANAGUA&amp;PP\6.3.2_material difusion\07_ETI\Material_Diseño_ETI\imagenes\ppt\solo_fondo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00"/>
          <a:stretch/>
        </p:blipFill>
        <p:spPr bwMode="auto">
          <a:xfrm>
            <a:off x="79586" y="37976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5 CuadroTexto"/>
          <p:cNvSpPr txBox="1"/>
          <p:nvPr/>
        </p:nvSpPr>
        <p:spPr>
          <a:xfrm>
            <a:off x="-186" y="610106"/>
            <a:ext cx="912366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800" b="1" dirty="0">
                <a:solidFill>
                  <a:srgbClr val="339966"/>
                </a:solidFill>
                <a:latin typeface="Arial Narrow" panose="020B0606020202030204" pitchFamily="34" charset="0"/>
              </a:rPr>
              <a:t>Objetivos </a:t>
            </a:r>
            <a:r>
              <a:rPr lang="es-ES" sz="3800" b="1" dirty="0" smtClean="0">
                <a:solidFill>
                  <a:srgbClr val="339966"/>
                </a:solidFill>
                <a:latin typeface="Arial Narrow" panose="020B0606020202030204" pitchFamily="34" charset="0"/>
              </a:rPr>
              <a:t>del Esquema de Temas Importantes</a:t>
            </a:r>
            <a:endParaRPr lang="es-ES" sz="3800" b="1" dirty="0">
              <a:solidFill>
                <a:srgbClr val="339966"/>
              </a:solidFill>
              <a:latin typeface="Arial Narrow" panose="020B0606020202030204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179512" y="1340768"/>
            <a:ext cx="554461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>
                <a:solidFill>
                  <a:srgbClr val="339966"/>
                </a:solidFill>
              </a:rPr>
              <a:t>I</a:t>
            </a:r>
            <a:r>
              <a:rPr lang="es-ES" sz="2800" b="1" dirty="0" smtClean="0">
                <a:solidFill>
                  <a:srgbClr val="339966"/>
                </a:solidFill>
              </a:rPr>
              <a:t>dentificar </a:t>
            </a:r>
            <a:r>
              <a:rPr lang="es-ES" sz="2800" b="1" dirty="0">
                <a:solidFill>
                  <a:srgbClr val="339966"/>
                </a:solidFill>
              </a:rPr>
              <a:t>los principales problemas relacionados con la gestión del agua en cada demarcación, así como las posibles alternativas de solución.</a:t>
            </a:r>
          </a:p>
        </p:txBody>
      </p:sp>
      <p:sp>
        <p:nvSpPr>
          <p:cNvPr id="2" name="1 Elipse"/>
          <p:cNvSpPr/>
          <p:nvPr/>
        </p:nvSpPr>
        <p:spPr>
          <a:xfrm>
            <a:off x="251520" y="4259064"/>
            <a:ext cx="2304256" cy="1224136"/>
          </a:xfrm>
          <a:prstGeom prst="ellipse">
            <a:avLst/>
          </a:prstGeom>
          <a:solidFill>
            <a:srgbClr val="339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b="1" dirty="0" smtClean="0"/>
              <a:t>Objetivos</a:t>
            </a:r>
          </a:p>
          <a:p>
            <a:pPr algn="ctr"/>
            <a:r>
              <a:rPr lang="es-ES" sz="2800" b="1" dirty="0" smtClean="0"/>
              <a:t>del E.T.I.</a:t>
            </a:r>
            <a:endParaRPr lang="es-ES" sz="2800" b="1" dirty="0"/>
          </a:p>
        </p:txBody>
      </p:sp>
      <p:sp>
        <p:nvSpPr>
          <p:cNvPr id="3" name="2 Rectángulo redondeado"/>
          <p:cNvSpPr/>
          <p:nvPr/>
        </p:nvSpPr>
        <p:spPr>
          <a:xfrm>
            <a:off x="3158108" y="3466852"/>
            <a:ext cx="5965366" cy="792088"/>
          </a:xfrm>
          <a:prstGeom prst="roundRect">
            <a:avLst/>
          </a:prstGeom>
          <a:solidFill>
            <a:srgbClr val="339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400" dirty="0" smtClean="0"/>
              <a:t>Identificar, definir y valorar  los principales problemas de la demarcación hidrográfica</a:t>
            </a:r>
            <a:endParaRPr lang="es-ES" sz="2400" dirty="0"/>
          </a:p>
        </p:txBody>
      </p:sp>
      <p:sp>
        <p:nvSpPr>
          <p:cNvPr id="9" name="8 Rectángulo redondeado"/>
          <p:cNvSpPr/>
          <p:nvPr/>
        </p:nvSpPr>
        <p:spPr>
          <a:xfrm>
            <a:off x="3158108" y="4475088"/>
            <a:ext cx="5965366" cy="792088"/>
          </a:xfrm>
          <a:prstGeom prst="roundRect">
            <a:avLst/>
          </a:prstGeom>
          <a:solidFill>
            <a:srgbClr val="339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400" dirty="0" smtClean="0"/>
              <a:t>Plantear y valorar las posibles alternativas de actuación para solucionar los problemas</a:t>
            </a:r>
            <a:endParaRPr lang="es-ES" sz="2400" dirty="0"/>
          </a:p>
        </p:txBody>
      </p:sp>
      <p:sp>
        <p:nvSpPr>
          <p:cNvPr id="10" name="9 Rectángulo redondeado"/>
          <p:cNvSpPr/>
          <p:nvPr/>
        </p:nvSpPr>
        <p:spPr>
          <a:xfrm>
            <a:off x="3203848" y="5484440"/>
            <a:ext cx="5919626" cy="792088"/>
          </a:xfrm>
          <a:prstGeom prst="roundRect">
            <a:avLst/>
          </a:prstGeom>
          <a:solidFill>
            <a:srgbClr val="339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400" dirty="0" smtClean="0"/>
              <a:t>Concretar posibles decisiones a adoptar en la posterior configuración del Plan Hidrológico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2673775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9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P:\Proyectos\3058002_PANAGUA&amp;PP\6.3.2_material difusion\07_ETI\Material_Diseño_ETI\imagenes\ppt\solo_fondo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00"/>
          <a:stretch/>
        </p:blipFill>
        <p:spPr bwMode="auto">
          <a:xfrm>
            <a:off x="0" y="6538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-16923" y="727829"/>
            <a:ext cx="96125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 smtClean="0">
                <a:solidFill>
                  <a:srgbClr val="339966"/>
                </a:solidFill>
                <a:latin typeface="Arial Narrow" panose="020B0606020202030204" pitchFamily="34" charset="0"/>
              </a:rPr>
              <a:t>Planteamiento del Esquema de Temas Importantes</a:t>
            </a:r>
            <a:endParaRPr lang="es-ES" sz="3600" b="1" dirty="0">
              <a:solidFill>
                <a:srgbClr val="339966"/>
              </a:solidFill>
              <a:latin typeface="Arial Narrow" panose="020B0606020202030204" pitchFamily="34" charset="0"/>
            </a:endParaRPr>
          </a:p>
        </p:txBody>
      </p:sp>
      <p:sp>
        <p:nvSpPr>
          <p:cNvPr id="2" name="1 Elipse"/>
          <p:cNvSpPr/>
          <p:nvPr/>
        </p:nvSpPr>
        <p:spPr>
          <a:xfrm>
            <a:off x="914420" y="3581896"/>
            <a:ext cx="2880320" cy="1368152"/>
          </a:xfrm>
          <a:prstGeom prst="ellipse">
            <a:avLst/>
          </a:prstGeom>
          <a:solidFill>
            <a:srgbClr val="339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/>
              <a:t>Esquema provisional de Temas Importantes</a:t>
            </a:r>
            <a:endParaRPr lang="es-ES" b="1" dirty="0"/>
          </a:p>
        </p:txBody>
      </p:sp>
      <p:sp>
        <p:nvSpPr>
          <p:cNvPr id="6" name="5 Elipse"/>
          <p:cNvSpPr/>
          <p:nvPr/>
        </p:nvSpPr>
        <p:spPr>
          <a:xfrm>
            <a:off x="6090964" y="3591018"/>
            <a:ext cx="3053036" cy="1368152"/>
          </a:xfrm>
          <a:prstGeom prst="ellipse">
            <a:avLst/>
          </a:prstGeom>
          <a:solidFill>
            <a:srgbClr val="339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/>
              <a:t>Esquema de Temas Importantes</a:t>
            </a:r>
            <a:endParaRPr lang="es-ES" sz="2400" b="1" dirty="0"/>
          </a:p>
        </p:txBody>
      </p:sp>
      <p:sp>
        <p:nvSpPr>
          <p:cNvPr id="5" name="4 Flecha a la derecha con muesca"/>
          <p:cNvSpPr/>
          <p:nvPr/>
        </p:nvSpPr>
        <p:spPr>
          <a:xfrm>
            <a:off x="3995936" y="4023066"/>
            <a:ext cx="2095028" cy="504056"/>
          </a:xfrm>
          <a:prstGeom prst="notchedRightArrow">
            <a:avLst/>
          </a:prstGeom>
          <a:solidFill>
            <a:srgbClr val="339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6 Elipse"/>
          <p:cNvSpPr/>
          <p:nvPr/>
        </p:nvSpPr>
        <p:spPr>
          <a:xfrm>
            <a:off x="4283968" y="1988840"/>
            <a:ext cx="2160240" cy="1584176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 smtClean="0"/>
              <a:t>CONSEJO DEL AGUA DE LA DEMARCACIÓN</a:t>
            </a:r>
            <a:endParaRPr lang="es-ES" sz="1600" b="1" dirty="0"/>
          </a:p>
        </p:txBody>
      </p:sp>
      <p:sp>
        <p:nvSpPr>
          <p:cNvPr id="8" name="7 Flecha a la derecha con muesca"/>
          <p:cNvSpPr/>
          <p:nvPr/>
        </p:nvSpPr>
        <p:spPr>
          <a:xfrm rot="5400000">
            <a:off x="5211071" y="3726033"/>
            <a:ext cx="306034" cy="288032"/>
          </a:xfrm>
          <a:prstGeom prst="notchedRightArrow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8 Rectángulo"/>
          <p:cNvSpPr/>
          <p:nvPr/>
        </p:nvSpPr>
        <p:spPr>
          <a:xfrm>
            <a:off x="1167756" y="2312876"/>
            <a:ext cx="2311276" cy="936104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/>
              <a:t>Propuestas y sugerencias de las partes interesadas </a:t>
            </a:r>
            <a:endParaRPr lang="es-ES" b="1" dirty="0"/>
          </a:p>
        </p:txBody>
      </p:sp>
      <p:sp>
        <p:nvSpPr>
          <p:cNvPr id="13" name="12 Rectángulo"/>
          <p:cNvSpPr/>
          <p:nvPr/>
        </p:nvSpPr>
        <p:spPr>
          <a:xfrm>
            <a:off x="1230128" y="5373216"/>
            <a:ext cx="2248904" cy="936104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/>
              <a:t>Observaciones de la Consulta Pública</a:t>
            </a:r>
            <a:endParaRPr lang="es-ES" b="1" dirty="0"/>
          </a:p>
        </p:txBody>
      </p:sp>
      <p:sp>
        <p:nvSpPr>
          <p:cNvPr id="14" name="13 Flecha a la derecha con muesca"/>
          <p:cNvSpPr/>
          <p:nvPr/>
        </p:nvSpPr>
        <p:spPr>
          <a:xfrm rot="5400000">
            <a:off x="2201563" y="3284863"/>
            <a:ext cx="306034" cy="288032"/>
          </a:xfrm>
          <a:prstGeom prst="notchedRightArrow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14 Flecha a la derecha con muesca"/>
          <p:cNvSpPr/>
          <p:nvPr/>
        </p:nvSpPr>
        <p:spPr>
          <a:xfrm rot="16200000">
            <a:off x="2170377" y="4995174"/>
            <a:ext cx="306034" cy="288032"/>
          </a:xfrm>
          <a:prstGeom prst="notchedRightArrow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78638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5" grpId="0" animBg="1"/>
      <p:bldP spid="7" grpId="0" animBg="1"/>
      <p:bldP spid="8" grpId="0" animBg="1"/>
      <p:bldP spid="9" grpId="0" animBg="1"/>
      <p:bldP spid="13" grpId="0" animBg="1"/>
      <p:bldP spid="14" grpId="0" animBg="1"/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P:\Proyectos\3058002_PANAGUA&amp;PP\6.3.2_material difusion\07_ETI\Material_Diseño_ETI\imagenes\ppt\solo_fondo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00"/>
          <a:stretch/>
        </p:blipFill>
        <p:spPr bwMode="auto">
          <a:xfrm>
            <a:off x="-20340" y="33536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4 CuadroTexto"/>
          <p:cNvSpPr txBox="1"/>
          <p:nvPr/>
        </p:nvSpPr>
        <p:spPr>
          <a:xfrm>
            <a:off x="20340" y="663660"/>
            <a:ext cx="912366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800" b="1" dirty="0" smtClean="0">
                <a:solidFill>
                  <a:srgbClr val="339966"/>
                </a:solidFill>
                <a:latin typeface="Arial Narrow" panose="020B0606020202030204" pitchFamily="34" charset="0"/>
              </a:rPr>
              <a:t>Contenido del Esquema de Temas Importantes</a:t>
            </a:r>
            <a:endParaRPr lang="es-ES" sz="3800" b="1" dirty="0">
              <a:solidFill>
                <a:srgbClr val="339966"/>
              </a:solidFill>
              <a:latin typeface="Arial Narrow" panose="020B0606020202030204" pitchFamily="34" charset="0"/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282824" y="1556792"/>
            <a:ext cx="4577208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0363" indent="-360363">
              <a:buFont typeface="Wingdings" panose="05000000000000000000" pitchFamily="2" charset="2"/>
              <a:buChar char="v"/>
            </a:pPr>
            <a:r>
              <a:rPr lang="es-ES" sz="2800" b="1" dirty="0" smtClean="0">
                <a:solidFill>
                  <a:srgbClr val="339966"/>
                </a:solidFill>
              </a:rPr>
              <a:t>Memoria</a:t>
            </a:r>
          </a:p>
          <a:p>
            <a:pPr marL="630238" lvl="1" indent="-360363">
              <a:buFont typeface="Wingdings" panose="05000000000000000000" pitchFamily="2" charset="2"/>
              <a:buChar char="v"/>
            </a:pPr>
            <a:r>
              <a:rPr lang="es-ES" sz="2400" b="1" dirty="0" smtClean="0">
                <a:solidFill>
                  <a:srgbClr val="339966"/>
                </a:solidFill>
              </a:rPr>
              <a:t>Introducción</a:t>
            </a:r>
          </a:p>
          <a:p>
            <a:pPr marL="630238" lvl="1" indent="-360363">
              <a:buFont typeface="Wingdings" panose="05000000000000000000" pitchFamily="2" charset="2"/>
              <a:buChar char="v"/>
            </a:pPr>
            <a:r>
              <a:rPr lang="es-ES" sz="2400" b="1" dirty="0" smtClean="0">
                <a:solidFill>
                  <a:srgbClr val="339966"/>
                </a:solidFill>
              </a:rPr>
              <a:t>Elementos y planteamiento</a:t>
            </a:r>
          </a:p>
          <a:p>
            <a:pPr marL="630238" lvl="1" indent="-360363">
              <a:buFont typeface="Wingdings" panose="05000000000000000000" pitchFamily="2" charset="2"/>
              <a:buChar char="v"/>
            </a:pPr>
            <a:r>
              <a:rPr lang="es-ES" sz="2400" b="1" dirty="0" smtClean="0">
                <a:solidFill>
                  <a:srgbClr val="339966"/>
                </a:solidFill>
              </a:rPr>
              <a:t>Temas importantes</a:t>
            </a:r>
          </a:p>
          <a:p>
            <a:pPr marL="630238" lvl="1" indent="-360363">
              <a:buFont typeface="Wingdings" panose="05000000000000000000" pitchFamily="2" charset="2"/>
              <a:buChar char="v"/>
            </a:pPr>
            <a:r>
              <a:rPr lang="es-ES" sz="2400" b="1" dirty="0" smtClean="0">
                <a:solidFill>
                  <a:srgbClr val="339966"/>
                </a:solidFill>
              </a:rPr>
              <a:t>Presiones e impactos y sectores de riesgo para los objetivos</a:t>
            </a:r>
          </a:p>
          <a:p>
            <a:pPr marL="630238" lvl="1" indent="-360363">
              <a:buFont typeface="Wingdings" panose="05000000000000000000" pitchFamily="2" charset="2"/>
              <a:buChar char="v"/>
            </a:pPr>
            <a:r>
              <a:rPr lang="es-ES" sz="2400" b="1" dirty="0" smtClean="0">
                <a:solidFill>
                  <a:srgbClr val="339966"/>
                </a:solidFill>
              </a:rPr>
              <a:t>Directrices para revisión del PH</a:t>
            </a:r>
          </a:p>
          <a:p>
            <a:pPr marL="719138" lvl="1" indent="-628650">
              <a:buFont typeface="Wingdings" panose="05000000000000000000" pitchFamily="2" charset="2"/>
              <a:buChar char="v"/>
            </a:pPr>
            <a:endParaRPr lang="es-ES" sz="2400" b="1" dirty="0" smtClean="0">
              <a:solidFill>
                <a:srgbClr val="339966"/>
              </a:solidFill>
            </a:endParaRPr>
          </a:p>
          <a:p>
            <a:pPr marL="360363" indent="-360363">
              <a:buFont typeface="Wingdings" panose="05000000000000000000" pitchFamily="2" charset="2"/>
              <a:buChar char="v"/>
            </a:pPr>
            <a:r>
              <a:rPr lang="es-ES" sz="2800" b="1" dirty="0" smtClean="0">
                <a:solidFill>
                  <a:srgbClr val="339966"/>
                </a:solidFill>
              </a:rPr>
              <a:t>Anexo I</a:t>
            </a:r>
          </a:p>
          <a:p>
            <a:pPr marL="630238" lvl="1" indent="-360363">
              <a:buFont typeface="Wingdings" panose="05000000000000000000" pitchFamily="2" charset="2"/>
              <a:buChar char="v"/>
            </a:pPr>
            <a:r>
              <a:rPr lang="es-ES" sz="2400" b="1" dirty="0" smtClean="0">
                <a:solidFill>
                  <a:srgbClr val="339966"/>
                </a:solidFill>
              </a:rPr>
              <a:t>Cada una de las 18 fichas</a:t>
            </a:r>
            <a:endParaRPr lang="es-ES" sz="2400" b="1" dirty="0">
              <a:solidFill>
                <a:srgbClr val="339966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4551660" y="1340768"/>
            <a:ext cx="4320480" cy="550920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marL="355600" indent="-355600">
              <a:buFont typeface="+mj-lt"/>
              <a:buAutoNum type="alphaLcParenR"/>
            </a:pPr>
            <a:r>
              <a:rPr lang="es-ES" sz="2000" b="1" dirty="0" smtClean="0">
                <a:solidFill>
                  <a:schemeClr val="bg1"/>
                </a:solidFill>
              </a:rPr>
              <a:t>Descripción </a:t>
            </a:r>
            <a:r>
              <a:rPr lang="es-ES" sz="2000" b="1" dirty="0">
                <a:solidFill>
                  <a:schemeClr val="bg1"/>
                </a:solidFill>
              </a:rPr>
              <a:t>y localización del problema.</a:t>
            </a:r>
          </a:p>
          <a:p>
            <a:pPr marL="355600" indent="-355600">
              <a:buFont typeface="+mj-lt"/>
              <a:buAutoNum type="alphaLcParenR"/>
            </a:pPr>
            <a:r>
              <a:rPr lang="es-ES" sz="2000" b="1" dirty="0" smtClean="0">
                <a:solidFill>
                  <a:schemeClr val="bg1"/>
                </a:solidFill>
              </a:rPr>
              <a:t>Naturaleza </a:t>
            </a:r>
            <a:r>
              <a:rPr lang="es-ES" sz="2000" b="1" dirty="0">
                <a:solidFill>
                  <a:schemeClr val="bg1"/>
                </a:solidFill>
              </a:rPr>
              <a:t>y origen de las presiones generadoras del problema, incluyendo los sectores y actividades generadoras.</a:t>
            </a:r>
          </a:p>
          <a:p>
            <a:pPr marL="355600" indent="-355600">
              <a:buFont typeface="+mj-lt"/>
              <a:buAutoNum type="alphaLcParenR"/>
            </a:pPr>
            <a:r>
              <a:rPr lang="es-ES" sz="2000" b="1" dirty="0" smtClean="0">
                <a:solidFill>
                  <a:schemeClr val="bg1"/>
                </a:solidFill>
              </a:rPr>
              <a:t>Planteamiento </a:t>
            </a:r>
            <a:r>
              <a:rPr lang="es-ES" sz="2000" b="1" dirty="0">
                <a:solidFill>
                  <a:schemeClr val="bg1"/>
                </a:solidFill>
              </a:rPr>
              <a:t>de alternativas, incluyendo los sectores y actividades afectadas por las posibles soluciones:</a:t>
            </a:r>
          </a:p>
          <a:p>
            <a:pPr marL="539750" lvl="1" indent="-269875">
              <a:buFont typeface="+mj-lt"/>
              <a:buAutoNum type="romanUcPeriod"/>
            </a:pPr>
            <a:r>
              <a:rPr lang="es-ES" b="1" dirty="0" smtClean="0">
                <a:solidFill>
                  <a:schemeClr val="bg1"/>
                </a:solidFill>
              </a:rPr>
              <a:t>Previsible </a:t>
            </a:r>
            <a:r>
              <a:rPr lang="es-ES" b="1" dirty="0">
                <a:solidFill>
                  <a:schemeClr val="bg1"/>
                </a:solidFill>
              </a:rPr>
              <a:t>evolución del problema bajo el escenario tendencial (alternativa 0).</a:t>
            </a:r>
          </a:p>
          <a:p>
            <a:pPr marL="539750" lvl="1" indent="-269875">
              <a:buFont typeface="+mj-lt"/>
              <a:buAutoNum type="romanUcPeriod"/>
            </a:pPr>
            <a:r>
              <a:rPr lang="es-ES" b="1" dirty="0" smtClean="0">
                <a:solidFill>
                  <a:schemeClr val="bg1"/>
                </a:solidFill>
              </a:rPr>
              <a:t>Soluciones </a:t>
            </a:r>
            <a:r>
              <a:rPr lang="es-ES" b="1" dirty="0">
                <a:solidFill>
                  <a:schemeClr val="bg1"/>
                </a:solidFill>
              </a:rPr>
              <a:t>alternativas, en su caso.</a:t>
            </a:r>
          </a:p>
          <a:p>
            <a:pPr marL="355600" indent="-355600">
              <a:buFont typeface="+mj-lt"/>
              <a:buAutoNum type="alphaLcParenR" startAt="4"/>
            </a:pPr>
            <a:r>
              <a:rPr lang="es-ES" sz="2000" b="1" dirty="0" smtClean="0">
                <a:solidFill>
                  <a:schemeClr val="bg1"/>
                </a:solidFill>
              </a:rPr>
              <a:t>Decisiones </a:t>
            </a:r>
            <a:r>
              <a:rPr lang="es-ES" sz="2000" b="1" dirty="0">
                <a:solidFill>
                  <a:schemeClr val="bg1"/>
                </a:solidFill>
              </a:rPr>
              <a:t>que pueden adoptarse de cara a la configuración del futuro Plan.</a:t>
            </a:r>
          </a:p>
          <a:p>
            <a:pPr marL="355600" indent="-355600">
              <a:buFont typeface="+mj-lt"/>
              <a:buAutoNum type="alphaLcParenR" startAt="4"/>
            </a:pPr>
            <a:r>
              <a:rPr lang="es-ES" sz="2000" b="1" dirty="0" smtClean="0">
                <a:solidFill>
                  <a:schemeClr val="bg1"/>
                </a:solidFill>
              </a:rPr>
              <a:t>Temas </a:t>
            </a:r>
            <a:r>
              <a:rPr lang="es-ES" sz="2000" b="1" dirty="0">
                <a:solidFill>
                  <a:schemeClr val="bg1"/>
                </a:solidFill>
              </a:rPr>
              <a:t>relacionado</a:t>
            </a:r>
            <a:r>
              <a:rPr lang="es-ES" sz="2000" b="1" dirty="0">
                <a:solidFill>
                  <a:srgbClr val="339966"/>
                </a:solidFill>
              </a:rPr>
              <a:t>s</a:t>
            </a:r>
          </a:p>
        </p:txBody>
      </p:sp>
      <p:sp>
        <p:nvSpPr>
          <p:cNvPr id="3" name="2 Flecha doblada"/>
          <p:cNvSpPr/>
          <p:nvPr/>
        </p:nvSpPr>
        <p:spPr>
          <a:xfrm>
            <a:off x="3707904" y="4653136"/>
            <a:ext cx="843756" cy="1152128"/>
          </a:xfrm>
          <a:prstGeom prst="bent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4790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P:\Proyectos\3058002_PANAGUA&amp;PP\6.3.2_material difusion\07_ETI\Material_Diseño_ETI\imagenes\ppt\solo_fondo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00"/>
          <a:stretch/>
        </p:blipFill>
        <p:spPr bwMode="auto">
          <a:xfrm>
            <a:off x="-51756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4 CuadroTexto"/>
          <p:cNvSpPr txBox="1"/>
          <p:nvPr/>
        </p:nvSpPr>
        <p:spPr>
          <a:xfrm>
            <a:off x="-10170" y="476672"/>
            <a:ext cx="912366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800" b="1" dirty="0" smtClean="0">
                <a:solidFill>
                  <a:srgbClr val="339966"/>
                </a:solidFill>
                <a:latin typeface="Arial Narrow" panose="020B0606020202030204" pitchFamily="34" charset="0"/>
              </a:rPr>
              <a:t>Temas Importantes del tercer ciclo</a:t>
            </a:r>
            <a:endParaRPr lang="es-ES" sz="3800" b="1" dirty="0">
              <a:solidFill>
                <a:srgbClr val="339966"/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7333799"/>
              </p:ext>
            </p:extLst>
          </p:nvPr>
        </p:nvGraphicFramePr>
        <p:xfrm>
          <a:off x="106124" y="1153780"/>
          <a:ext cx="9005986" cy="532790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728192"/>
                <a:gridCol w="432048"/>
                <a:gridCol w="6845746"/>
              </a:tblGrid>
              <a:tr h="250392">
                <a:tc rowSpan="8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I. Cumplimiento de objetivos medioambientales</a:t>
                      </a:r>
                      <a:endParaRPr lang="es-ES" sz="1400" dirty="0">
                        <a:effectLst/>
                        <a:latin typeface="Arial"/>
                        <a:ea typeface="Georgia"/>
                      </a:endParaRPr>
                    </a:p>
                  </a:txBody>
                  <a:tcPr marL="14889" marR="14889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1" dirty="0">
                          <a:solidFill>
                            <a:srgbClr val="00B050"/>
                          </a:solidFill>
                          <a:effectLst/>
                        </a:rPr>
                        <a:t>1</a:t>
                      </a:r>
                      <a:endParaRPr lang="es-ES" sz="1400" b="1" dirty="0">
                        <a:solidFill>
                          <a:srgbClr val="00B050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14889" marR="14889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rgbClr val="00B050"/>
                          </a:solidFill>
                          <a:effectLst/>
                        </a:rPr>
                        <a:t>Contaminación de origen urbano</a:t>
                      </a:r>
                      <a:endParaRPr lang="es-ES" sz="1600" dirty="0">
                        <a:solidFill>
                          <a:srgbClr val="00B050"/>
                        </a:solidFill>
                        <a:effectLst/>
                        <a:latin typeface="Arial"/>
                        <a:ea typeface="Georgia"/>
                      </a:endParaRPr>
                    </a:p>
                  </a:txBody>
                  <a:tcPr marL="14889" marR="14889" marT="0" marB="0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  <a:tr h="196507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1" dirty="0">
                          <a:solidFill>
                            <a:srgbClr val="00B050"/>
                          </a:solidFill>
                          <a:effectLst/>
                        </a:rPr>
                        <a:t>2</a:t>
                      </a:r>
                      <a:endParaRPr lang="es-ES" sz="1400" b="1" dirty="0">
                        <a:solidFill>
                          <a:srgbClr val="00B050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14889" marR="14889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rgbClr val="00B050"/>
                          </a:solidFill>
                          <a:effectLst/>
                        </a:rPr>
                        <a:t>Contaminación puntual por vertidos industriales</a:t>
                      </a:r>
                      <a:endParaRPr lang="es-ES" sz="1600" dirty="0">
                        <a:solidFill>
                          <a:srgbClr val="00B050"/>
                        </a:solidFill>
                        <a:effectLst/>
                        <a:latin typeface="Arial"/>
                        <a:ea typeface="Georgia"/>
                      </a:endParaRPr>
                    </a:p>
                  </a:txBody>
                  <a:tcPr marL="14889" marR="14889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9FF33"/>
                    </a:solidFill>
                  </a:tcPr>
                </a:tc>
              </a:tr>
              <a:tr h="84553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1" dirty="0">
                          <a:solidFill>
                            <a:srgbClr val="00B050"/>
                          </a:solidFill>
                          <a:effectLst/>
                        </a:rPr>
                        <a:t>3</a:t>
                      </a:r>
                      <a:endParaRPr lang="es-ES" sz="1400" b="1" dirty="0">
                        <a:solidFill>
                          <a:srgbClr val="00B050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14889" marR="14889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rgbClr val="00B050"/>
                          </a:solidFill>
                          <a:effectLst/>
                        </a:rPr>
                        <a:t>Contaminación difusa</a:t>
                      </a:r>
                      <a:endParaRPr lang="es-ES" sz="1600" dirty="0">
                        <a:solidFill>
                          <a:srgbClr val="00B050"/>
                        </a:solidFill>
                        <a:effectLst/>
                        <a:latin typeface="Arial"/>
                        <a:ea typeface="Georgia"/>
                      </a:endParaRPr>
                    </a:p>
                  </a:txBody>
                  <a:tcPr marL="14889" marR="14889" marT="0" marB="0">
                    <a:solidFill>
                      <a:srgbClr val="CCFF99"/>
                    </a:solidFill>
                  </a:tcPr>
                </a:tc>
              </a:tr>
              <a:tr h="44607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1" dirty="0">
                          <a:solidFill>
                            <a:srgbClr val="00B050"/>
                          </a:solidFill>
                          <a:effectLst/>
                        </a:rPr>
                        <a:t>4</a:t>
                      </a:r>
                      <a:endParaRPr lang="es-ES" sz="1400" b="1" dirty="0">
                        <a:solidFill>
                          <a:srgbClr val="00B050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14889" marR="14889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rgbClr val="00B050"/>
                          </a:solidFill>
                          <a:effectLst/>
                        </a:rPr>
                        <a:t>Otras fuentes de contaminación</a:t>
                      </a:r>
                      <a:endParaRPr lang="es-ES" sz="1600" dirty="0">
                        <a:solidFill>
                          <a:srgbClr val="00B050"/>
                        </a:solidFill>
                        <a:effectLst/>
                        <a:latin typeface="Arial"/>
                        <a:ea typeface="Georgia"/>
                      </a:endParaRPr>
                    </a:p>
                  </a:txBody>
                  <a:tcPr marL="14889" marR="14889" marT="0" marB="0" anchor="ctr">
                    <a:solidFill>
                      <a:srgbClr val="99FF33"/>
                    </a:solidFill>
                  </a:tcPr>
                </a:tc>
              </a:tr>
              <a:tr h="76669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1" dirty="0">
                          <a:solidFill>
                            <a:srgbClr val="00B050"/>
                          </a:solidFill>
                          <a:effectLst/>
                        </a:rPr>
                        <a:t>5</a:t>
                      </a:r>
                      <a:endParaRPr lang="es-ES" sz="1400" b="1" dirty="0">
                        <a:solidFill>
                          <a:srgbClr val="00B050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14889" marR="14889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rgbClr val="00B050"/>
                          </a:solidFill>
                          <a:effectLst/>
                        </a:rPr>
                        <a:t>Alteraciones </a:t>
                      </a:r>
                      <a:r>
                        <a:rPr lang="es-ES" sz="1600" dirty="0" err="1">
                          <a:solidFill>
                            <a:srgbClr val="00B050"/>
                          </a:solidFill>
                          <a:effectLst/>
                        </a:rPr>
                        <a:t>hidromorfológicas</a:t>
                      </a:r>
                      <a:r>
                        <a:rPr lang="es-ES" sz="1600" dirty="0">
                          <a:solidFill>
                            <a:srgbClr val="00B050"/>
                          </a:solidFill>
                          <a:effectLst/>
                        </a:rPr>
                        <a:t> y ocupación del dominio público</a:t>
                      </a:r>
                      <a:endParaRPr lang="es-ES" sz="1600" dirty="0">
                        <a:solidFill>
                          <a:srgbClr val="00B050"/>
                        </a:solidFill>
                        <a:effectLst/>
                        <a:latin typeface="Arial"/>
                        <a:ea typeface="Georgia"/>
                      </a:endParaRPr>
                    </a:p>
                  </a:txBody>
                  <a:tcPr marL="14889" marR="14889" marT="0" marB="0">
                    <a:solidFill>
                      <a:srgbClr val="CCFF99"/>
                    </a:solidFill>
                  </a:tcPr>
                </a:tc>
              </a:tr>
              <a:tr h="36723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1" dirty="0">
                          <a:solidFill>
                            <a:srgbClr val="00B050"/>
                          </a:solidFill>
                          <a:effectLst/>
                        </a:rPr>
                        <a:t>6</a:t>
                      </a:r>
                      <a:endParaRPr lang="es-ES" sz="1400" b="1" dirty="0">
                        <a:solidFill>
                          <a:srgbClr val="00B050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14889" marR="14889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rgbClr val="00B050"/>
                          </a:solidFill>
                          <a:effectLst/>
                        </a:rPr>
                        <a:t>Mantenimiento de caudales ecológicos</a:t>
                      </a:r>
                      <a:endParaRPr lang="es-ES" sz="1600" dirty="0">
                        <a:solidFill>
                          <a:srgbClr val="00B050"/>
                        </a:solidFill>
                        <a:effectLst/>
                        <a:latin typeface="Arial"/>
                        <a:ea typeface="Georgia"/>
                      </a:endParaRPr>
                    </a:p>
                  </a:txBody>
                  <a:tcPr marL="14889" marR="14889" marT="0" marB="0">
                    <a:solidFill>
                      <a:srgbClr val="99FF33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1" dirty="0">
                          <a:solidFill>
                            <a:srgbClr val="00B050"/>
                          </a:solidFill>
                          <a:effectLst/>
                        </a:rPr>
                        <a:t>7</a:t>
                      </a:r>
                      <a:endParaRPr lang="es-ES" sz="1400" b="1" dirty="0">
                        <a:solidFill>
                          <a:srgbClr val="00B050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14889" marR="14889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rgbClr val="00B050"/>
                          </a:solidFill>
                          <a:effectLst/>
                        </a:rPr>
                        <a:t>Especies </a:t>
                      </a:r>
                      <a:r>
                        <a:rPr lang="es-ES" sz="1600" dirty="0" err="1">
                          <a:solidFill>
                            <a:srgbClr val="00B050"/>
                          </a:solidFill>
                          <a:effectLst/>
                        </a:rPr>
                        <a:t>alóctonas</a:t>
                      </a:r>
                      <a:r>
                        <a:rPr lang="es-ES" sz="1600" dirty="0">
                          <a:solidFill>
                            <a:srgbClr val="00B050"/>
                          </a:solidFill>
                          <a:effectLst/>
                        </a:rPr>
                        <a:t> invasoras</a:t>
                      </a:r>
                      <a:endParaRPr lang="es-ES" sz="1600" dirty="0">
                        <a:solidFill>
                          <a:srgbClr val="00B050"/>
                        </a:solidFill>
                        <a:effectLst/>
                        <a:latin typeface="Arial"/>
                        <a:ea typeface="Georgia"/>
                      </a:endParaRPr>
                    </a:p>
                  </a:txBody>
                  <a:tcPr marL="14889" marR="14889" marT="0" marB="0" anchor="ctr">
                    <a:solidFill>
                      <a:srgbClr val="CCFF99"/>
                    </a:solidFill>
                  </a:tcPr>
                </a:tc>
              </a:tr>
              <a:tr h="100847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1" dirty="0">
                          <a:solidFill>
                            <a:srgbClr val="00B050"/>
                          </a:solidFill>
                          <a:effectLst/>
                        </a:rPr>
                        <a:t>8</a:t>
                      </a:r>
                      <a:endParaRPr lang="es-ES" sz="1400" b="1" dirty="0">
                        <a:solidFill>
                          <a:srgbClr val="00B050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14889" marR="14889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rgbClr val="00B050"/>
                          </a:solidFill>
                          <a:effectLst/>
                        </a:rPr>
                        <a:t>Protección de hábitat y especies asociadas a zonas protegidas</a:t>
                      </a:r>
                      <a:endParaRPr lang="es-ES" sz="1600" dirty="0">
                        <a:solidFill>
                          <a:srgbClr val="00B050"/>
                        </a:solidFill>
                        <a:effectLst/>
                        <a:latin typeface="Arial"/>
                        <a:ea typeface="Georgia"/>
                      </a:endParaRPr>
                    </a:p>
                  </a:txBody>
                  <a:tcPr marL="14889" marR="14889" marT="0" marB="0"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33"/>
                    </a:solidFill>
                  </a:tcPr>
                </a:tc>
              </a:tr>
              <a:tr h="204917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II. Atención de las demandas y racionalidad del uso</a:t>
                      </a:r>
                      <a:endParaRPr lang="es-ES" sz="1400" dirty="0">
                        <a:effectLst/>
                        <a:latin typeface="Arial"/>
                        <a:ea typeface="Georgia"/>
                      </a:endParaRPr>
                    </a:p>
                  </a:txBody>
                  <a:tcPr marL="14889" marR="14889" marT="0" marB="0"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1" dirty="0">
                          <a:solidFill>
                            <a:srgbClr val="00B050"/>
                          </a:solidFill>
                          <a:effectLst/>
                        </a:rPr>
                        <a:t>9</a:t>
                      </a:r>
                      <a:endParaRPr lang="es-ES" sz="1400" b="1" dirty="0">
                        <a:solidFill>
                          <a:srgbClr val="00B050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14889" marR="14889" marT="0" marB="0"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rgbClr val="00B050"/>
                          </a:solidFill>
                          <a:effectLst/>
                        </a:rPr>
                        <a:t>Abastecimiento urbano y a la población dispersa</a:t>
                      </a:r>
                      <a:endParaRPr lang="es-ES" sz="1600" dirty="0">
                        <a:solidFill>
                          <a:srgbClr val="00B050"/>
                        </a:solidFill>
                        <a:effectLst/>
                        <a:latin typeface="Arial"/>
                        <a:ea typeface="Georgia"/>
                      </a:endParaRPr>
                    </a:p>
                  </a:txBody>
                  <a:tcPr marL="14889" marR="14889" marT="0" marB="0"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CFF99"/>
                    </a:solidFill>
                  </a:tcPr>
                </a:tc>
              </a:tr>
              <a:tr h="308987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1" dirty="0">
                          <a:solidFill>
                            <a:srgbClr val="00B050"/>
                          </a:solidFill>
                          <a:effectLst/>
                        </a:rPr>
                        <a:t>10</a:t>
                      </a:r>
                      <a:endParaRPr lang="es-ES" sz="1400" b="1" dirty="0">
                        <a:solidFill>
                          <a:srgbClr val="00B050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14889" marR="14889" marT="0" marB="0" anchor="ctr"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rgbClr val="00B050"/>
                          </a:solidFill>
                          <a:effectLst/>
                        </a:rPr>
                        <a:t>Adaptación de los escenarios de aprovechamiento a las previsiones de Cambio Climático</a:t>
                      </a:r>
                      <a:endParaRPr lang="es-ES" sz="1600" dirty="0">
                        <a:solidFill>
                          <a:srgbClr val="00B050"/>
                        </a:solidFill>
                        <a:effectLst/>
                        <a:latin typeface="Arial"/>
                        <a:ea typeface="Georgia"/>
                      </a:endParaRPr>
                    </a:p>
                  </a:txBody>
                  <a:tcPr marL="14889" marR="14889" marT="0" marB="0" anchor="ctr">
                    <a:solidFill>
                      <a:srgbClr val="99FF33"/>
                    </a:solidFill>
                  </a:tcPr>
                </a:tc>
              </a:tr>
              <a:tr h="126292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1" dirty="0">
                          <a:solidFill>
                            <a:srgbClr val="00B050"/>
                          </a:solidFill>
                          <a:effectLst/>
                        </a:rPr>
                        <a:t>11</a:t>
                      </a:r>
                      <a:endParaRPr lang="es-ES" sz="1400" b="1" dirty="0">
                        <a:solidFill>
                          <a:srgbClr val="00B050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14889" marR="14889" marT="0" marB="0"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rgbClr val="00B050"/>
                          </a:solidFill>
                          <a:effectLst/>
                        </a:rPr>
                        <a:t>Otros usos</a:t>
                      </a:r>
                      <a:endParaRPr lang="es-ES" sz="1600" dirty="0">
                        <a:solidFill>
                          <a:srgbClr val="00B050"/>
                        </a:solidFill>
                        <a:effectLst/>
                        <a:latin typeface="Arial"/>
                        <a:ea typeface="Georgia"/>
                      </a:endParaRPr>
                    </a:p>
                  </a:txBody>
                  <a:tcPr marL="14889" marR="14889" marT="0" marB="0"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  <a:tr h="0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III. Seguridad frente a fenómenos extremos</a:t>
                      </a:r>
                      <a:endParaRPr lang="es-ES" sz="1400" dirty="0">
                        <a:effectLst/>
                        <a:latin typeface="Arial"/>
                        <a:ea typeface="Georgia"/>
                      </a:endParaRPr>
                    </a:p>
                  </a:txBody>
                  <a:tcPr marL="14889" marR="14889" marT="0" marB="0"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1" dirty="0">
                          <a:solidFill>
                            <a:srgbClr val="00B050"/>
                          </a:solidFill>
                          <a:effectLst/>
                        </a:rPr>
                        <a:t>12</a:t>
                      </a:r>
                      <a:endParaRPr lang="es-ES" sz="1400" b="1" dirty="0">
                        <a:solidFill>
                          <a:srgbClr val="00B050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14889" marR="14889" marT="0" marB="0"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rgbClr val="00B050"/>
                          </a:solidFill>
                          <a:effectLst/>
                        </a:rPr>
                        <a:t>Inundaciones</a:t>
                      </a:r>
                      <a:endParaRPr lang="es-ES" sz="1600" dirty="0">
                        <a:solidFill>
                          <a:srgbClr val="00B050"/>
                        </a:solidFill>
                        <a:effectLst/>
                        <a:latin typeface="Arial"/>
                        <a:ea typeface="Georgia"/>
                      </a:endParaRPr>
                    </a:p>
                  </a:txBody>
                  <a:tcPr marL="14889" marR="14889" marT="0" marB="0"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9FF33"/>
                    </a:solidFill>
                  </a:tcPr>
                </a:tc>
              </a:tr>
              <a:tr h="4640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1" dirty="0">
                          <a:solidFill>
                            <a:srgbClr val="00B050"/>
                          </a:solidFill>
                          <a:effectLst/>
                        </a:rPr>
                        <a:t>13</a:t>
                      </a:r>
                      <a:endParaRPr lang="es-ES" sz="1400" b="1" dirty="0">
                        <a:solidFill>
                          <a:srgbClr val="00B050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14889" marR="14889" marT="0" marB="0" anchor="ctr"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rgbClr val="00B050"/>
                          </a:solidFill>
                          <a:effectLst/>
                        </a:rPr>
                        <a:t>Sequías</a:t>
                      </a:r>
                      <a:endParaRPr lang="es-ES" sz="1600" dirty="0">
                        <a:solidFill>
                          <a:srgbClr val="00B050"/>
                        </a:solidFill>
                        <a:effectLst/>
                        <a:latin typeface="Arial"/>
                        <a:ea typeface="Georgia"/>
                      </a:endParaRPr>
                    </a:p>
                  </a:txBody>
                  <a:tcPr marL="14889" marR="14889" marT="0" marB="0" anchor="ctr">
                    <a:solidFill>
                      <a:srgbClr val="CCFF99"/>
                    </a:solidFill>
                  </a:tcPr>
                </a:tc>
              </a:tr>
              <a:tr h="15047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1" dirty="0">
                          <a:solidFill>
                            <a:srgbClr val="00B050"/>
                          </a:solidFill>
                          <a:effectLst/>
                        </a:rPr>
                        <a:t>14</a:t>
                      </a:r>
                      <a:endParaRPr lang="es-ES" sz="1400" b="1" dirty="0">
                        <a:solidFill>
                          <a:srgbClr val="00B050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14889" marR="14889" marT="0" marB="0"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rgbClr val="00B050"/>
                          </a:solidFill>
                          <a:effectLst/>
                        </a:rPr>
                        <a:t>Otros fenómenos adversos </a:t>
                      </a:r>
                      <a:endParaRPr lang="es-ES" sz="1600" dirty="0">
                        <a:solidFill>
                          <a:srgbClr val="00B050"/>
                        </a:solidFill>
                        <a:effectLst/>
                        <a:latin typeface="Arial"/>
                        <a:ea typeface="Georgia"/>
                      </a:endParaRPr>
                    </a:p>
                  </a:txBody>
                  <a:tcPr marL="14889" marR="14889" marT="0" marB="0"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33"/>
                    </a:solidFill>
                  </a:tcPr>
                </a:tc>
              </a:tr>
              <a:tr h="38516"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IV. Conocimiento y gobernanza</a:t>
                      </a:r>
                      <a:endParaRPr lang="es-ES" sz="1400" dirty="0">
                        <a:effectLst/>
                        <a:latin typeface="Arial"/>
                        <a:ea typeface="Georgia"/>
                      </a:endParaRPr>
                    </a:p>
                  </a:txBody>
                  <a:tcPr marL="14889" marR="14889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1" dirty="0">
                          <a:solidFill>
                            <a:srgbClr val="00B050"/>
                          </a:solidFill>
                          <a:effectLst/>
                        </a:rPr>
                        <a:t>15</a:t>
                      </a:r>
                      <a:endParaRPr lang="es-ES" sz="1400" b="1" dirty="0">
                        <a:solidFill>
                          <a:srgbClr val="00B050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14889" marR="14889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rgbClr val="00B050"/>
                          </a:solidFill>
                          <a:effectLst/>
                        </a:rPr>
                        <a:t>Coordinación entre administraciones</a:t>
                      </a:r>
                      <a:endParaRPr lang="es-ES" sz="1600" dirty="0">
                        <a:solidFill>
                          <a:srgbClr val="00B050"/>
                        </a:solidFill>
                        <a:effectLst/>
                        <a:latin typeface="Arial"/>
                        <a:ea typeface="Georgia"/>
                      </a:endParaRPr>
                    </a:p>
                  </a:txBody>
                  <a:tcPr marL="14889" marR="14889" marT="0" marB="0"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CFF99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1" dirty="0">
                          <a:solidFill>
                            <a:srgbClr val="00B050"/>
                          </a:solidFill>
                          <a:effectLst/>
                        </a:rPr>
                        <a:t>16</a:t>
                      </a:r>
                      <a:endParaRPr lang="es-ES" sz="1400" b="1" dirty="0">
                        <a:solidFill>
                          <a:srgbClr val="00B050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14889" marR="14889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rgbClr val="00B050"/>
                          </a:solidFill>
                          <a:effectLst/>
                        </a:rPr>
                        <a:t>Recuperación de costes y financiación del programa de medidas</a:t>
                      </a:r>
                      <a:endParaRPr lang="es-ES" sz="1600" dirty="0">
                        <a:solidFill>
                          <a:srgbClr val="00B050"/>
                        </a:solidFill>
                        <a:effectLst/>
                        <a:latin typeface="Arial"/>
                        <a:ea typeface="Georgia"/>
                      </a:endParaRPr>
                    </a:p>
                  </a:txBody>
                  <a:tcPr marL="14889" marR="14889" marT="0" marB="0" anchor="ctr">
                    <a:solidFill>
                      <a:srgbClr val="99FF33"/>
                    </a:solidFill>
                  </a:tcPr>
                </a:tc>
              </a:tr>
              <a:tr h="10264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1" dirty="0">
                          <a:solidFill>
                            <a:srgbClr val="00B050"/>
                          </a:solidFill>
                          <a:effectLst/>
                        </a:rPr>
                        <a:t>17</a:t>
                      </a:r>
                      <a:endParaRPr lang="es-ES" sz="1400" b="1" dirty="0">
                        <a:solidFill>
                          <a:srgbClr val="00B050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14889" marR="14889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rgbClr val="00B050"/>
                          </a:solidFill>
                          <a:effectLst/>
                        </a:rPr>
                        <a:t>Mejora del conocimiento</a:t>
                      </a:r>
                      <a:endParaRPr lang="es-ES" sz="1600" dirty="0">
                        <a:solidFill>
                          <a:srgbClr val="00B050"/>
                        </a:solidFill>
                        <a:effectLst/>
                        <a:latin typeface="Arial"/>
                        <a:ea typeface="Georgia"/>
                      </a:endParaRPr>
                    </a:p>
                  </a:txBody>
                  <a:tcPr marL="14889" marR="14889" marT="0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  <a:tr h="62694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1" dirty="0">
                          <a:solidFill>
                            <a:srgbClr val="00B050"/>
                          </a:solidFill>
                          <a:effectLst/>
                        </a:rPr>
                        <a:t>18</a:t>
                      </a:r>
                      <a:endParaRPr lang="es-ES" sz="1400" b="1" dirty="0">
                        <a:solidFill>
                          <a:srgbClr val="00B050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14889" marR="14889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rgbClr val="00B050"/>
                          </a:solidFill>
                          <a:effectLst/>
                        </a:rPr>
                        <a:t>Sensibilización, formación y participación pública</a:t>
                      </a:r>
                      <a:endParaRPr lang="es-ES" sz="1600" dirty="0">
                        <a:solidFill>
                          <a:srgbClr val="00B050"/>
                        </a:solidFill>
                        <a:effectLst/>
                        <a:latin typeface="Arial"/>
                        <a:ea typeface="Georgia"/>
                      </a:endParaRPr>
                    </a:p>
                  </a:txBody>
                  <a:tcPr marL="14889" marR="14889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9FF33"/>
                    </a:solidFill>
                  </a:tcPr>
                </a:tc>
              </a:tr>
            </a:tbl>
          </a:graphicData>
        </a:graphic>
      </p:graphicFrame>
      <p:sp>
        <p:nvSpPr>
          <p:cNvPr id="2" name="1 Rectángulo redondeado"/>
          <p:cNvSpPr/>
          <p:nvPr/>
        </p:nvSpPr>
        <p:spPr>
          <a:xfrm>
            <a:off x="1779712" y="4509120"/>
            <a:ext cx="7380312" cy="648072"/>
          </a:xfrm>
          <a:prstGeom prst="roundRect">
            <a:avLst/>
          </a:prstGeom>
          <a:noFill/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42343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P:\Proyectos\3058002_PANAGUA&amp;PP\6.3.2_material difusion\07_ETI\Material_Diseño_ETI\imagenes\ppt\solo_fondo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00"/>
          <a:stretch/>
        </p:blipFill>
        <p:spPr bwMode="auto">
          <a:xfrm>
            <a:off x="-20340" y="33536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2107978"/>
              </p:ext>
            </p:extLst>
          </p:nvPr>
        </p:nvGraphicFramePr>
        <p:xfrm>
          <a:off x="107505" y="2276873"/>
          <a:ext cx="8879944" cy="3906387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4898718"/>
                <a:gridCol w="1236338"/>
                <a:gridCol w="1281767"/>
                <a:gridCol w="1463121"/>
              </a:tblGrid>
              <a:tr h="4011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s-ES" sz="2000" dirty="0">
                          <a:effectLst/>
                        </a:rPr>
                        <a:t>Temática de los talleres</a:t>
                      </a:r>
                      <a:endParaRPr lang="es-ES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s-ES" sz="2000" dirty="0">
                          <a:effectLst/>
                        </a:rPr>
                        <a:t>Fecha</a:t>
                      </a:r>
                      <a:endParaRPr lang="es-ES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s-ES" sz="2000" dirty="0">
                          <a:effectLst/>
                        </a:rPr>
                        <a:t>Lugar</a:t>
                      </a:r>
                      <a:endParaRPr lang="es-ES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s-ES" sz="2000" dirty="0">
                          <a:effectLst/>
                        </a:rPr>
                        <a:t>Horario</a:t>
                      </a:r>
                      <a:endParaRPr lang="es-ES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339966"/>
                    </a:solidFill>
                  </a:tcPr>
                </a:tc>
              </a:tr>
              <a:tr h="8023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2000" b="1" dirty="0">
                          <a:solidFill>
                            <a:schemeClr val="tx1"/>
                          </a:solidFill>
                          <a:effectLst/>
                        </a:rPr>
                        <a:t>Saneamiento y depuración de aguas residuales, otras fuentes de contaminación y protección de hábitats</a:t>
                      </a:r>
                      <a:endParaRPr lang="es-ES" sz="20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2000" b="1" dirty="0">
                          <a:solidFill>
                            <a:schemeClr val="tx1"/>
                          </a:solidFill>
                          <a:effectLst/>
                        </a:rPr>
                        <a:t>22/ abril</a:t>
                      </a:r>
                      <a:endParaRPr lang="es-ES" sz="20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2000" b="1" dirty="0">
                          <a:solidFill>
                            <a:schemeClr val="tx1"/>
                          </a:solidFill>
                          <a:effectLst/>
                        </a:rPr>
                        <a:t>Oviedo</a:t>
                      </a:r>
                      <a:endParaRPr lang="es-ES" sz="20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2000" b="1" dirty="0">
                          <a:solidFill>
                            <a:schemeClr val="tx1"/>
                          </a:solidFill>
                          <a:effectLst/>
                        </a:rPr>
                        <a:t>17:00-20:00</a:t>
                      </a:r>
                      <a:endParaRPr lang="es-ES" sz="20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CCFF99"/>
                    </a:solidFill>
                  </a:tcPr>
                </a:tc>
              </a:tr>
              <a:tr h="4011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2000" b="1" dirty="0">
                          <a:solidFill>
                            <a:schemeClr val="tx1"/>
                          </a:solidFill>
                          <a:effectLst/>
                        </a:rPr>
                        <a:t>Satisfacción de las demandas. Fenómenos extremos</a:t>
                      </a:r>
                      <a:endParaRPr lang="es-ES" sz="20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2000" b="1" dirty="0">
                          <a:solidFill>
                            <a:schemeClr val="tx1"/>
                          </a:solidFill>
                          <a:effectLst/>
                        </a:rPr>
                        <a:t>23/ abril</a:t>
                      </a:r>
                      <a:endParaRPr lang="es-ES" sz="20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2000" b="1" dirty="0">
                          <a:solidFill>
                            <a:schemeClr val="tx1"/>
                          </a:solidFill>
                          <a:effectLst/>
                        </a:rPr>
                        <a:t>Oviedo</a:t>
                      </a:r>
                      <a:endParaRPr lang="es-ES" sz="20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2000" b="1" dirty="0">
                          <a:solidFill>
                            <a:schemeClr val="tx1"/>
                          </a:solidFill>
                          <a:effectLst/>
                        </a:rPr>
                        <a:t>17:00-20:00</a:t>
                      </a:r>
                      <a:endParaRPr lang="es-ES" sz="20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99FF33"/>
                    </a:solidFill>
                  </a:tcPr>
                </a:tc>
              </a:tr>
              <a:tr h="4011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2000" b="1" dirty="0">
                          <a:solidFill>
                            <a:schemeClr val="tx1"/>
                          </a:solidFill>
                          <a:effectLst/>
                        </a:rPr>
                        <a:t>Satisfacción de las demandas. Fenómenos extremos</a:t>
                      </a:r>
                      <a:endParaRPr lang="es-ES" sz="20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2000" b="1" dirty="0">
                          <a:solidFill>
                            <a:schemeClr val="tx1"/>
                          </a:solidFill>
                          <a:effectLst/>
                        </a:rPr>
                        <a:t>30/ abril</a:t>
                      </a:r>
                      <a:endParaRPr lang="es-ES" sz="20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2000" b="1" dirty="0">
                          <a:solidFill>
                            <a:schemeClr val="tx1"/>
                          </a:solidFill>
                          <a:effectLst/>
                        </a:rPr>
                        <a:t>Santander</a:t>
                      </a:r>
                      <a:endParaRPr lang="es-ES" sz="20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2000" b="1" dirty="0">
                          <a:solidFill>
                            <a:schemeClr val="tx1"/>
                          </a:solidFill>
                          <a:effectLst/>
                        </a:rPr>
                        <a:t>17:00-20:00</a:t>
                      </a:r>
                      <a:endParaRPr lang="es-ES" sz="20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CCFF99"/>
                    </a:solidFill>
                  </a:tcPr>
                </a:tc>
              </a:tr>
              <a:tr h="8023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2000" b="1" dirty="0">
                          <a:solidFill>
                            <a:schemeClr val="tx1"/>
                          </a:solidFill>
                          <a:effectLst/>
                        </a:rPr>
                        <a:t>Saneamiento y depuración de aguas residuales, otras fuentes de contaminación y protección de hábitats</a:t>
                      </a:r>
                      <a:endParaRPr lang="es-ES" sz="20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2000" b="1" dirty="0">
                          <a:solidFill>
                            <a:schemeClr val="tx1"/>
                          </a:solidFill>
                          <a:effectLst/>
                        </a:rPr>
                        <a:t>7/ mayo</a:t>
                      </a:r>
                      <a:endParaRPr lang="es-ES" sz="20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2000" b="1" dirty="0">
                          <a:solidFill>
                            <a:schemeClr val="tx1"/>
                          </a:solidFill>
                          <a:effectLst/>
                        </a:rPr>
                        <a:t>Santander</a:t>
                      </a:r>
                      <a:endParaRPr lang="es-ES" sz="20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2000" b="1" dirty="0">
                          <a:solidFill>
                            <a:schemeClr val="tx1"/>
                          </a:solidFill>
                          <a:effectLst/>
                        </a:rPr>
                        <a:t>17:00-20:00</a:t>
                      </a:r>
                      <a:endParaRPr lang="es-ES" sz="20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99FF33"/>
                    </a:solidFill>
                  </a:tcPr>
                </a:tc>
              </a:tr>
            </a:tbl>
          </a:graphicData>
        </a:graphic>
      </p:graphicFrame>
      <p:sp>
        <p:nvSpPr>
          <p:cNvPr id="4" name="3 CuadroTexto"/>
          <p:cNvSpPr txBox="1"/>
          <p:nvPr/>
        </p:nvSpPr>
        <p:spPr>
          <a:xfrm rot="20699080">
            <a:off x="1331640" y="3895250"/>
            <a:ext cx="42484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SUSPENDIDOS</a:t>
            </a:r>
            <a:endParaRPr lang="es-ES" sz="40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310993" y="836712"/>
            <a:ext cx="86764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 smtClean="0">
                <a:solidFill>
                  <a:srgbClr val="00B050"/>
                </a:solidFill>
              </a:rPr>
              <a:t>Previsión inicial de talleres de participación activa dinamizados por empresa especializada:</a:t>
            </a:r>
            <a:endParaRPr lang="es-ES" sz="3200" b="1" dirty="0">
              <a:solidFill>
                <a:srgbClr val="00B050"/>
              </a:solidFill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107504" y="2636912"/>
            <a:ext cx="8879945" cy="3528392"/>
          </a:xfrm>
          <a:prstGeom prst="rect">
            <a:avLst/>
          </a:prstGeom>
          <a:solidFill>
            <a:srgbClr val="FFFF00">
              <a:alpha val="20000"/>
            </a:srgbClr>
          </a:solidFill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2 CuadroTexto"/>
          <p:cNvSpPr txBox="1"/>
          <p:nvPr/>
        </p:nvSpPr>
        <p:spPr>
          <a:xfrm>
            <a:off x="1907704" y="116632"/>
            <a:ext cx="54726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 smtClean="0">
                <a:solidFill>
                  <a:srgbClr val="00B050"/>
                </a:solidFill>
              </a:rPr>
              <a:t>PARTICIPACIÓN ACTIVA </a:t>
            </a:r>
            <a:endParaRPr lang="es-ES" sz="3600" dirty="0"/>
          </a:p>
        </p:txBody>
      </p:sp>
    </p:spTree>
    <p:extLst>
      <p:ext uri="{BB962C8B-B14F-4D97-AF65-F5344CB8AC3E}">
        <p14:creationId xmlns:p14="http://schemas.microsoft.com/office/powerpoint/2010/main" val="1128984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6CFB5E1EA2AB904EB3337C1636A9798B" ma:contentTypeVersion="9" ma:contentTypeDescription="Crear nuevo documento." ma:contentTypeScope="" ma:versionID="2ed33bc92c77e49c02bf4cfcbe791a1f">
  <xsd:schema xmlns:xsd="http://www.w3.org/2001/XMLSchema" xmlns:xs="http://www.w3.org/2001/XMLSchema" xmlns:p="http://schemas.microsoft.com/office/2006/metadata/properties" xmlns:ns2="45a6e986-3fda-4e11-b8b7-fa9eefd84708" xmlns:ns3="56a7e4b4-c1d0-451e-8d2e-3e2ef853911e" targetNamespace="http://schemas.microsoft.com/office/2006/metadata/properties" ma:root="true" ma:fieldsID="0b8ff6d2949c8ebcc86338e7a4217e20" ns2:_="" ns3:_="">
    <xsd:import namespace="45a6e986-3fda-4e11-b8b7-fa9eefd84708"/>
    <xsd:import namespace="56a7e4b4-c1d0-451e-8d2e-3e2ef853911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a6e986-3fda-4e11-b8b7-fa9eefd8470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a7e4b4-c1d0-451e-8d2e-3e2ef853911e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2794711-0918-423C-A395-15E42DA64D2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11F4CF8-B63E-4D03-83E2-9C0223E47246}">
  <ds:schemaRefs>
    <ds:schemaRef ds:uri="http://www.w3.org/XML/1998/namespace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purl.org/dc/elements/1.1/"/>
    <ds:schemaRef ds:uri="56a7e4b4-c1d0-451e-8d2e-3e2ef853911e"/>
    <ds:schemaRef ds:uri="45a6e986-3fda-4e11-b8b7-fa9eefd84708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C49C75AF-FA58-4A8E-8C2C-65ED0A64DF4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5a6e986-3fda-4e11-b8b7-fa9eefd84708"/>
    <ds:schemaRef ds:uri="56a7e4b4-c1d0-451e-8d2e-3e2ef853911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3041</TotalTime>
  <Words>1844</Words>
  <Application>Microsoft Office PowerPoint</Application>
  <PresentationFormat>Presentación en pantalla (4:3)</PresentationFormat>
  <Paragraphs>242</Paragraphs>
  <Slides>20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1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TRAGSA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Tragsa</dc:creator>
  <cp:lastModifiedBy>Jesús Daniel González Piedra</cp:lastModifiedBy>
  <cp:revision>137</cp:revision>
  <dcterms:created xsi:type="dcterms:W3CDTF">2020-02-06T15:12:17Z</dcterms:created>
  <dcterms:modified xsi:type="dcterms:W3CDTF">2020-09-29T07:11:13Z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0x0101006CFB5E1EA2AB904EB3337C1636A9798B</vt:lpwstr>
  </property>
</Properties>
</file>