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8" r:id="rId6"/>
    <p:sldId id="261" r:id="rId7"/>
    <p:sldId id="271" r:id="rId8"/>
    <p:sldId id="267" r:id="rId9"/>
    <p:sldId id="269" r:id="rId10"/>
    <p:sldId id="266" r:id="rId11"/>
    <p:sldId id="270" r:id="rId12"/>
    <p:sldId id="275" r:id="rId13"/>
    <p:sldId id="334" r:id="rId14"/>
    <p:sldId id="278" r:id="rId15"/>
    <p:sldId id="341" r:id="rId16"/>
    <p:sldId id="342" r:id="rId17"/>
    <p:sldId id="316" r:id="rId18"/>
    <p:sldId id="318" r:id="rId19"/>
    <p:sldId id="337" r:id="rId20"/>
    <p:sldId id="335" r:id="rId21"/>
    <p:sldId id="336" r:id="rId22"/>
    <p:sldId id="338" r:id="rId23"/>
    <p:sldId id="340" r:id="rId24"/>
    <p:sldId id="339" r:id="rId25"/>
    <p:sldId id="279" r:id="rId26"/>
    <p:sldId id="308" r:id="rId27"/>
    <p:sldId id="258"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33"/>
    <a:srgbClr val="339966"/>
    <a:srgbClr val="00CC66"/>
    <a:srgbClr val="CC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32F9E-AED7-4543-9062-D8DA9185C5D8}" type="datetimeFigureOut">
              <a:rPr lang="es-ES" smtClean="0"/>
              <a:t>23/09/2020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1F9CA-BD82-43FE-A032-8EFEF5808914}" type="slidenum">
              <a:rPr lang="es-ES" smtClean="0"/>
              <a:t>‹Nº›</a:t>
            </a:fld>
            <a:endParaRPr lang="es-ES"/>
          </a:p>
        </p:txBody>
      </p:sp>
    </p:spTree>
    <p:extLst>
      <p:ext uri="{BB962C8B-B14F-4D97-AF65-F5344CB8AC3E}">
        <p14:creationId xmlns:p14="http://schemas.microsoft.com/office/powerpoint/2010/main" val="315618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CAMBIAR MAPA</a:t>
            </a:r>
            <a:endParaRPr lang="es-ES" dirty="0"/>
          </a:p>
        </p:txBody>
      </p:sp>
      <p:sp>
        <p:nvSpPr>
          <p:cNvPr id="4" name="3 Marcador de número de diapositiva"/>
          <p:cNvSpPr>
            <a:spLocks noGrp="1"/>
          </p:cNvSpPr>
          <p:nvPr>
            <p:ph type="sldNum" sz="quarter" idx="10"/>
          </p:nvPr>
        </p:nvSpPr>
        <p:spPr/>
        <p:txBody>
          <a:bodyPr/>
          <a:lstStyle/>
          <a:p>
            <a:fld id="{DF01F9CA-BD82-43FE-A032-8EFEF5808914}" type="slidenum">
              <a:rPr lang="es-ES" smtClean="0"/>
              <a:t>1</a:t>
            </a:fld>
            <a:endParaRPr lang="es-ES"/>
          </a:p>
        </p:txBody>
      </p:sp>
    </p:spTree>
    <p:extLst>
      <p:ext uri="{BB962C8B-B14F-4D97-AF65-F5344CB8AC3E}">
        <p14:creationId xmlns:p14="http://schemas.microsoft.com/office/powerpoint/2010/main" val="40604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400290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37046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265604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37543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401048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278275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66127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31437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67094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15508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818195-58D8-437C-AF75-242D6DD00438}" type="datetimeFigureOut">
              <a:rPr lang="es-ES" smtClean="0"/>
              <a:t>23/09/2020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E2D774-DA66-45CD-8CE8-2378A1E3DF38}" type="slidenum">
              <a:rPr lang="es-ES" smtClean="0"/>
              <a:t>‹Nº›</a:t>
            </a:fld>
            <a:endParaRPr lang="es-ES"/>
          </a:p>
        </p:txBody>
      </p:sp>
    </p:spTree>
    <p:extLst>
      <p:ext uri="{BB962C8B-B14F-4D97-AF65-F5344CB8AC3E}">
        <p14:creationId xmlns:p14="http://schemas.microsoft.com/office/powerpoint/2010/main" val="18422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18195-58D8-437C-AF75-242D6DD00438}" type="datetimeFigureOut">
              <a:rPr lang="es-ES" smtClean="0"/>
              <a:t>23/09/2020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2D774-DA66-45CD-8CE8-2378A1E3DF38}" type="slidenum">
              <a:rPr lang="es-ES" smtClean="0"/>
              <a:t>‹Nº›</a:t>
            </a:fld>
            <a:endParaRPr lang="es-ES"/>
          </a:p>
        </p:txBody>
      </p:sp>
    </p:spTree>
    <p:extLst>
      <p:ext uri="{BB962C8B-B14F-4D97-AF65-F5344CB8AC3E}">
        <p14:creationId xmlns:p14="http://schemas.microsoft.com/office/powerpoint/2010/main" val="144730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royectos\3058002_PANAGUA&amp;PP\6.3.2_material difusion\07_ETI\Material_Diseño_ETI\imagenes\ppt\portada_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517948" y="3141830"/>
            <a:ext cx="7632848" cy="746358"/>
          </a:xfrm>
          <a:prstGeom prst="rect">
            <a:avLst/>
          </a:prstGeom>
        </p:spPr>
        <p:txBody>
          <a:bodyPr wrap="square">
            <a:spAutoFit/>
          </a:bodyPr>
          <a:lstStyle/>
          <a:p>
            <a:pPr>
              <a:lnSpc>
                <a:spcPct val="75000"/>
              </a:lnSpc>
              <a:spcAft>
                <a:spcPts val="600"/>
              </a:spcAft>
            </a:pPr>
            <a:r>
              <a:rPr lang="es-ES" sz="4400" b="1" kern="1400" dirty="0">
                <a:solidFill>
                  <a:srgbClr val="339966"/>
                </a:solidFill>
              </a:rPr>
              <a:t>Esquema de Temas </a:t>
            </a:r>
            <a:r>
              <a:rPr lang="es-ES" sz="4400" b="1" kern="1400" dirty="0" smtClean="0">
                <a:solidFill>
                  <a:srgbClr val="339966"/>
                </a:solidFill>
              </a:rPr>
              <a:t>Importantes</a:t>
            </a:r>
          </a:p>
          <a:p>
            <a:pPr algn="ctr">
              <a:lnSpc>
                <a:spcPct val="75000"/>
              </a:lnSpc>
              <a:spcAft>
                <a:spcPts val="600"/>
              </a:spcAft>
            </a:pPr>
            <a:r>
              <a:rPr lang="es-ES" sz="600" kern="1400" dirty="0">
                <a:solidFill>
                  <a:srgbClr val="00CC66"/>
                </a:solidFill>
              </a:rPr>
              <a:t> </a:t>
            </a:r>
          </a:p>
        </p:txBody>
      </p:sp>
      <p:sp>
        <p:nvSpPr>
          <p:cNvPr id="5" name="Text Box 3"/>
          <p:cNvSpPr txBox="1">
            <a:spLocks noChangeArrowheads="1"/>
          </p:cNvSpPr>
          <p:nvPr/>
        </p:nvSpPr>
        <p:spPr bwMode="auto">
          <a:xfrm rot="16200000">
            <a:off x="5236917" y="1141580"/>
            <a:ext cx="758414" cy="71287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3200" b="1" i="1" u="none" strike="noStrike" cap="none" normalizeH="0" baseline="0" dirty="0" smtClean="0">
                <a:ln>
                  <a:noFill/>
                </a:ln>
                <a:solidFill>
                  <a:srgbClr val="000000"/>
                </a:solidFill>
                <a:effectLst/>
                <a:latin typeface="Calibri" pitchFamily="34" charset="0"/>
                <a:cs typeface="Arial" pitchFamily="34" charset="0"/>
              </a:rPr>
              <a:t>Tercer ciclo de planificación hidrológica</a:t>
            </a:r>
            <a:endParaRPr lang="es-ES" altLang="es-ES" sz="3200" b="1" i="1" dirty="0">
              <a:solidFill>
                <a:srgbClr val="000000"/>
              </a:solidFill>
              <a:latin typeface="Calibri" pitchFamily="34" charset="0"/>
              <a:cs typeface="Arial" pitchFamily="34" charset="0"/>
            </a:endParaRPr>
          </a:p>
        </p:txBody>
      </p:sp>
      <p:pic>
        <p:nvPicPr>
          <p:cNvPr id="1029" name="Picture 5" descr="P:\Proyectos\3058002_PANAGUA&amp;PP\6.3.2_material difusion\07_ETI\Material_Diseño_ETI\imagenes\logoparticip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2237" y="86886"/>
            <a:ext cx="1341763" cy="7890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Tragsa\Logo_CH_nuevo\CH_catabri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315" y="5990949"/>
            <a:ext cx="3600400" cy="68090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14502" y="786456"/>
            <a:ext cx="7442198" cy="1200329"/>
          </a:xfrm>
          <a:prstGeom prst="rect">
            <a:avLst/>
          </a:prstGeom>
          <a:noFill/>
        </p:spPr>
        <p:txBody>
          <a:bodyPr wrap="square" rtlCol="0">
            <a:spAutoFit/>
          </a:bodyPr>
          <a:lstStyle/>
          <a:p>
            <a:r>
              <a:rPr lang="es-ES" sz="3600" b="1" dirty="0" smtClean="0">
                <a:solidFill>
                  <a:srgbClr val="339966"/>
                </a:solidFill>
              </a:rPr>
              <a:t>Demarcación Hidrográfica del Cantábrico Occidental</a:t>
            </a:r>
          </a:p>
        </p:txBody>
      </p:sp>
      <p:sp>
        <p:nvSpPr>
          <p:cNvPr id="8" name="7 CuadroTexto"/>
          <p:cNvSpPr txBox="1"/>
          <p:nvPr/>
        </p:nvSpPr>
        <p:spPr>
          <a:xfrm>
            <a:off x="3923928" y="5434779"/>
            <a:ext cx="4464497" cy="400110"/>
          </a:xfrm>
          <a:prstGeom prst="rect">
            <a:avLst/>
          </a:prstGeom>
          <a:noFill/>
        </p:spPr>
        <p:txBody>
          <a:bodyPr wrap="square" rtlCol="0">
            <a:spAutoFit/>
          </a:bodyPr>
          <a:lstStyle/>
          <a:p>
            <a:pPr algn="r"/>
            <a:r>
              <a:rPr lang="es-ES" sz="2000" b="1" dirty="0" smtClean="0"/>
              <a:t>25 de septiembre de 2020</a:t>
            </a:r>
            <a:endParaRPr lang="es-ES" sz="2000" b="1" dirty="0"/>
          </a:p>
        </p:txBody>
      </p:sp>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677" b="21149"/>
          <a:stretch/>
        </p:blipFill>
        <p:spPr bwMode="auto">
          <a:xfrm>
            <a:off x="107504" y="907581"/>
            <a:ext cx="1373485" cy="111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386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0340" y="33536"/>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2438339275"/>
              </p:ext>
            </p:extLst>
          </p:nvPr>
        </p:nvGraphicFramePr>
        <p:xfrm>
          <a:off x="215009" y="2276872"/>
          <a:ext cx="8772440" cy="2828885"/>
        </p:xfrm>
        <a:graphic>
          <a:graphicData uri="http://schemas.openxmlformats.org/drawingml/2006/table">
            <a:tbl>
              <a:tblPr firstRow="1" firstCol="1" bandRow="1" bandCol="1">
                <a:tableStyleId>{5C22544A-7EE6-4342-B048-85BDC9FD1C3A}</a:tableStyleId>
              </a:tblPr>
              <a:tblGrid>
                <a:gridCol w="4898718"/>
                <a:gridCol w="2433562"/>
                <a:gridCol w="1440160"/>
              </a:tblGrid>
              <a:tr h="401187">
                <a:tc>
                  <a:txBody>
                    <a:bodyPr/>
                    <a:lstStyle/>
                    <a:p>
                      <a:pPr algn="ctr">
                        <a:lnSpc>
                          <a:spcPct val="115000"/>
                        </a:lnSpc>
                        <a:spcBef>
                          <a:spcPts val="400"/>
                        </a:spcBef>
                        <a:spcAft>
                          <a:spcPts val="400"/>
                        </a:spcAft>
                      </a:pPr>
                      <a:r>
                        <a:rPr lang="es-ES" sz="2000" dirty="0">
                          <a:effectLst/>
                        </a:rPr>
                        <a:t>Temática de los talleres</a:t>
                      </a:r>
                      <a:endParaRPr lang="es-ES" sz="2000" dirty="0">
                        <a:effectLst/>
                        <a:latin typeface="Arial"/>
                        <a:ea typeface="Times New Roman"/>
                      </a:endParaRPr>
                    </a:p>
                  </a:txBody>
                  <a:tcPr marL="68580" marR="68580" marT="0" marB="0">
                    <a:solidFill>
                      <a:srgbClr val="339966"/>
                    </a:solidFill>
                  </a:tcPr>
                </a:tc>
                <a:tc>
                  <a:txBody>
                    <a:bodyPr/>
                    <a:lstStyle/>
                    <a:p>
                      <a:pPr algn="ctr">
                        <a:lnSpc>
                          <a:spcPct val="115000"/>
                        </a:lnSpc>
                        <a:spcBef>
                          <a:spcPts val="400"/>
                        </a:spcBef>
                        <a:spcAft>
                          <a:spcPts val="400"/>
                        </a:spcAft>
                      </a:pPr>
                      <a:r>
                        <a:rPr lang="es-ES" sz="2000" dirty="0">
                          <a:effectLst/>
                        </a:rPr>
                        <a:t>Fecha</a:t>
                      </a:r>
                      <a:endParaRPr lang="es-ES" sz="2000" dirty="0">
                        <a:effectLst/>
                        <a:latin typeface="Arial"/>
                        <a:ea typeface="Times New Roman"/>
                      </a:endParaRPr>
                    </a:p>
                  </a:txBody>
                  <a:tcPr marL="68580" marR="68580" marT="0" marB="0">
                    <a:solidFill>
                      <a:srgbClr val="339966"/>
                    </a:solidFill>
                  </a:tcPr>
                </a:tc>
                <a:tc>
                  <a:txBody>
                    <a:bodyPr/>
                    <a:lstStyle/>
                    <a:p>
                      <a:pPr algn="ctr">
                        <a:lnSpc>
                          <a:spcPct val="115000"/>
                        </a:lnSpc>
                        <a:spcBef>
                          <a:spcPts val="400"/>
                        </a:spcBef>
                        <a:spcAft>
                          <a:spcPts val="400"/>
                        </a:spcAft>
                      </a:pPr>
                      <a:r>
                        <a:rPr lang="es-ES" sz="2000" dirty="0">
                          <a:effectLst/>
                        </a:rPr>
                        <a:t>Horario</a:t>
                      </a:r>
                      <a:endParaRPr lang="es-ES" sz="2000" dirty="0">
                        <a:effectLst/>
                        <a:latin typeface="Arial"/>
                        <a:ea typeface="Times New Roman"/>
                      </a:endParaRPr>
                    </a:p>
                  </a:txBody>
                  <a:tcPr marL="68580" marR="68580" marT="0" marB="0">
                    <a:solidFill>
                      <a:srgbClr val="339966"/>
                    </a:solidFill>
                  </a:tcPr>
                </a:tc>
              </a:tr>
              <a:tr h="822949">
                <a:tc>
                  <a:txBody>
                    <a:bodyPr/>
                    <a:lstStyle/>
                    <a:p>
                      <a:pPr>
                        <a:lnSpc>
                          <a:spcPct val="115000"/>
                        </a:lnSpc>
                        <a:spcBef>
                          <a:spcPts val="300"/>
                        </a:spcBef>
                        <a:spcAft>
                          <a:spcPts val="300"/>
                        </a:spcAft>
                      </a:pPr>
                      <a:r>
                        <a:rPr lang="es-ES" sz="2000" b="1" dirty="0">
                          <a:solidFill>
                            <a:schemeClr val="tx1"/>
                          </a:solidFill>
                          <a:effectLst/>
                        </a:rPr>
                        <a:t>Saneamiento y depuración de aguas </a:t>
                      </a:r>
                      <a:r>
                        <a:rPr lang="es-ES" sz="2000" b="1" dirty="0" smtClean="0">
                          <a:solidFill>
                            <a:schemeClr val="tx1"/>
                          </a:solidFill>
                          <a:effectLst/>
                        </a:rPr>
                        <a:t>residuales y </a:t>
                      </a:r>
                      <a:r>
                        <a:rPr lang="es-ES" sz="2000" b="1" dirty="0">
                          <a:solidFill>
                            <a:schemeClr val="tx1"/>
                          </a:solidFill>
                          <a:effectLst/>
                        </a:rPr>
                        <a:t>otras fuentes de </a:t>
                      </a:r>
                      <a:r>
                        <a:rPr lang="es-ES" sz="2000" b="1" dirty="0" smtClean="0">
                          <a:solidFill>
                            <a:schemeClr val="tx1"/>
                          </a:solidFill>
                          <a:effectLst/>
                        </a:rPr>
                        <a:t>contaminación</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gn="ctr">
                        <a:lnSpc>
                          <a:spcPct val="115000"/>
                        </a:lnSpc>
                        <a:spcBef>
                          <a:spcPts val="300"/>
                        </a:spcBef>
                        <a:spcAft>
                          <a:spcPts val="300"/>
                        </a:spcAft>
                      </a:pPr>
                      <a:r>
                        <a:rPr lang="es-ES" sz="2000" b="1" dirty="0" smtClean="0">
                          <a:solidFill>
                            <a:schemeClr val="tx1"/>
                          </a:solidFill>
                          <a:effectLst/>
                        </a:rPr>
                        <a:t>25/ septiembre</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gn="r">
                        <a:lnSpc>
                          <a:spcPct val="115000"/>
                        </a:lnSpc>
                        <a:spcBef>
                          <a:spcPts val="300"/>
                        </a:spcBef>
                        <a:spcAft>
                          <a:spcPts val="300"/>
                        </a:spcAft>
                      </a:pPr>
                      <a:r>
                        <a:rPr lang="es-ES" sz="2000" b="1" dirty="0" smtClean="0">
                          <a:solidFill>
                            <a:schemeClr val="tx1"/>
                          </a:solidFill>
                          <a:effectLst/>
                        </a:rPr>
                        <a:t>10:00-12:30</a:t>
                      </a:r>
                      <a:endParaRPr lang="es-ES" sz="2000" b="1" dirty="0">
                        <a:solidFill>
                          <a:schemeClr val="tx1"/>
                        </a:solidFill>
                        <a:effectLst/>
                        <a:latin typeface="Arial"/>
                        <a:ea typeface="Times New Roman"/>
                      </a:endParaRPr>
                    </a:p>
                  </a:txBody>
                  <a:tcPr marL="68580" marR="68580" marT="0" marB="0">
                    <a:solidFill>
                      <a:srgbClr val="CCFF99"/>
                    </a:solidFill>
                  </a:tcPr>
                </a:tc>
              </a:tr>
              <a:tr h="401187">
                <a:tc>
                  <a:txBody>
                    <a:bodyPr/>
                    <a:lstStyle/>
                    <a:p>
                      <a:pPr>
                        <a:lnSpc>
                          <a:spcPct val="115000"/>
                        </a:lnSpc>
                        <a:spcBef>
                          <a:spcPts val="300"/>
                        </a:spcBef>
                        <a:spcAft>
                          <a:spcPts val="300"/>
                        </a:spcAft>
                      </a:pPr>
                      <a:r>
                        <a:rPr lang="es-ES" sz="2000" b="1" dirty="0" smtClean="0">
                          <a:solidFill>
                            <a:schemeClr val="tx1"/>
                          </a:solidFill>
                          <a:effectLst/>
                        </a:rPr>
                        <a:t>Fenómenos extremos.</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gn="ctr">
                        <a:lnSpc>
                          <a:spcPct val="115000"/>
                        </a:lnSpc>
                        <a:spcBef>
                          <a:spcPts val="300"/>
                        </a:spcBef>
                        <a:spcAft>
                          <a:spcPts val="300"/>
                        </a:spcAft>
                      </a:pPr>
                      <a:r>
                        <a:rPr lang="es-ES" sz="2000" b="1" dirty="0" smtClean="0">
                          <a:solidFill>
                            <a:schemeClr val="tx1"/>
                          </a:solidFill>
                          <a:effectLst/>
                        </a:rPr>
                        <a:t>29/ septiembre</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gn="r">
                        <a:lnSpc>
                          <a:spcPct val="115000"/>
                        </a:lnSpc>
                        <a:spcBef>
                          <a:spcPts val="300"/>
                        </a:spcBef>
                        <a:spcAft>
                          <a:spcPts val="300"/>
                        </a:spcAft>
                      </a:pPr>
                      <a:r>
                        <a:rPr lang="es-ES" sz="2000" b="1" dirty="0" smtClean="0">
                          <a:solidFill>
                            <a:schemeClr val="tx1"/>
                          </a:solidFill>
                          <a:effectLst/>
                        </a:rPr>
                        <a:t>10:00-12:30</a:t>
                      </a:r>
                      <a:endParaRPr lang="es-ES" sz="2000" b="1" dirty="0">
                        <a:solidFill>
                          <a:schemeClr val="tx1"/>
                        </a:solidFill>
                        <a:effectLst/>
                        <a:latin typeface="Arial"/>
                        <a:ea typeface="Times New Roman"/>
                      </a:endParaRPr>
                    </a:p>
                  </a:txBody>
                  <a:tcPr marL="68580" marR="68580" marT="0" marB="0">
                    <a:solidFill>
                      <a:srgbClr val="99FF33"/>
                    </a:solidFill>
                  </a:tcPr>
                </a:tc>
              </a:tr>
              <a:tr h="401187">
                <a:tc>
                  <a:txBody>
                    <a:bodyPr/>
                    <a:lstStyle/>
                    <a:p>
                      <a:pPr>
                        <a:lnSpc>
                          <a:spcPct val="115000"/>
                        </a:lnSpc>
                        <a:spcBef>
                          <a:spcPts val="300"/>
                        </a:spcBef>
                        <a:spcAft>
                          <a:spcPts val="300"/>
                        </a:spcAft>
                      </a:pPr>
                      <a:r>
                        <a:rPr lang="es-ES" sz="2000" b="1" dirty="0" smtClean="0">
                          <a:solidFill>
                            <a:schemeClr val="tx1"/>
                          </a:solidFill>
                          <a:effectLst/>
                        </a:rPr>
                        <a:t>Protección de hábitats  y especies.</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gn="ctr">
                        <a:lnSpc>
                          <a:spcPct val="115000"/>
                        </a:lnSpc>
                        <a:spcBef>
                          <a:spcPts val="300"/>
                        </a:spcBef>
                        <a:spcAft>
                          <a:spcPts val="300"/>
                        </a:spcAft>
                      </a:pPr>
                      <a:r>
                        <a:rPr lang="es-ES" sz="2000" b="1" dirty="0" smtClean="0">
                          <a:solidFill>
                            <a:schemeClr val="tx1"/>
                          </a:solidFill>
                          <a:effectLst/>
                        </a:rPr>
                        <a:t>15/ octubre</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gn="r">
                        <a:lnSpc>
                          <a:spcPct val="115000"/>
                        </a:lnSpc>
                        <a:spcBef>
                          <a:spcPts val="300"/>
                        </a:spcBef>
                        <a:spcAft>
                          <a:spcPts val="300"/>
                        </a:spcAft>
                      </a:pPr>
                      <a:r>
                        <a:rPr lang="es-ES" sz="2000" b="1" dirty="0" smtClean="0">
                          <a:solidFill>
                            <a:schemeClr val="tx1"/>
                          </a:solidFill>
                          <a:effectLst/>
                        </a:rPr>
                        <a:t>10:00-12:30</a:t>
                      </a:r>
                      <a:endParaRPr lang="es-ES" sz="2000" b="1" dirty="0">
                        <a:solidFill>
                          <a:schemeClr val="tx1"/>
                        </a:solidFill>
                        <a:effectLst/>
                        <a:latin typeface="Arial"/>
                        <a:ea typeface="Times New Roman"/>
                      </a:endParaRPr>
                    </a:p>
                  </a:txBody>
                  <a:tcPr marL="68580" marR="68580" marT="0" marB="0">
                    <a:solidFill>
                      <a:srgbClr val="CCFF99"/>
                    </a:solidFill>
                  </a:tcPr>
                </a:tc>
              </a:tr>
              <a:tr h="802375">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es-ES" sz="2000" b="1" dirty="0" smtClean="0">
                          <a:solidFill>
                            <a:schemeClr val="tx1"/>
                          </a:solidFill>
                          <a:effectLst/>
                        </a:rPr>
                        <a:t>Satisfacción de las demandas.</a:t>
                      </a:r>
                      <a:endParaRPr lang="es-ES" sz="2000" b="1" dirty="0" smtClean="0">
                        <a:solidFill>
                          <a:schemeClr val="tx1"/>
                        </a:solidFill>
                        <a:effectLst/>
                        <a:latin typeface="Arial"/>
                        <a:ea typeface="Times New Roman"/>
                      </a:endParaRPr>
                    </a:p>
                  </a:txBody>
                  <a:tcPr marL="68580" marR="68580" marT="0" marB="0">
                    <a:solidFill>
                      <a:srgbClr val="99FF33"/>
                    </a:solidFill>
                  </a:tcPr>
                </a:tc>
                <a:tc>
                  <a:txBody>
                    <a:bodyPr/>
                    <a:lstStyle/>
                    <a:p>
                      <a:pPr algn="ctr">
                        <a:lnSpc>
                          <a:spcPct val="115000"/>
                        </a:lnSpc>
                        <a:spcBef>
                          <a:spcPts val="300"/>
                        </a:spcBef>
                        <a:spcAft>
                          <a:spcPts val="300"/>
                        </a:spcAft>
                      </a:pPr>
                      <a:r>
                        <a:rPr lang="es-ES" sz="2000" b="1" dirty="0" smtClean="0">
                          <a:solidFill>
                            <a:schemeClr val="tx1"/>
                          </a:solidFill>
                          <a:effectLst/>
                        </a:rPr>
                        <a:t>20/ octubre</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gn="r">
                        <a:lnSpc>
                          <a:spcPct val="115000"/>
                        </a:lnSpc>
                        <a:spcBef>
                          <a:spcPts val="300"/>
                        </a:spcBef>
                        <a:spcAft>
                          <a:spcPts val="300"/>
                        </a:spcAft>
                      </a:pPr>
                      <a:r>
                        <a:rPr lang="es-ES" sz="2000" b="1" dirty="0" smtClean="0">
                          <a:solidFill>
                            <a:schemeClr val="tx1"/>
                          </a:solidFill>
                          <a:effectLst/>
                        </a:rPr>
                        <a:t>10:00-12:30</a:t>
                      </a:r>
                      <a:endParaRPr lang="es-ES" sz="2000" b="1" dirty="0">
                        <a:solidFill>
                          <a:schemeClr val="tx1"/>
                        </a:solidFill>
                        <a:effectLst/>
                        <a:latin typeface="Arial"/>
                        <a:ea typeface="Times New Roman"/>
                      </a:endParaRPr>
                    </a:p>
                  </a:txBody>
                  <a:tcPr marL="68580" marR="68580" marT="0" marB="0">
                    <a:solidFill>
                      <a:srgbClr val="99FF33"/>
                    </a:solidFill>
                  </a:tcPr>
                </a:tc>
              </a:tr>
            </a:tbl>
          </a:graphicData>
        </a:graphic>
      </p:graphicFrame>
      <p:sp>
        <p:nvSpPr>
          <p:cNvPr id="6" name="5 CuadroTexto"/>
          <p:cNvSpPr txBox="1"/>
          <p:nvPr/>
        </p:nvSpPr>
        <p:spPr>
          <a:xfrm>
            <a:off x="310993" y="836712"/>
            <a:ext cx="8676456" cy="1077218"/>
          </a:xfrm>
          <a:prstGeom prst="rect">
            <a:avLst/>
          </a:prstGeom>
          <a:noFill/>
        </p:spPr>
        <p:txBody>
          <a:bodyPr wrap="square" rtlCol="0">
            <a:spAutoFit/>
          </a:bodyPr>
          <a:lstStyle/>
          <a:p>
            <a:r>
              <a:rPr lang="es-ES" sz="3200" b="1" dirty="0" smtClean="0">
                <a:solidFill>
                  <a:srgbClr val="00B050"/>
                </a:solidFill>
              </a:rPr>
              <a:t>4 talleres temáticos mediante videoconferencia (ZOOM) dinamizados por empresa especializada:</a:t>
            </a:r>
            <a:endParaRPr lang="es-ES" sz="3200" b="1" dirty="0">
              <a:solidFill>
                <a:srgbClr val="00B050"/>
              </a:solidFill>
            </a:endParaRPr>
          </a:p>
        </p:txBody>
      </p:sp>
      <p:sp>
        <p:nvSpPr>
          <p:cNvPr id="3" name="2 CuadroTexto"/>
          <p:cNvSpPr txBox="1"/>
          <p:nvPr/>
        </p:nvSpPr>
        <p:spPr>
          <a:xfrm>
            <a:off x="1907704" y="116632"/>
            <a:ext cx="5472608" cy="646331"/>
          </a:xfrm>
          <a:prstGeom prst="rect">
            <a:avLst/>
          </a:prstGeom>
          <a:noFill/>
        </p:spPr>
        <p:txBody>
          <a:bodyPr wrap="square" rtlCol="0">
            <a:spAutoFit/>
          </a:bodyPr>
          <a:lstStyle/>
          <a:p>
            <a:r>
              <a:rPr lang="es-ES" sz="3600" b="1" dirty="0" smtClean="0">
                <a:solidFill>
                  <a:srgbClr val="00B050"/>
                </a:solidFill>
              </a:rPr>
              <a:t>PARTICIPACIÓN ACTIVA </a:t>
            </a:r>
            <a:endParaRPr lang="es-ES" sz="3600" dirty="0"/>
          </a:p>
        </p:txBody>
      </p:sp>
    </p:spTree>
    <p:extLst>
      <p:ext uri="{BB962C8B-B14F-4D97-AF65-F5344CB8AC3E}">
        <p14:creationId xmlns:p14="http://schemas.microsoft.com/office/powerpoint/2010/main" val="1484067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83760" y="772246"/>
            <a:ext cx="8676456" cy="1077218"/>
          </a:xfrm>
          <a:prstGeom prst="rect">
            <a:avLst/>
          </a:prstGeom>
          <a:noFill/>
        </p:spPr>
        <p:txBody>
          <a:bodyPr wrap="square" rtlCol="0">
            <a:spAutoFit/>
          </a:bodyPr>
          <a:lstStyle/>
          <a:p>
            <a:pPr algn="ctr"/>
            <a:r>
              <a:rPr lang="es-ES" sz="3200" b="1" dirty="0" smtClean="0">
                <a:solidFill>
                  <a:srgbClr val="00B050"/>
                </a:solidFill>
              </a:rPr>
              <a:t>DENTRO DEL BLOQUE I DEL EPTI</a:t>
            </a:r>
          </a:p>
          <a:p>
            <a:pPr algn="ctr"/>
            <a:r>
              <a:rPr lang="es-ES" sz="3200" b="1" dirty="0" smtClean="0">
                <a:solidFill>
                  <a:srgbClr val="00B050"/>
                </a:solidFill>
              </a:rPr>
              <a:t>Cumplimiento </a:t>
            </a:r>
            <a:r>
              <a:rPr lang="es-ES" sz="3200" b="1" dirty="0">
                <a:solidFill>
                  <a:srgbClr val="00B050"/>
                </a:solidFill>
              </a:rPr>
              <a:t>de objetivos medioambientales</a:t>
            </a:r>
          </a:p>
        </p:txBody>
      </p:sp>
      <p:sp>
        <p:nvSpPr>
          <p:cNvPr id="2" name="1 CuadroTexto"/>
          <p:cNvSpPr txBox="1"/>
          <p:nvPr/>
        </p:nvSpPr>
        <p:spPr>
          <a:xfrm>
            <a:off x="375652" y="2274838"/>
            <a:ext cx="8492672" cy="2308324"/>
          </a:xfrm>
          <a:prstGeom prst="rect">
            <a:avLst/>
          </a:prstGeom>
          <a:noFill/>
        </p:spPr>
        <p:txBody>
          <a:bodyPr wrap="square" rtlCol="0">
            <a:spAutoFit/>
          </a:bodyPr>
          <a:lstStyle/>
          <a:p>
            <a:r>
              <a:rPr lang="es-ES" sz="3200" b="1" dirty="0" smtClean="0">
                <a:solidFill>
                  <a:srgbClr val="00B050"/>
                </a:solidFill>
              </a:rPr>
              <a:t>Temas relacionados con el taller:</a:t>
            </a:r>
          </a:p>
          <a:p>
            <a:pPr marL="514350" indent="-334963">
              <a:buFont typeface="+mj-lt"/>
              <a:buAutoNum type="arabicPeriod"/>
            </a:pPr>
            <a:r>
              <a:rPr lang="es-ES" sz="2800" b="1" dirty="0">
                <a:solidFill>
                  <a:srgbClr val="00B050"/>
                </a:solidFill>
              </a:rPr>
              <a:t>Contaminación de origen </a:t>
            </a:r>
            <a:r>
              <a:rPr lang="es-ES" sz="2800" b="1" dirty="0" smtClean="0">
                <a:solidFill>
                  <a:srgbClr val="00B050"/>
                </a:solidFill>
              </a:rPr>
              <a:t>urbano</a:t>
            </a:r>
          </a:p>
          <a:p>
            <a:pPr marL="514350" indent="-334963">
              <a:buFont typeface="+mj-lt"/>
              <a:buAutoNum type="arabicPeriod"/>
            </a:pPr>
            <a:r>
              <a:rPr lang="es-ES" sz="2800" b="1" dirty="0">
                <a:solidFill>
                  <a:srgbClr val="00B050"/>
                </a:solidFill>
              </a:rPr>
              <a:t>Contaminación puntual por vertidos industriales</a:t>
            </a:r>
          </a:p>
          <a:p>
            <a:pPr marL="514350" indent="-334963">
              <a:buFont typeface="+mj-lt"/>
              <a:buAutoNum type="arabicPeriod"/>
            </a:pPr>
            <a:r>
              <a:rPr lang="es-ES" sz="2800" b="1" dirty="0">
                <a:solidFill>
                  <a:srgbClr val="00B050"/>
                </a:solidFill>
              </a:rPr>
              <a:t>Contaminación </a:t>
            </a:r>
            <a:r>
              <a:rPr lang="es-ES" sz="2800" b="1" dirty="0" smtClean="0">
                <a:solidFill>
                  <a:srgbClr val="00B050"/>
                </a:solidFill>
              </a:rPr>
              <a:t>difusa</a:t>
            </a:r>
          </a:p>
          <a:p>
            <a:pPr marL="514350" indent="-334963">
              <a:buFont typeface="+mj-lt"/>
              <a:buAutoNum type="arabicPeriod"/>
            </a:pPr>
            <a:r>
              <a:rPr lang="es-ES" sz="2800" b="1" dirty="0">
                <a:solidFill>
                  <a:srgbClr val="00B050"/>
                </a:solidFill>
              </a:rPr>
              <a:t>Otras fuentes de </a:t>
            </a:r>
            <a:r>
              <a:rPr lang="es-ES" sz="2800" b="1" dirty="0" smtClean="0">
                <a:solidFill>
                  <a:srgbClr val="00B050"/>
                </a:solidFill>
              </a:rPr>
              <a:t>contaminación</a:t>
            </a:r>
            <a:endParaRPr lang="es-ES" sz="2800" b="1" dirty="0">
              <a:solidFill>
                <a:srgbClr val="00B050"/>
              </a:solidFill>
            </a:endParaRPr>
          </a:p>
        </p:txBody>
      </p:sp>
    </p:spTree>
    <p:extLst>
      <p:ext uri="{BB962C8B-B14F-4D97-AF65-F5344CB8AC3E}">
        <p14:creationId xmlns:p14="http://schemas.microsoft.com/office/powerpoint/2010/main" val="229537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83760" y="490104"/>
            <a:ext cx="8676456" cy="584775"/>
          </a:xfrm>
          <a:prstGeom prst="rect">
            <a:avLst/>
          </a:prstGeom>
          <a:noFill/>
        </p:spPr>
        <p:txBody>
          <a:bodyPr wrap="square" rtlCol="0">
            <a:spAutoFit/>
          </a:bodyPr>
          <a:lstStyle/>
          <a:p>
            <a:pPr marL="179387"/>
            <a:r>
              <a:rPr lang="es-ES" sz="3200" b="1" dirty="0">
                <a:solidFill>
                  <a:srgbClr val="00B050"/>
                </a:solidFill>
              </a:rPr>
              <a:t>Contaminación de origen urbano e industrial</a:t>
            </a:r>
          </a:p>
        </p:txBody>
      </p:sp>
      <p:sp>
        <p:nvSpPr>
          <p:cNvPr id="2" name="1 CuadroTexto"/>
          <p:cNvSpPr txBox="1"/>
          <p:nvPr/>
        </p:nvSpPr>
        <p:spPr>
          <a:xfrm>
            <a:off x="172009" y="1250357"/>
            <a:ext cx="8971991" cy="2862322"/>
          </a:xfrm>
          <a:prstGeom prst="rect">
            <a:avLst/>
          </a:prstGeom>
          <a:noFill/>
        </p:spPr>
        <p:txBody>
          <a:bodyPr wrap="square" rtlCol="0">
            <a:spAutoFit/>
          </a:bodyPr>
          <a:lstStyle/>
          <a:p>
            <a:pPr marL="174625" indent="-174625">
              <a:buFont typeface="Wingdings" panose="05000000000000000000" pitchFamily="2" charset="2"/>
              <a:buChar char="§"/>
            </a:pPr>
            <a:r>
              <a:rPr lang="es-ES" sz="2000" b="1" dirty="0">
                <a:solidFill>
                  <a:srgbClr val="00B050"/>
                </a:solidFill>
              </a:rPr>
              <a:t>La contaminación de origen urbano e industrial, puede considerarse uno de los principales problemas del medio acuático de la Demarcación Hidrográfica, independientemente de que los vertidos industriales estén conectados a la red de saneamiento urbano o tengan su propio sistema de saneamiento y depuración.</a:t>
            </a:r>
          </a:p>
          <a:p>
            <a:pPr marL="174625" indent="-174625">
              <a:buFont typeface="Wingdings" panose="05000000000000000000" pitchFamily="2" charset="2"/>
              <a:buChar char="§"/>
            </a:pPr>
            <a:r>
              <a:rPr lang="es-ES" sz="2000" b="1" dirty="0">
                <a:solidFill>
                  <a:srgbClr val="00B050"/>
                </a:solidFill>
              </a:rPr>
              <a:t>A pesar de la mejora de los sistemas de saneamiento y depuración implementada en las últimas décadas y de la mejora generalizada del estado de las masas de agua superficiales de la demarcación, el vertido y alivio de las aguas residuales urbanas así como los vertidos industriales, sigue siendo un problema para la consecución de los OMA.</a:t>
            </a:r>
          </a:p>
        </p:txBody>
      </p:sp>
      <p:sp>
        <p:nvSpPr>
          <p:cNvPr id="3" name="2 CuadroTexto"/>
          <p:cNvSpPr txBox="1"/>
          <p:nvPr/>
        </p:nvSpPr>
        <p:spPr>
          <a:xfrm>
            <a:off x="2123728" y="4191330"/>
            <a:ext cx="5400600" cy="400110"/>
          </a:xfrm>
          <a:prstGeom prst="rect">
            <a:avLst/>
          </a:prstGeom>
          <a:noFill/>
        </p:spPr>
        <p:txBody>
          <a:bodyPr wrap="square" rtlCol="0">
            <a:spAutoFit/>
          </a:bodyPr>
          <a:lstStyle/>
          <a:p>
            <a:pPr algn="ctr"/>
            <a:r>
              <a:rPr lang="es-ES" sz="2000" b="1" dirty="0">
                <a:solidFill>
                  <a:srgbClr val="00B050"/>
                </a:solidFill>
              </a:rPr>
              <a:t>Informe de seguimiento de 2019</a:t>
            </a:r>
          </a:p>
        </p:txBody>
      </p:sp>
      <p:pic>
        <p:nvPicPr>
          <p:cNvPr id="6" name="Imagen 5">
            <a:extLst>
              <a:ext uri="{FF2B5EF4-FFF2-40B4-BE49-F238E27FC236}">
                <a16:creationId xmlns:a16="http://schemas.microsoft.com/office/drawing/2014/main" xmlns="" id="{0817DD2E-1399-423A-9A5D-3ACA56916434}"/>
              </a:ext>
            </a:extLst>
          </p:cNvPr>
          <p:cNvPicPr>
            <a:picLocks noChangeAspect="1"/>
          </p:cNvPicPr>
          <p:nvPr/>
        </p:nvPicPr>
        <p:blipFill>
          <a:blip r:embed="rId3"/>
          <a:stretch>
            <a:fillRect/>
          </a:stretch>
        </p:blipFill>
        <p:spPr>
          <a:xfrm>
            <a:off x="5083572" y="4736667"/>
            <a:ext cx="4008672" cy="2131670"/>
          </a:xfrm>
          <a:prstGeom prst="rect">
            <a:avLst/>
          </a:prstGeom>
        </p:spPr>
      </p:pic>
      <p:pic>
        <p:nvPicPr>
          <p:cNvPr id="9" name="Imagen 8" descr="Imagen que contiene texto, mapa&#10;&#10;Descripción generada automáticamente">
            <a:extLst>
              <a:ext uri="{FF2B5EF4-FFF2-40B4-BE49-F238E27FC236}">
                <a16:creationId xmlns:a16="http://schemas.microsoft.com/office/drawing/2014/main" xmlns="" id="{3953F25B-BAF5-4A2B-ABDA-262C24AD31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56" y="4736667"/>
            <a:ext cx="5031816" cy="2049501"/>
          </a:xfrm>
          <a:prstGeom prst="rect">
            <a:avLst/>
          </a:prstGeom>
        </p:spPr>
      </p:pic>
    </p:spTree>
    <p:extLst>
      <p:ext uri="{BB962C8B-B14F-4D97-AF65-F5344CB8AC3E}">
        <p14:creationId xmlns:p14="http://schemas.microsoft.com/office/powerpoint/2010/main" val="130555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83760" y="292962"/>
            <a:ext cx="8676456" cy="584775"/>
          </a:xfrm>
          <a:prstGeom prst="rect">
            <a:avLst/>
          </a:prstGeom>
          <a:noFill/>
        </p:spPr>
        <p:txBody>
          <a:bodyPr wrap="square" rtlCol="0">
            <a:spAutoFit/>
          </a:bodyPr>
          <a:lstStyle/>
          <a:p>
            <a:pPr marL="179387"/>
            <a:r>
              <a:rPr lang="es-ES" sz="3200" b="1" dirty="0">
                <a:solidFill>
                  <a:srgbClr val="00B050"/>
                </a:solidFill>
              </a:rPr>
              <a:t>Presiones significativas</a:t>
            </a:r>
          </a:p>
        </p:txBody>
      </p:sp>
      <p:sp>
        <p:nvSpPr>
          <p:cNvPr id="8" name="7 CuadroTexto"/>
          <p:cNvSpPr txBox="1"/>
          <p:nvPr/>
        </p:nvSpPr>
        <p:spPr>
          <a:xfrm>
            <a:off x="208241" y="1052736"/>
            <a:ext cx="8971991" cy="3170099"/>
          </a:xfrm>
          <a:prstGeom prst="rect">
            <a:avLst/>
          </a:prstGeom>
          <a:noFill/>
        </p:spPr>
        <p:txBody>
          <a:bodyPr wrap="square" rtlCol="0">
            <a:spAutoFit/>
          </a:bodyPr>
          <a:lstStyle/>
          <a:p>
            <a:pPr marL="174625" indent="-174625">
              <a:buFont typeface="Wingdings" panose="05000000000000000000" pitchFamily="2" charset="2"/>
              <a:buChar char="§"/>
            </a:pPr>
            <a:r>
              <a:rPr lang="es-ES" sz="2000" b="1" dirty="0">
                <a:solidFill>
                  <a:srgbClr val="00B050"/>
                </a:solidFill>
              </a:rPr>
              <a:t>32 masas de agua afectadas por contaminación urbana con riesgo de los OMA.</a:t>
            </a:r>
          </a:p>
          <a:p>
            <a:pPr marL="174625" indent="-174625">
              <a:buFont typeface="Wingdings" panose="05000000000000000000" pitchFamily="2" charset="2"/>
              <a:buChar char="§"/>
            </a:pPr>
            <a:r>
              <a:rPr lang="es-ES" sz="2000" b="1" dirty="0">
                <a:solidFill>
                  <a:srgbClr val="00B050"/>
                </a:solidFill>
              </a:rPr>
              <a:t>21 masas de agua que soportan presiones significativas por vertidos industriales. 19 coincidentes. Las masas de los ríos </a:t>
            </a:r>
            <a:r>
              <a:rPr lang="es-ES" sz="2000" b="1" dirty="0" err="1">
                <a:solidFill>
                  <a:srgbClr val="00B050"/>
                </a:solidFill>
              </a:rPr>
              <a:t>Aboño</a:t>
            </a:r>
            <a:r>
              <a:rPr lang="es-ES" sz="2000" b="1" dirty="0">
                <a:solidFill>
                  <a:srgbClr val="00B050"/>
                </a:solidFill>
              </a:rPr>
              <a:t> y </a:t>
            </a:r>
            <a:r>
              <a:rPr lang="es-ES" sz="2000" b="1" dirty="0" err="1">
                <a:solidFill>
                  <a:srgbClr val="00B050"/>
                </a:solidFill>
              </a:rPr>
              <a:t>Pinzales</a:t>
            </a:r>
            <a:r>
              <a:rPr lang="es-ES" sz="2000" b="1" dirty="0">
                <a:solidFill>
                  <a:srgbClr val="00B050"/>
                </a:solidFill>
              </a:rPr>
              <a:t>, exclusivamente industriales.</a:t>
            </a:r>
          </a:p>
          <a:p>
            <a:pPr marL="174625" indent="-174625">
              <a:buFont typeface="Wingdings" panose="05000000000000000000" pitchFamily="2" charset="2"/>
              <a:buChar char="§"/>
            </a:pPr>
            <a:r>
              <a:rPr lang="es-ES" sz="2000" b="1" dirty="0">
                <a:solidFill>
                  <a:srgbClr val="00B050"/>
                </a:solidFill>
              </a:rPr>
              <a:t>Las presiones por vertidos urbanos e industriales ocasionan altos contenidos en materia orgánica y en nutrientes. Las cargas químicas son específicas de los vertidos industriales según productos utilizados en los procesos.</a:t>
            </a:r>
          </a:p>
          <a:p>
            <a:pPr marL="174625" indent="-174625">
              <a:buFont typeface="Wingdings" panose="05000000000000000000" pitchFamily="2" charset="2"/>
              <a:buChar char="§"/>
            </a:pPr>
            <a:r>
              <a:rPr lang="es-ES" sz="2000" b="1" dirty="0">
                <a:solidFill>
                  <a:srgbClr val="00B050"/>
                </a:solidFill>
              </a:rPr>
              <a:t>La mayor afección en las cuencas del río </a:t>
            </a:r>
            <a:r>
              <a:rPr lang="es-ES" sz="2000" b="1" dirty="0" err="1">
                <a:solidFill>
                  <a:srgbClr val="00B050"/>
                </a:solidFill>
              </a:rPr>
              <a:t>Aboño</a:t>
            </a:r>
            <a:r>
              <a:rPr lang="es-ES" sz="2000" b="1" dirty="0">
                <a:solidFill>
                  <a:srgbClr val="00B050"/>
                </a:solidFill>
              </a:rPr>
              <a:t>, el Nora, el Nalón medio y el Alvares en Asturias, y el río </a:t>
            </a:r>
            <a:r>
              <a:rPr lang="es-ES" sz="2000" b="1" dirty="0" err="1">
                <a:solidFill>
                  <a:srgbClr val="00B050"/>
                </a:solidFill>
              </a:rPr>
              <a:t>Besaya</a:t>
            </a:r>
            <a:r>
              <a:rPr lang="es-ES" sz="2000" b="1" dirty="0">
                <a:solidFill>
                  <a:srgbClr val="00B050"/>
                </a:solidFill>
              </a:rPr>
              <a:t>, en Cantabria. En aguas de transición (masas de Avilés, Gijón y Santander).</a:t>
            </a:r>
          </a:p>
        </p:txBody>
      </p:sp>
      <p:sp>
        <p:nvSpPr>
          <p:cNvPr id="9" name="8 CuadroTexto"/>
          <p:cNvSpPr txBox="1"/>
          <p:nvPr/>
        </p:nvSpPr>
        <p:spPr>
          <a:xfrm>
            <a:off x="2123728" y="4205934"/>
            <a:ext cx="5400600" cy="400110"/>
          </a:xfrm>
          <a:prstGeom prst="rect">
            <a:avLst/>
          </a:prstGeom>
          <a:noFill/>
        </p:spPr>
        <p:txBody>
          <a:bodyPr wrap="square" rtlCol="0">
            <a:spAutoFit/>
          </a:bodyPr>
          <a:lstStyle/>
          <a:p>
            <a:pPr algn="ctr"/>
            <a:r>
              <a:rPr lang="es-ES" sz="2000" b="1" dirty="0">
                <a:solidFill>
                  <a:srgbClr val="00B050"/>
                </a:solidFill>
              </a:rPr>
              <a:t>Informe de seguimiento de 2019</a:t>
            </a:r>
          </a:p>
        </p:txBody>
      </p:sp>
      <p:pic>
        <p:nvPicPr>
          <p:cNvPr id="3" name="Imagen 2">
            <a:extLst>
              <a:ext uri="{FF2B5EF4-FFF2-40B4-BE49-F238E27FC236}">
                <a16:creationId xmlns:a16="http://schemas.microsoft.com/office/drawing/2014/main" xmlns="" id="{EEA1F2E5-2D2D-4E01-A199-8A90453E0CB2}"/>
              </a:ext>
            </a:extLst>
          </p:cNvPr>
          <p:cNvPicPr>
            <a:picLocks noChangeAspect="1"/>
          </p:cNvPicPr>
          <p:nvPr/>
        </p:nvPicPr>
        <p:blipFill>
          <a:blip r:embed="rId3"/>
          <a:stretch>
            <a:fillRect/>
          </a:stretch>
        </p:blipFill>
        <p:spPr>
          <a:xfrm>
            <a:off x="5179974" y="4732969"/>
            <a:ext cx="3912270" cy="2080407"/>
          </a:xfrm>
          <a:prstGeom prst="rect">
            <a:avLst/>
          </a:prstGeom>
        </p:spPr>
      </p:pic>
      <p:pic>
        <p:nvPicPr>
          <p:cNvPr id="6" name="Imagen 5" descr="Imagen que contiene texto, mapa&#10;&#10;Descripción generada automáticamente">
            <a:extLst>
              <a:ext uri="{FF2B5EF4-FFF2-40B4-BE49-F238E27FC236}">
                <a16:creationId xmlns:a16="http://schemas.microsoft.com/office/drawing/2014/main" xmlns="" id="{D5B40BB7-CCC5-4DDC-81B8-E24B13450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95017"/>
            <a:ext cx="5091986" cy="2074009"/>
          </a:xfrm>
          <a:prstGeom prst="rect">
            <a:avLst/>
          </a:prstGeom>
        </p:spPr>
      </p:pic>
    </p:spTree>
    <p:extLst>
      <p:ext uri="{BB962C8B-B14F-4D97-AF65-F5344CB8AC3E}">
        <p14:creationId xmlns:p14="http://schemas.microsoft.com/office/powerpoint/2010/main" val="290349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00820" y="502804"/>
            <a:ext cx="8676456" cy="584775"/>
          </a:xfrm>
          <a:prstGeom prst="rect">
            <a:avLst/>
          </a:prstGeom>
          <a:noFill/>
        </p:spPr>
        <p:txBody>
          <a:bodyPr wrap="square" rtlCol="0">
            <a:spAutoFit/>
          </a:bodyPr>
          <a:lstStyle/>
          <a:p>
            <a:pPr marL="179387"/>
            <a:r>
              <a:rPr lang="es-ES" sz="3200" b="1" dirty="0">
                <a:solidFill>
                  <a:srgbClr val="00B050"/>
                </a:solidFill>
              </a:rPr>
              <a:t>Contaminación por impacto </a:t>
            </a:r>
            <a:r>
              <a:rPr lang="es-ES" sz="3200" b="1" dirty="0" smtClean="0">
                <a:solidFill>
                  <a:srgbClr val="00B050"/>
                </a:solidFill>
              </a:rPr>
              <a:t>térmico</a:t>
            </a:r>
            <a:endParaRPr lang="es-ES" sz="3200" b="1" dirty="0">
              <a:solidFill>
                <a:srgbClr val="00B050"/>
              </a:solidFill>
            </a:endParaRPr>
          </a:p>
        </p:txBody>
      </p:sp>
      <p:sp>
        <p:nvSpPr>
          <p:cNvPr id="2" name="1 CuadroTexto"/>
          <p:cNvSpPr txBox="1"/>
          <p:nvPr/>
        </p:nvSpPr>
        <p:spPr>
          <a:xfrm>
            <a:off x="415788" y="1099039"/>
            <a:ext cx="8544428" cy="1631216"/>
          </a:xfrm>
          <a:prstGeom prst="rect">
            <a:avLst/>
          </a:prstGeom>
          <a:noFill/>
        </p:spPr>
        <p:txBody>
          <a:bodyPr wrap="square" rtlCol="0">
            <a:spAutoFit/>
          </a:bodyPr>
          <a:lstStyle/>
          <a:p>
            <a:pPr marL="177800" indent="-177800">
              <a:buFont typeface="Wingdings" panose="05000000000000000000" pitchFamily="2" charset="2"/>
              <a:buChar char="§"/>
            </a:pPr>
            <a:r>
              <a:rPr lang="es-ES" sz="2000" b="1" dirty="0">
                <a:solidFill>
                  <a:srgbClr val="00B050"/>
                </a:solidFill>
              </a:rPr>
              <a:t>Otro tipo de contaminación industrial </a:t>
            </a:r>
            <a:r>
              <a:rPr lang="es-ES" sz="2000" b="1" dirty="0" smtClean="0">
                <a:solidFill>
                  <a:srgbClr val="00B050"/>
                </a:solidFill>
              </a:rPr>
              <a:t>son </a:t>
            </a:r>
            <a:r>
              <a:rPr lang="es-ES" sz="2000" b="1" dirty="0">
                <a:solidFill>
                  <a:srgbClr val="00B050"/>
                </a:solidFill>
              </a:rPr>
              <a:t>los vertidos de las centrales térmicas (5 actualmente) </a:t>
            </a:r>
            <a:r>
              <a:rPr lang="es-ES" sz="2000" b="1" dirty="0" smtClean="0">
                <a:solidFill>
                  <a:srgbClr val="00B050"/>
                </a:solidFill>
              </a:rPr>
              <a:t>y </a:t>
            </a:r>
            <a:r>
              <a:rPr lang="es-ES" sz="2000" b="1" dirty="0">
                <a:solidFill>
                  <a:srgbClr val="00B050"/>
                </a:solidFill>
              </a:rPr>
              <a:t>otras industrias </a:t>
            </a:r>
            <a:r>
              <a:rPr lang="es-ES" sz="2000" b="1" dirty="0" smtClean="0">
                <a:solidFill>
                  <a:srgbClr val="00B050"/>
                </a:solidFill>
              </a:rPr>
              <a:t>con </a:t>
            </a:r>
            <a:r>
              <a:rPr lang="es-ES" sz="2000" b="1" dirty="0">
                <a:solidFill>
                  <a:srgbClr val="00B050"/>
                </a:solidFill>
              </a:rPr>
              <a:t>impacto térmico en el medio receptor. </a:t>
            </a:r>
            <a:r>
              <a:rPr lang="es-ES" sz="2000" b="1" dirty="0" smtClean="0">
                <a:solidFill>
                  <a:srgbClr val="00B050"/>
                </a:solidFill>
              </a:rPr>
              <a:t>Suponen </a:t>
            </a:r>
            <a:r>
              <a:rPr lang="es-ES" sz="2000" b="1" dirty="0">
                <a:solidFill>
                  <a:srgbClr val="00B050"/>
                </a:solidFill>
              </a:rPr>
              <a:t>volúmenes muy significativos, aunque en el marco de revisión de la política energética se van a ver muy minorados en un futuro próximo.</a:t>
            </a:r>
          </a:p>
        </p:txBody>
      </p:sp>
      <p:sp>
        <p:nvSpPr>
          <p:cNvPr id="9" name="8 CuadroTexto"/>
          <p:cNvSpPr txBox="1"/>
          <p:nvPr/>
        </p:nvSpPr>
        <p:spPr>
          <a:xfrm>
            <a:off x="300820" y="2708920"/>
            <a:ext cx="8676456" cy="584775"/>
          </a:xfrm>
          <a:prstGeom prst="rect">
            <a:avLst/>
          </a:prstGeom>
          <a:noFill/>
        </p:spPr>
        <p:txBody>
          <a:bodyPr wrap="square" rtlCol="0">
            <a:spAutoFit/>
          </a:bodyPr>
          <a:lstStyle/>
          <a:p>
            <a:pPr marL="179387"/>
            <a:r>
              <a:rPr lang="es-ES" sz="3200" b="1" dirty="0">
                <a:solidFill>
                  <a:srgbClr val="00B050"/>
                </a:solidFill>
              </a:rPr>
              <a:t>Desbordamientos</a:t>
            </a:r>
          </a:p>
        </p:txBody>
      </p:sp>
      <p:sp>
        <p:nvSpPr>
          <p:cNvPr id="10" name="9 CuadroTexto"/>
          <p:cNvSpPr txBox="1"/>
          <p:nvPr/>
        </p:nvSpPr>
        <p:spPr>
          <a:xfrm>
            <a:off x="415788" y="3314283"/>
            <a:ext cx="8676456" cy="1631216"/>
          </a:xfrm>
          <a:prstGeom prst="rect">
            <a:avLst/>
          </a:prstGeom>
          <a:noFill/>
        </p:spPr>
        <p:txBody>
          <a:bodyPr wrap="square" rtlCol="0">
            <a:spAutoFit/>
          </a:bodyPr>
          <a:lstStyle/>
          <a:p>
            <a:pPr marL="177800" indent="-177800">
              <a:buFont typeface="Wingdings" panose="05000000000000000000" pitchFamily="2" charset="2"/>
              <a:buChar char="§"/>
            </a:pPr>
            <a:r>
              <a:rPr lang="es-ES" sz="2000" b="1" dirty="0" smtClean="0">
                <a:solidFill>
                  <a:srgbClr val="00B050"/>
                </a:solidFill>
              </a:rPr>
              <a:t>Problemática </a:t>
            </a:r>
            <a:r>
              <a:rPr lang="es-ES" sz="2000" b="1" dirty="0">
                <a:solidFill>
                  <a:srgbClr val="00B050"/>
                </a:solidFill>
              </a:rPr>
              <a:t>asociada a los desbordamientos de los sistemas de saneamiento en casos de lluvia, aunque con los datos existentes del último informe de seguimiento de diciembre de 2017, no se detectaron afecciones significativas por estas presiones, probablemente debido a un seguimiento limitado o a falta de información.</a:t>
            </a:r>
          </a:p>
        </p:txBody>
      </p:sp>
      <p:sp>
        <p:nvSpPr>
          <p:cNvPr id="11" name="10 CuadroTexto"/>
          <p:cNvSpPr txBox="1"/>
          <p:nvPr/>
        </p:nvSpPr>
        <p:spPr>
          <a:xfrm>
            <a:off x="300820" y="5085184"/>
            <a:ext cx="8812844" cy="584775"/>
          </a:xfrm>
          <a:prstGeom prst="rect">
            <a:avLst/>
          </a:prstGeom>
          <a:noFill/>
        </p:spPr>
        <p:txBody>
          <a:bodyPr wrap="square" rtlCol="0">
            <a:spAutoFit/>
          </a:bodyPr>
          <a:lstStyle/>
          <a:p>
            <a:pPr marL="179387"/>
            <a:r>
              <a:rPr lang="es-ES" sz="3200" b="1" dirty="0">
                <a:solidFill>
                  <a:srgbClr val="00B050"/>
                </a:solidFill>
              </a:rPr>
              <a:t>Contaminantes emergentes</a:t>
            </a:r>
          </a:p>
        </p:txBody>
      </p:sp>
      <p:sp>
        <p:nvSpPr>
          <p:cNvPr id="12" name="11 CuadroTexto"/>
          <p:cNvSpPr txBox="1"/>
          <p:nvPr/>
        </p:nvSpPr>
        <p:spPr>
          <a:xfrm>
            <a:off x="437208" y="5696723"/>
            <a:ext cx="8676456" cy="1015663"/>
          </a:xfrm>
          <a:prstGeom prst="rect">
            <a:avLst/>
          </a:prstGeom>
          <a:noFill/>
        </p:spPr>
        <p:txBody>
          <a:bodyPr wrap="square" rtlCol="0">
            <a:spAutoFit/>
          </a:bodyPr>
          <a:lstStyle/>
          <a:p>
            <a:pPr marL="177800" indent="-177800">
              <a:buFont typeface="Wingdings" panose="05000000000000000000" pitchFamily="2" charset="2"/>
              <a:buChar char="§"/>
            </a:pPr>
            <a:r>
              <a:rPr lang="es-ES" sz="2000" b="1" dirty="0" smtClean="0">
                <a:solidFill>
                  <a:srgbClr val="00B050"/>
                </a:solidFill>
              </a:rPr>
              <a:t>Problemática </a:t>
            </a:r>
            <a:r>
              <a:rPr lang="es-ES" sz="2000" b="1" dirty="0">
                <a:solidFill>
                  <a:srgbClr val="00B050"/>
                </a:solidFill>
              </a:rPr>
              <a:t>generada por determinados contaminantes considerados emergentes, relacionados principalmente con productos farmacéuticos o cosméticos.</a:t>
            </a:r>
          </a:p>
        </p:txBody>
      </p:sp>
    </p:spTree>
    <p:extLst>
      <p:ext uri="{BB962C8B-B14F-4D97-AF65-F5344CB8AC3E}">
        <p14:creationId xmlns:p14="http://schemas.microsoft.com/office/powerpoint/2010/main" val="3277740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83760" y="548680"/>
            <a:ext cx="8676456" cy="1077218"/>
          </a:xfrm>
          <a:prstGeom prst="rect">
            <a:avLst/>
          </a:prstGeom>
          <a:noFill/>
        </p:spPr>
        <p:txBody>
          <a:bodyPr wrap="square" rtlCol="0">
            <a:spAutoFit/>
          </a:bodyPr>
          <a:lstStyle/>
          <a:p>
            <a:pPr marL="179387"/>
            <a:r>
              <a:rPr lang="es-ES" sz="3200" b="1" dirty="0">
                <a:solidFill>
                  <a:srgbClr val="00B050"/>
                </a:solidFill>
              </a:rPr>
              <a:t>Plan Nacional de Depuración, Saneamiento, Eficiencia, Ahorro y Reutilización (DSEAR)</a:t>
            </a:r>
          </a:p>
        </p:txBody>
      </p:sp>
      <p:sp>
        <p:nvSpPr>
          <p:cNvPr id="2" name="1 CuadroTexto"/>
          <p:cNvSpPr txBox="1"/>
          <p:nvPr/>
        </p:nvSpPr>
        <p:spPr>
          <a:xfrm>
            <a:off x="260940" y="1720840"/>
            <a:ext cx="8676456" cy="2862322"/>
          </a:xfrm>
          <a:prstGeom prst="rect">
            <a:avLst/>
          </a:prstGeom>
          <a:noFill/>
        </p:spPr>
        <p:txBody>
          <a:bodyPr wrap="square" rtlCol="0">
            <a:spAutoFit/>
          </a:bodyPr>
          <a:lstStyle/>
          <a:p>
            <a:pPr marL="177800" indent="-177800">
              <a:buFont typeface="Wingdings" panose="05000000000000000000" pitchFamily="2" charset="2"/>
              <a:buChar char="§"/>
            </a:pPr>
            <a:r>
              <a:rPr lang="es-ES" sz="2000" b="1" dirty="0" smtClean="0">
                <a:solidFill>
                  <a:srgbClr val="00B050"/>
                </a:solidFill>
              </a:rPr>
              <a:t>Es </a:t>
            </a:r>
            <a:r>
              <a:rPr lang="es-ES" sz="2000" b="1" dirty="0">
                <a:solidFill>
                  <a:srgbClr val="00B050"/>
                </a:solidFill>
              </a:rPr>
              <a:t>previsible que en determinadas masas de agua no se alcancen los objetivos en los plazos previstos </a:t>
            </a:r>
            <a:r>
              <a:rPr lang="es-ES" sz="2000" b="1" dirty="0" smtClean="0">
                <a:solidFill>
                  <a:srgbClr val="00B050"/>
                </a:solidFill>
              </a:rPr>
              <a:t>por </a:t>
            </a:r>
            <a:r>
              <a:rPr lang="es-ES" sz="2000" b="1" dirty="0">
                <a:solidFill>
                  <a:srgbClr val="00B050"/>
                </a:solidFill>
              </a:rPr>
              <a:t>los planes vigentes, </a:t>
            </a:r>
            <a:r>
              <a:rPr lang="es-ES" sz="2000" b="1" dirty="0" smtClean="0">
                <a:solidFill>
                  <a:srgbClr val="00B050"/>
                </a:solidFill>
              </a:rPr>
              <a:t>consecuencia </a:t>
            </a:r>
            <a:r>
              <a:rPr lang="es-ES" sz="2000" b="1" dirty="0">
                <a:solidFill>
                  <a:srgbClr val="00B050"/>
                </a:solidFill>
              </a:rPr>
              <a:t>de los retrasos en la materialización de determinadas obras</a:t>
            </a:r>
            <a:r>
              <a:rPr lang="es-ES" sz="2000" b="1" dirty="0" smtClean="0">
                <a:solidFill>
                  <a:srgbClr val="00B050"/>
                </a:solidFill>
              </a:rPr>
              <a:t>.</a:t>
            </a:r>
          </a:p>
          <a:p>
            <a:pPr marL="177800" indent="-177800">
              <a:buFont typeface="Wingdings" panose="05000000000000000000" pitchFamily="2" charset="2"/>
              <a:buChar char="§"/>
            </a:pPr>
            <a:r>
              <a:rPr lang="es-ES" sz="2000" b="1" dirty="0">
                <a:solidFill>
                  <a:srgbClr val="00B050"/>
                </a:solidFill>
              </a:rPr>
              <a:t>En el año 2018 se ha puesto en marcha por parte de la Dirección General del Agua del MTERD el Plan </a:t>
            </a:r>
            <a:r>
              <a:rPr lang="es-ES" sz="2000" b="1" dirty="0" smtClean="0">
                <a:solidFill>
                  <a:srgbClr val="00B050"/>
                </a:solidFill>
              </a:rPr>
              <a:t> DSEAR </a:t>
            </a:r>
            <a:r>
              <a:rPr lang="es-ES" sz="2000" b="1" dirty="0">
                <a:solidFill>
                  <a:srgbClr val="00B050"/>
                </a:solidFill>
              </a:rPr>
              <a:t>orientado a revisar las estrategias seguidas en los planes del segundo ciclo en relación con el saneamiento y depuración de aguas residuales urbanas, y servir de apoyo en la preparación de los planes del tercer ciclo, </a:t>
            </a:r>
            <a:r>
              <a:rPr lang="es-ES" sz="2000" b="1" u="sng" dirty="0">
                <a:solidFill>
                  <a:srgbClr val="00B050"/>
                </a:solidFill>
              </a:rPr>
              <a:t>ordenando</a:t>
            </a:r>
            <a:r>
              <a:rPr lang="es-ES" sz="2000" b="1" dirty="0">
                <a:solidFill>
                  <a:srgbClr val="00B050"/>
                </a:solidFill>
              </a:rPr>
              <a:t> y </a:t>
            </a:r>
            <a:r>
              <a:rPr lang="es-ES" sz="2000" b="1" u="sng" dirty="0">
                <a:solidFill>
                  <a:srgbClr val="00B050"/>
                </a:solidFill>
              </a:rPr>
              <a:t>priorizando</a:t>
            </a:r>
            <a:r>
              <a:rPr lang="es-ES" sz="2000" b="1" dirty="0">
                <a:solidFill>
                  <a:srgbClr val="00B050"/>
                </a:solidFill>
              </a:rPr>
              <a:t> las medidas de obligado cumplimiento para cumplir con la normativa comunitaria</a:t>
            </a:r>
            <a:r>
              <a:rPr lang="es-ES" sz="2000" b="1" dirty="0" smtClean="0">
                <a:solidFill>
                  <a:srgbClr val="00B050"/>
                </a:solidFill>
              </a:rPr>
              <a:t>.</a:t>
            </a:r>
            <a:endParaRPr lang="es-ES" sz="2000" b="1" dirty="0">
              <a:solidFill>
                <a:srgbClr val="00B050"/>
              </a:solidFill>
            </a:endParaRPr>
          </a:p>
        </p:txBody>
      </p:sp>
      <p:sp>
        <p:nvSpPr>
          <p:cNvPr id="9" name="8 CuadroTexto"/>
          <p:cNvSpPr txBox="1"/>
          <p:nvPr/>
        </p:nvSpPr>
        <p:spPr>
          <a:xfrm>
            <a:off x="283760" y="4598550"/>
            <a:ext cx="8676456" cy="584775"/>
          </a:xfrm>
          <a:prstGeom prst="rect">
            <a:avLst/>
          </a:prstGeom>
          <a:noFill/>
        </p:spPr>
        <p:txBody>
          <a:bodyPr wrap="square" rtlCol="0">
            <a:spAutoFit/>
          </a:bodyPr>
          <a:lstStyle/>
          <a:p>
            <a:pPr marL="179387"/>
            <a:r>
              <a:rPr lang="es-ES" sz="3200" b="1" dirty="0">
                <a:solidFill>
                  <a:srgbClr val="00B050"/>
                </a:solidFill>
              </a:rPr>
              <a:t>Impactos en zonas </a:t>
            </a:r>
            <a:r>
              <a:rPr lang="es-ES" sz="3200" b="1" dirty="0" smtClean="0">
                <a:solidFill>
                  <a:srgbClr val="00B050"/>
                </a:solidFill>
              </a:rPr>
              <a:t>protegidas. Zonas sensibles</a:t>
            </a:r>
            <a:endParaRPr lang="es-ES" sz="3200" b="1" dirty="0">
              <a:solidFill>
                <a:srgbClr val="00B050"/>
              </a:solidFill>
            </a:endParaRPr>
          </a:p>
        </p:txBody>
      </p:sp>
      <p:sp>
        <p:nvSpPr>
          <p:cNvPr id="3" name="2 CuadroTexto"/>
          <p:cNvSpPr txBox="1"/>
          <p:nvPr/>
        </p:nvSpPr>
        <p:spPr>
          <a:xfrm>
            <a:off x="260940" y="5085184"/>
            <a:ext cx="8676456" cy="1631216"/>
          </a:xfrm>
          <a:prstGeom prst="rect">
            <a:avLst/>
          </a:prstGeom>
          <a:noFill/>
        </p:spPr>
        <p:txBody>
          <a:bodyPr wrap="square" rtlCol="0">
            <a:spAutoFit/>
          </a:bodyPr>
          <a:lstStyle/>
          <a:p>
            <a:pPr marL="177800" indent="-177800">
              <a:buFont typeface="Wingdings" panose="05000000000000000000" pitchFamily="2" charset="2"/>
              <a:buChar char="§"/>
            </a:pPr>
            <a:r>
              <a:rPr lang="es-ES" sz="2000" b="1" dirty="0" smtClean="0">
                <a:solidFill>
                  <a:srgbClr val="00B050"/>
                </a:solidFill>
              </a:rPr>
              <a:t>Las presiones pueden </a:t>
            </a:r>
            <a:r>
              <a:rPr lang="es-ES" sz="2000" b="1" dirty="0">
                <a:solidFill>
                  <a:srgbClr val="00B050"/>
                </a:solidFill>
              </a:rPr>
              <a:t>generar incumplimientos en otros ámbitos, como </a:t>
            </a:r>
            <a:r>
              <a:rPr lang="es-ES" sz="2000" b="1" dirty="0" smtClean="0">
                <a:solidFill>
                  <a:srgbClr val="00B050"/>
                </a:solidFill>
              </a:rPr>
              <a:t>zonas </a:t>
            </a:r>
            <a:r>
              <a:rPr lang="es-ES" sz="2000" b="1" dirty="0">
                <a:solidFill>
                  <a:srgbClr val="00B050"/>
                </a:solidFill>
              </a:rPr>
              <a:t>de protección de hábitats y especies, </a:t>
            </a:r>
            <a:r>
              <a:rPr lang="es-ES" sz="2000" b="1" dirty="0" smtClean="0">
                <a:solidFill>
                  <a:srgbClr val="00B050"/>
                </a:solidFill>
              </a:rPr>
              <a:t>de producción </a:t>
            </a:r>
            <a:r>
              <a:rPr lang="es-ES" sz="2000" b="1" dirty="0">
                <a:solidFill>
                  <a:srgbClr val="00B050"/>
                </a:solidFill>
              </a:rPr>
              <a:t>de moluscos </a:t>
            </a:r>
            <a:r>
              <a:rPr lang="es-ES" sz="2000" b="1" dirty="0" smtClean="0">
                <a:solidFill>
                  <a:srgbClr val="00B050"/>
                </a:solidFill>
              </a:rPr>
              <a:t>y de baño.</a:t>
            </a:r>
          </a:p>
          <a:p>
            <a:pPr marL="177800" indent="-177800">
              <a:buFont typeface="Wingdings" panose="05000000000000000000" pitchFamily="2" charset="2"/>
              <a:buChar char="§"/>
            </a:pPr>
            <a:r>
              <a:rPr lang="es-ES" sz="2000" b="1" dirty="0" smtClean="0">
                <a:solidFill>
                  <a:srgbClr val="00B050"/>
                </a:solidFill>
              </a:rPr>
              <a:t>Se </a:t>
            </a:r>
            <a:r>
              <a:rPr lang="es-ES" sz="2000" b="1" dirty="0">
                <a:solidFill>
                  <a:srgbClr val="00B050"/>
                </a:solidFill>
              </a:rPr>
              <a:t>han designado </a:t>
            </a:r>
            <a:r>
              <a:rPr lang="es-ES" sz="2000" b="1" dirty="0" smtClean="0">
                <a:solidFill>
                  <a:srgbClr val="00B050"/>
                </a:solidFill>
              </a:rPr>
              <a:t>como </a:t>
            </a:r>
            <a:r>
              <a:rPr lang="es-ES" sz="2000" b="1" dirty="0">
                <a:solidFill>
                  <a:srgbClr val="00B050"/>
                </a:solidFill>
              </a:rPr>
              <a:t>zonas sensibles </a:t>
            </a:r>
            <a:r>
              <a:rPr lang="es-ES" sz="2000" b="1" dirty="0" smtClean="0">
                <a:solidFill>
                  <a:srgbClr val="00B050"/>
                </a:solidFill>
              </a:rPr>
              <a:t>(D 91/271) </a:t>
            </a:r>
            <a:r>
              <a:rPr lang="es-ES" sz="2000" b="1" dirty="0">
                <a:solidFill>
                  <a:srgbClr val="00B050"/>
                </a:solidFill>
              </a:rPr>
              <a:t>que requieren un tratamiento más </a:t>
            </a:r>
            <a:r>
              <a:rPr lang="es-ES" sz="2000" b="1" dirty="0" smtClean="0">
                <a:solidFill>
                  <a:srgbClr val="00B050"/>
                </a:solidFill>
              </a:rPr>
              <a:t>riguroso </a:t>
            </a:r>
            <a:r>
              <a:rPr lang="es-ES" sz="2000" b="1" dirty="0">
                <a:solidFill>
                  <a:srgbClr val="00B050"/>
                </a:solidFill>
              </a:rPr>
              <a:t>cuatro embalses, tres zonas de </a:t>
            </a:r>
            <a:r>
              <a:rPr lang="es-ES" sz="2000" b="1" dirty="0" smtClean="0">
                <a:solidFill>
                  <a:srgbClr val="00B050"/>
                </a:solidFill>
              </a:rPr>
              <a:t>marisma </a:t>
            </a:r>
            <a:r>
              <a:rPr lang="es-ES" sz="2000" b="1" dirty="0">
                <a:solidFill>
                  <a:srgbClr val="00B050"/>
                </a:solidFill>
              </a:rPr>
              <a:t>y un parque natural. </a:t>
            </a:r>
            <a:r>
              <a:rPr lang="es-ES" sz="2000" b="1" dirty="0" smtClean="0">
                <a:solidFill>
                  <a:srgbClr val="00B050"/>
                </a:solidFill>
              </a:rPr>
              <a:t>Todas cumplen salvo el </a:t>
            </a:r>
            <a:r>
              <a:rPr lang="es-ES" sz="2000" b="1" dirty="0">
                <a:solidFill>
                  <a:srgbClr val="00B050"/>
                </a:solidFill>
              </a:rPr>
              <a:t>embalse de </a:t>
            </a:r>
            <a:r>
              <a:rPr lang="es-ES" sz="2000" b="1" dirty="0" err="1" smtClean="0">
                <a:solidFill>
                  <a:srgbClr val="00B050"/>
                </a:solidFill>
              </a:rPr>
              <a:t>Trasona</a:t>
            </a:r>
            <a:r>
              <a:rPr lang="es-ES" sz="2000" b="1" dirty="0" smtClean="0">
                <a:solidFill>
                  <a:srgbClr val="00B050"/>
                </a:solidFill>
              </a:rPr>
              <a:t>.</a:t>
            </a:r>
            <a:endParaRPr lang="es-ES" sz="2000" b="1" dirty="0">
              <a:solidFill>
                <a:srgbClr val="00B050"/>
              </a:solidFill>
            </a:endParaRPr>
          </a:p>
        </p:txBody>
      </p:sp>
    </p:spTree>
    <p:extLst>
      <p:ext uri="{BB962C8B-B14F-4D97-AF65-F5344CB8AC3E}">
        <p14:creationId xmlns:p14="http://schemas.microsoft.com/office/powerpoint/2010/main" val="1728317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82967" y="1028467"/>
            <a:ext cx="8964488" cy="1631216"/>
          </a:xfrm>
          <a:prstGeom prst="rect">
            <a:avLst/>
          </a:prstGeom>
          <a:noFill/>
        </p:spPr>
        <p:txBody>
          <a:bodyPr wrap="square" rtlCol="0">
            <a:spAutoFit/>
          </a:bodyPr>
          <a:lstStyle/>
          <a:p>
            <a:pPr marL="269875" indent="-269875">
              <a:buFont typeface="Arial" panose="020B0604020202020204" pitchFamily="34" charset="0"/>
              <a:buChar char="•"/>
            </a:pPr>
            <a:r>
              <a:rPr lang="es-ES" sz="2000" b="1" dirty="0">
                <a:solidFill>
                  <a:srgbClr val="00B050"/>
                </a:solidFill>
                <a:latin typeface="Arial Narrow" panose="020B0606020202030204" pitchFamily="34" charset="0"/>
              </a:rPr>
              <a:t>Se han registrado incumplimientos de la Directiva 91/271/CEE en 7 aglomeraciones urbanas a finales de 2019 (Q19</a:t>
            </a:r>
            <a:r>
              <a:rPr lang="es-ES" sz="2000" b="1" dirty="0" smtClean="0">
                <a:solidFill>
                  <a:srgbClr val="00B050"/>
                </a:solidFill>
                <a:latin typeface="Arial Narrow" panose="020B0606020202030204" pitchFamily="34" charset="0"/>
              </a:rPr>
              <a:t>). Dichas aglomeraciones son:</a:t>
            </a:r>
          </a:p>
          <a:p>
            <a:pPr algn="ctr"/>
            <a:r>
              <a:rPr lang="es-ES" sz="2000" b="1" dirty="0" smtClean="0">
                <a:solidFill>
                  <a:srgbClr val="FF0000"/>
                </a:solidFill>
                <a:latin typeface="Arial Narrow" panose="020B0606020202030204" pitchFamily="34" charset="0"/>
              </a:rPr>
              <a:t>Navia-</a:t>
            </a:r>
            <a:r>
              <a:rPr lang="es-ES" sz="2000" b="1" dirty="0" err="1" smtClean="0">
                <a:solidFill>
                  <a:srgbClr val="FF0000"/>
                </a:solidFill>
                <a:latin typeface="Arial Narrow" panose="020B0606020202030204" pitchFamily="34" charset="0"/>
              </a:rPr>
              <a:t>Coaña</a:t>
            </a:r>
            <a:r>
              <a:rPr lang="es-ES" sz="2000" b="1" dirty="0" smtClean="0">
                <a:solidFill>
                  <a:srgbClr val="FF0000"/>
                </a:solidFill>
                <a:latin typeface="Arial Narrow" panose="020B0606020202030204" pitchFamily="34" charset="0"/>
              </a:rPr>
              <a:t>, </a:t>
            </a:r>
            <a:r>
              <a:rPr lang="es-ES" sz="2000" b="1" dirty="0" err="1" smtClean="0">
                <a:solidFill>
                  <a:srgbClr val="FF0000"/>
                </a:solidFill>
                <a:latin typeface="Arial Narrow" panose="020B0606020202030204" pitchFamily="34" charset="0"/>
              </a:rPr>
              <a:t>Luarca</a:t>
            </a:r>
            <a:r>
              <a:rPr lang="es-ES" sz="2000" b="1" dirty="0" smtClean="0">
                <a:solidFill>
                  <a:srgbClr val="FF0000"/>
                </a:solidFill>
                <a:latin typeface="Arial Narrow" panose="020B0606020202030204" pitchFamily="34" charset="0"/>
              </a:rPr>
              <a:t>, Las Caldas, </a:t>
            </a:r>
            <a:r>
              <a:rPr lang="es-ES" sz="2000" b="1" dirty="0" err="1" smtClean="0">
                <a:solidFill>
                  <a:srgbClr val="FF0000"/>
                </a:solidFill>
                <a:latin typeface="Arial Narrow" panose="020B0606020202030204" pitchFamily="34" charset="0"/>
              </a:rPr>
              <a:t>Maqua</a:t>
            </a:r>
            <a:r>
              <a:rPr lang="es-ES" sz="2000" b="1" dirty="0" smtClean="0">
                <a:solidFill>
                  <a:srgbClr val="FF0000"/>
                </a:solidFill>
                <a:latin typeface="Arial Narrow" panose="020B0606020202030204" pitchFamily="34" charset="0"/>
              </a:rPr>
              <a:t>, Gijón Oeste, Gijón Este y San Pantaleón</a:t>
            </a:r>
            <a:endParaRPr lang="es-ES" sz="2000" b="1" dirty="0">
              <a:solidFill>
                <a:srgbClr val="FF0000"/>
              </a:solidFill>
              <a:latin typeface="Arial Narrow" panose="020B0606020202030204" pitchFamily="34" charset="0"/>
            </a:endParaRPr>
          </a:p>
          <a:p>
            <a:pPr marL="269875" indent="-269875">
              <a:buFont typeface="Arial" panose="020B0604020202020204" pitchFamily="34" charset="0"/>
              <a:buChar char="•"/>
            </a:pPr>
            <a:r>
              <a:rPr lang="es-ES" sz="2000" b="1" dirty="0" smtClean="0">
                <a:solidFill>
                  <a:srgbClr val="00B050"/>
                </a:solidFill>
                <a:latin typeface="Arial Narrow" panose="020B0606020202030204" pitchFamily="34" charset="0"/>
              </a:rPr>
              <a:t>De los </a:t>
            </a:r>
            <a:r>
              <a:rPr lang="es-ES" sz="2000" b="1" dirty="0">
                <a:solidFill>
                  <a:srgbClr val="00B050"/>
                </a:solidFill>
                <a:latin typeface="Arial Narrow" panose="020B0606020202030204" pitchFamily="34" charset="0"/>
              </a:rPr>
              <a:t>procedimientos </a:t>
            </a:r>
            <a:r>
              <a:rPr lang="es-ES" sz="2000" b="1" dirty="0" smtClean="0">
                <a:solidFill>
                  <a:srgbClr val="00B050"/>
                </a:solidFill>
                <a:latin typeface="Arial Narrow" panose="020B0606020202030204" pitchFamily="34" charset="0"/>
              </a:rPr>
              <a:t>abiertos destaca </a:t>
            </a:r>
            <a:r>
              <a:rPr lang="es-ES" sz="2000" b="1" dirty="0">
                <a:solidFill>
                  <a:srgbClr val="00B050"/>
                </a:solidFill>
                <a:latin typeface="Arial Narrow" panose="020B0606020202030204" pitchFamily="34" charset="0"/>
              </a:rPr>
              <a:t>Gijón-Este por estar sometida a multas coercitivas.</a:t>
            </a:r>
          </a:p>
        </p:txBody>
      </p:sp>
      <p:sp>
        <p:nvSpPr>
          <p:cNvPr id="7" name="6 CuadroTexto"/>
          <p:cNvSpPr txBox="1"/>
          <p:nvPr/>
        </p:nvSpPr>
        <p:spPr>
          <a:xfrm>
            <a:off x="493531" y="476672"/>
            <a:ext cx="8653924" cy="523220"/>
          </a:xfrm>
          <a:prstGeom prst="rect">
            <a:avLst/>
          </a:prstGeom>
          <a:noFill/>
        </p:spPr>
        <p:txBody>
          <a:bodyPr wrap="square" rtlCol="0">
            <a:spAutoFit/>
          </a:bodyPr>
          <a:lstStyle/>
          <a:p>
            <a:r>
              <a:rPr lang="es-ES" sz="2800" b="1" dirty="0">
                <a:solidFill>
                  <a:srgbClr val="00B050"/>
                </a:solidFill>
                <a:latin typeface="Arial Narrow" panose="020B0606020202030204" pitchFamily="34" charset="0"/>
              </a:rPr>
              <a:t>Cumplimiento con la Directiva 91/271/CEE</a:t>
            </a:r>
          </a:p>
        </p:txBody>
      </p:sp>
      <p:pic>
        <p:nvPicPr>
          <p:cNvPr id="6" name="Imagen 5" descr="Imagen que contiene texto, mapa&#10;&#10;Descripción generada automáticamente">
            <a:extLst>
              <a:ext uri="{FF2B5EF4-FFF2-40B4-BE49-F238E27FC236}">
                <a16:creationId xmlns="" xmlns:a16="http://schemas.microsoft.com/office/drawing/2014/main" id="{C7738D29-3CF1-4A2D-B226-037A2A0EB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 y="3068960"/>
            <a:ext cx="9144000" cy="3724428"/>
          </a:xfrm>
          <a:prstGeom prst="rect">
            <a:avLst/>
          </a:prstGeom>
        </p:spPr>
      </p:pic>
    </p:spTree>
    <p:extLst>
      <p:ext uri="{BB962C8B-B14F-4D97-AF65-F5344CB8AC3E}">
        <p14:creationId xmlns:p14="http://schemas.microsoft.com/office/powerpoint/2010/main" val="2778137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4416" y="1253024"/>
            <a:ext cx="8984740" cy="4401205"/>
          </a:xfrm>
          <a:prstGeom prst="rect">
            <a:avLst/>
          </a:prstGeom>
          <a:noFill/>
        </p:spPr>
        <p:txBody>
          <a:bodyPr wrap="square" rtlCol="0">
            <a:spAutoFit/>
          </a:bodyPr>
          <a:lstStyle/>
          <a:p>
            <a:pPr marL="342900" indent="-342900">
              <a:buFont typeface="Wingdings" panose="05000000000000000000" pitchFamily="2" charset="2"/>
              <a:buChar char="§"/>
            </a:pPr>
            <a:r>
              <a:rPr lang="es-ES" sz="2000" b="1" dirty="0">
                <a:solidFill>
                  <a:srgbClr val="00B050"/>
                </a:solidFill>
              </a:rPr>
              <a:t>Las fuentes de contaminación difusa más significativas en la cuenca son las procedentes de </a:t>
            </a:r>
            <a:r>
              <a:rPr lang="es-ES" sz="2000" b="1" dirty="0" smtClean="0">
                <a:solidFill>
                  <a:srgbClr val="00B050"/>
                </a:solidFill>
              </a:rPr>
              <a:t>la actividad </a:t>
            </a:r>
            <a:r>
              <a:rPr lang="es-ES" sz="2000" b="1" dirty="0">
                <a:solidFill>
                  <a:srgbClr val="00B050"/>
                </a:solidFill>
              </a:rPr>
              <a:t>ganadera, agrícola y forestal, especialmente extendidas en </a:t>
            </a:r>
            <a:r>
              <a:rPr lang="es-ES" sz="2000" b="1" dirty="0" smtClean="0">
                <a:solidFill>
                  <a:srgbClr val="00B050"/>
                </a:solidFill>
              </a:rPr>
              <a:t>las zonas </a:t>
            </a:r>
            <a:r>
              <a:rPr lang="es-ES" sz="2000" b="1" dirty="0">
                <a:solidFill>
                  <a:srgbClr val="00B050"/>
                </a:solidFill>
              </a:rPr>
              <a:t>rurales</a:t>
            </a:r>
            <a:r>
              <a:rPr lang="es-ES" sz="2000" b="1" dirty="0" smtClean="0">
                <a:solidFill>
                  <a:srgbClr val="00B050"/>
                </a:solidFill>
              </a:rPr>
              <a:t>.</a:t>
            </a:r>
          </a:p>
          <a:p>
            <a:pPr marL="342900" indent="-342900">
              <a:buFont typeface="Wingdings" panose="05000000000000000000" pitchFamily="2" charset="2"/>
              <a:buChar char="§"/>
            </a:pPr>
            <a:r>
              <a:rPr lang="es-ES" sz="2000" b="1" dirty="0">
                <a:solidFill>
                  <a:srgbClr val="00B050"/>
                </a:solidFill>
              </a:rPr>
              <a:t>En el territorio de la </a:t>
            </a:r>
            <a:r>
              <a:rPr lang="es-ES" sz="2000" b="1" dirty="0" smtClean="0">
                <a:solidFill>
                  <a:srgbClr val="00B050"/>
                </a:solidFill>
              </a:rPr>
              <a:t>demarcación aproximadamente </a:t>
            </a:r>
            <a:r>
              <a:rPr lang="es-ES" sz="2000" b="1" dirty="0">
                <a:solidFill>
                  <a:srgbClr val="00B050"/>
                </a:solidFill>
              </a:rPr>
              <a:t>42.000 ha </a:t>
            </a:r>
            <a:r>
              <a:rPr lang="es-ES" sz="2000" b="1" dirty="0" smtClean="0">
                <a:solidFill>
                  <a:srgbClr val="00B050"/>
                </a:solidFill>
              </a:rPr>
              <a:t>están relacionadas </a:t>
            </a:r>
            <a:r>
              <a:rPr lang="es-ES" sz="2000" b="1" dirty="0">
                <a:solidFill>
                  <a:srgbClr val="00B050"/>
                </a:solidFill>
              </a:rPr>
              <a:t>con distintas </a:t>
            </a:r>
            <a:r>
              <a:rPr lang="es-ES" sz="2000" b="1" dirty="0" smtClean="0">
                <a:solidFill>
                  <a:srgbClr val="00B050"/>
                </a:solidFill>
              </a:rPr>
              <a:t>actividades agrícolas aunque solo supone un 1,88% (secano) </a:t>
            </a:r>
            <a:r>
              <a:rPr lang="es-ES" sz="2000" b="1" dirty="0">
                <a:solidFill>
                  <a:srgbClr val="00B050"/>
                </a:solidFill>
              </a:rPr>
              <a:t>y 0,29% </a:t>
            </a:r>
            <a:r>
              <a:rPr lang="es-ES" sz="2000" b="1" dirty="0" smtClean="0">
                <a:solidFill>
                  <a:srgbClr val="00B050"/>
                </a:solidFill>
              </a:rPr>
              <a:t>(regadío) de la </a:t>
            </a:r>
            <a:r>
              <a:rPr lang="es-ES" sz="2000" b="1" dirty="0">
                <a:solidFill>
                  <a:srgbClr val="00B050"/>
                </a:solidFill>
              </a:rPr>
              <a:t>superficie total de la </a:t>
            </a:r>
            <a:r>
              <a:rPr lang="es-ES" sz="2000" b="1" dirty="0" smtClean="0">
                <a:solidFill>
                  <a:srgbClr val="00B050"/>
                </a:solidFill>
              </a:rPr>
              <a:t>demarcación.</a:t>
            </a:r>
          </a:p>
          <a:p>
            <a:pPr marL="342900" indent="-342900">
              <a:buFont typeface="Wingdings" panose="05000000000000000000" pitchFamily="2" charset="2"/>
              <a:buChar char="§"/>
            </a:pPr>
            <a:r>
              <a:rPr lang="es-ES" sz="2000" b="1" dirty="0">
                <a:solidFill>
                  <a:srgbClr val="00B050"/>
                </a:solidFill>
              </a:rPr>
              <a:t>El número total de cabezas de ganado para el conjunto de las comarcas de la </a:t>
            </a:r>
            <a:r>
              <a:rPr lang="es-ES" sz="2000" b="1" dirty="0" smtClean="0">
                <a:solidFill>
                  <a:srgbClr val="00B050"/>
                </a:solidFill>
              </a:rPr>
              <a:t>Demarcación se </a:t>
            </a:r>
            <a:r>
              <a:rPr lang="es-ES" sz="2000" b="1" dirty="0">
                <a:solidFill>
                  <a:srgbClr val="00B050"/>
                </a:solidFill>
              </a:rPr>
              <a:t>estima en torno a 1.036.408, según </a:t>
            </a:r>
            <a:r>
              <a:rPr lang="es-ES" sz="2000" b="1" dirty="0" smtClean="0">
                <a:solidFill>
                  <a:srgbClr val="00B050"/>
                </a:solidFill>
              </a:rPr>
              <a:t>los censos comarcales </a:t>
            </a:r>
            <a:r>
              <a:rPr lang="es-ES" sz="2000" b="1" dirty="0">
                <a:solidFill>
                  <a:srgbClr val="00B050"/>
                </a:solidFill>
              </a:rPr>
              <a:t>de ganadería. Dentro de las actividades ganaderas, la ganadería </a:t>
            </a:r>
            <a:r>
              <a:rPr lang="es-ES" sz="2000" b="1" dirty="0" smtClean="0">
                <a:solidFill>
                  <a:srgbClr val="00B050"/>
                </a:solidFill>
              </a:rPr>
              <a:t>bovina, más de 700.000 cabezas, </a:t>
            </a:r>
            <a:r>
              <a:rPr lang="es-ES" sz="2000" b="1" dirty="0">
                <a:solidFill>
                  <a:srgbClr val="00B050"/>
                </a:solidFill>
              </a:rPr>
              <a:t>tiene una importancia </a:t>
            </a:r>
            <a:r>
              <a:rPr lang="es-ES" sz="2000" b="1">
                <a:solidFill>
                  <a:srgbClr val="00B050"/>
                </a:solidFill>
              </a:rPr>
              <a:t>relevante </a:t>
            </a:r>
            <a:r>
              <a:rPr lang="es-ES" sz="2000" b="1" smtClean="0">
                <a:solidFill>
                  <a:srgbClr val="00B050"/>
                </a:solidFill>
              </a:rPr>
              <a:t>en </a:t>
            </a:r>
            <a:r>
              <a:rPr lang="es-ES" sz="2000" b="1" dirty="0" smtClean="0">
                <a:solidFill>
                  <a:srgbClr val="00B050"/>
                </a:solidFill>
              </a:rPr>
              <a:t>nuestro </a:t>
            </a:r>
            <a:r>
              <a:rPr lang="es-ES" sz="2000" b="1" dirty="0">
                <a:solidFill>
                  <a:srgbClr val="00B050"/>
                </a:solidFill>
              </a:rPr>
              <a:t>ámbito </a:t>
            </a:r>
            <a:r>
              <a:rPr lang="es-ES" sz="2000" b="1" dirty="0" smtClean="0">
                <a:solidFill>
                  <a:srgbClr val="00B050"/>
                </a:solidFill>
              </a:rPr>
              <a:t>de planificación.</a:t>
            </a:r>
          </a:p>
          <a:p>
            <a:pPr marL="342900" indent="-342900">
              <a:buFont typeface="Wingdings" panose="05000000000000000000" pitchFamily="2" charset="2"/>
              <a:buChar char="§"/>
            </a:pPr>
            <a:r>
              <a:rPr lang="es-ES" sz="2000" b="1" dirty="0" smtClean="0">
                <a:solidFill>
                  <a:srgbClr val="00B050"/>
                </a:solidFill>
              </a:rPr>
              <a:t>No obstante no hay ninguna masa de agua declarada vulnerable y en el procedimiento abierto contra España en relación con la Directiva de Nitratos no hay nada relativo a nuestra demarcación</a:t>
            </a:r>
            <a:endParaRPr lang="es-ES" sz="2000" b="1" dirty="0">
              <a:solidFill>
                <a:srgbClr val="00B050"/>
              </a:solidFill>
            </a:endParaRPr>
          </a:p>
        </p:txBody>
      </p:sp>
      <p:sp>
        <p:nvSpPr>
          <p:cNvPr id="7" name="6 CuadroTexto"/>
          <p:cNvSpPr txBox="1"/>
          <p:nvPr/>
        </p:nvSpPr>
        <p:spPr>
          <a:xfrm>
            <a:off x="-18712" y="692696"/>
            <a:ext cx="9144000" cy="523220"/>
          </a:xfrm>
          <a:prstGeom prst="rect">
            <a:avLst/>
          </a:prstGeom>
          <a:noFill/>
        </p:spPr>
        <p:txBody>
          <a:bodyPr wrap="square" rtlCol="0">
            <a:spAutoFit/>
          </a:bodyPr>
          <a:lstStyle/>
          <a:p>
            <a:pPr algn="ctr"/>
            <a:r>
              <a:rPr lang="es-ES" sz="2800" b="1" dirty="0" smtClean="0">
                <a:solidFill>
                  <a:srgbClr val="00B050"/>
                </a:solidFill>
                <a:latin typeface="Arial Narrow" panose="020B0606020202030204" pitchFamily="34" charset="0"/>
              </a:rPr>
              <a:t>Contaminación difusa</a:t>
            </a:r>
            <a:endParaRPr lang="es-ES" sz="28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548080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90316" y="917912"/>
            <a:ext cx="8984740" cy="5324535"/>
          </a:xfrm>
          <a:prstGeom prst="rect">
            <a:avLst/>
          </a:prstGeom>
          <a:noFill/>
        </p:spPr>
        <p:txBody>
          <a:bodyPr wrap="square" rtlCol="0">
            <a:spAutoFit/>
          </a:bodyPr>
          <a:lstStyle/>
          <a:p>
            <a:pPr marL="342900" indent="-342900">
              <a:buFont typeface="Wingdings" panose="05000000000000000000" pitchFamily="2" charset="2"/>
              <a:buChar char="§"/>
            </a:pPr>
            <a:r>
              <a:rPr lang="es-ES" sz="2000" b="1" dirty="0" smtClean="0">
                <a:solidFill>
                  <a:srgbClr val="00B050"/>
                </a:solidFill>
              </a:rPr>
              <a:t>Esta cuestión </a:t>
            </a:r>
            <a:r>
              <a:rPr lang="es-ES" sz="2000" b="1" dirty="0">
                <a:solidFill>
                  <a:srgbClr val="00B050"/>
                </a:solidFill>
              </a:rPr>
              <a:t>abarca los </a:t>
            </a:r>
            <a:r>
              <a:rPr lang="es-ES" sz="2000" b="1" dirty="0" smtClean="0">
                <a:solidFill>
                  <a:srgbClr val="00B050"/>
                </a:solidFill>
              </a:rPr>
              <a:t>problemas asociados </a:t>
            </a:r>
            <a:r>
              <a:rPr lang="es-ES" sz="2000" b="1" dirty="0">
                <a:solidFill>
                  <a:srgbClr val="00B050"/>
                </a:solidFill>
              </a:rPr>
              <a:t>a fuentes de contaminación como escombreras y depósitos permanentes </a:t>
            </a:r>
            <a:r>
              <a:rPr lang="es-ES" sz="2000" b="1" dirty="0" smtClean="0">
                <a:solidFill>
                  <a:srgbClr val="00B050"/>
                </a:solidFill>
              </a:rPr>
              <a:t>de residuos </a:t>
            </a:r>
            <a:r>
              <a:rPr lang="es-ES" sz="2000" b="1" dirty="0">
                <a:solidFill>
                  <a:srgbClr val="00B050"/>
                </a:solidFill>
              </a:rPr>
              <a:t>industriales y mineros, suelos contaminados, vertederos de residuos sólidos urbanos, </a:t>
            </a:r>
            <a:r>
              <a:rPr lang="es-ES" sz="2000" b="1" dirty="0" smtClean="0">
                <a:solidFill>
                  <a:srgbClr val="00B050"/>
                </a:solidFill>
              </a:rPr>
              <a:t>e incluso </a:t>
            </a:r>
            <a:r>
              <a:rPr lang="es-ES" sz="2000" b="1" dirty="0">
                <a:solidFill>
                  <a:srgbClr val="00B050"/>
                </a:solidFill>
              </a:rPr>
              <a:t>la contaminación por deposición atmosférica o por la </a:t>
            </a:r>
            <a:r>
              <a:rPr lang="es-ES" sz="2000" b="1" dirty="0" smtClean="0">
                <a:solidFill>
                  <a:srgbClr val="00B050"/>
                </a:solidFill>
              </a:rPr>
              <a:t>acuicultura. Asimismo</a:t>
            </a:r>
            <a:r>
              <a:rPr lang="es-ES" sz="2000" b="1" dirty="0">
                <a:solidFill>
                  <a:srgbClr val="00B050"/>
                </a:solidFill>
              </a:rPr>
              <a:t>, en </a:t>
            </a:r>
            <a:r>
              <a:rPr lang="es-ES" sz="2000" b="1" dirty="0" smtClean="0">
                <a:solidFill>
                  <a:srgbClr val="00B050"/>
                </a:solidFill>
              </a:rPr>
              <a:t>la ficha se </a:t>
            </a:r>
            <a:r>
              <a:rPr lang="es-ES" sz="2000" b="1" dirty="0">
                <a:solidFill>
                  <a:srgbClr val="00B050"/>
                </a:solidFill>
              </a:rPr>
              <a:t>trata un problema que, si bien no es nuevo, está cobrando una particular relevancia </a:t>
            </a:r>
            <a:r>
              <a:rPr lang="es-ES" sz="2000" b="1" dirty="0" smtClean="0">
                <a:solidFill>
                  <a:srgbClr val="00B050"/>
                </a:solidFill>
              </a:rPr>
              <a:t>en los </a:t>
            </a:r>
            <a:r>
              <a:rPr lang="es-ES" sz="2000" b="1" dirty="0">
                <a:solidFill>
                  <a:srgbClr val="00B050"/>
                </a:solidFill>
              </a:rPr>
              <a:t>últimos años, el de la acumulación de basura, singularmente en el medio marino, pero </a:t>
            </a:r>
            <a:r>
              <a:rPr lang="es-ES" sz="2000" b="1" dirty="0" smtClean="0">
                <a:solidFill>
                  <a:srgbClr val="00B050"/>
                </a:solidFill>
              </a:rPr>
              <a:t>que puede </a:t>
            </a:r>
            <a:r>
              <a:rPr lang="es-ES" sz="2000" b="1" dirty="0">
                <a:solidFill>
                  <a:srgbClr val="00B050"/>
                </a:solidFill>
              </a:rPr>
              <a:t>afectar a todas las masas de agua superficiales</a:t>
            </a:r>
            <a:r>
              <a:rPr lang="es-ES" sz="2000" b="1" dirty="0" smtClean="0">
                <a:solidFill>
                  <a:srgbClr val="00B050"/>
                </a:solidFill>
              </a:rPr>
              <a:t>.</a:t>
            </a:r>
          </a:p>
          <a:p>
            <a:pPr marL="342900" indent="-342900">
              <a:buFont typeface="Wingdings" panose="05000000000000000000" pitchFamily="2" charset="2"/>
              <a:buChar char="§"/>
            </a:pPr>
            <a:r>
              <a:rPr lang="es-ES" sz="2000" b="1" dirty="0" smtClean="0">
                <a:solidFill>
                  <a:srgbClr val="00B050"/>
                </a:solidFill>
              </a:rPr>
              <a:t>En </a:t>
            </a:r>
            <a:r>
              <a:rPr lang="es-ES" sz="2000" b="1" dirty="0">
                <a:solidFill>
                  <a:srgbClr val="00B050"/>
                </a:solidFill>
              </a:rPr>
              <a:t>la Demarcación del Cantábrico </a:t>
            </a:r>
            <a:r>
              <a:rPr lang="es-ES" sz="2000" b="1" dirty="0" smtClean="0">
                <a:solidFill>
                  <a:srgbClr val="00B050"/>
                </a:solidFill>
              </a:rPr>
              <a:t>Occidental destaca </a:t>
            </a:r>
            <a:r>
              <a:rPr lang="es-ES" sz="2000" b="1" dirty="0">
                <a:solidFill>
                  <a:srgbClr val="00B050"/>
                </a:solidFill>
              </a:rPr>
              <a:t>la existencia de áreas </a:t>
            </a:r>
            <a:r>
              <a:rPr lang="es-ES" sz="2000" b="1" dirty="0" smtClean="0">
                <a:solidFill>
                  <a:srgbClr val="00B050"/>
                </a:solidFill>
              </a:rPr>
              <a:t>del territorio </a:t>
            </a:r>
            <a:r>
              <a:rPr lang="es-ES" sz="2000" b="1" dirty="0">
                <a:solidFill>
                  <a:srgbClr val="00B050"/>
                </a:solidFill>
              </a:rPr>
              <a:t>fuertemente vinculadas antaño a las actividades mineras (extracción de hulla, </a:t>
            </a:r>
            <a:r>
              <a:rPr lang="es-ES" sz="2000" b="1" dirty="0" smtClean="0">
                <a:solidFill>
                  <a:srgbClr val="00B050"/>
                </a:solidFill>
              </a:rPr>
              <a:t>canteras de </a:t>
            </a:r>
            <a:r>
              <a:rPr lang="es-ES" sz="2000" b="1" dirty="0">
                <a:solidFill>
                  <a:srgbClr val="00B050"/>
                </a:solidFill>
              </a:rPr>
              <a:t>pizarra, minería de mercurio, hierro y oro, etc.) y en menor medida en la actualidad</a:t>
            </a:r>
            <a:r>
              <a:rPr lang="es-ES" sz="2000" b="1" dirty="0" smtClean="0">
                <a:solidFill>
                  <a:srgbClr val="00B050"/>
                </a:solidFill>
              </a:rPr>
              <a:t>.</a:t>
            </a:r>
          </a:p>
          <a:p>
            <a:pPr marL="342900" indent="-342900">
              <a:buFont typeface="Wingdings" panose="05000000000000000000" pitchFamily="2" charset="2"/>
              <a:buChar char="§"/>
            </a:pPr>
            <a:r>
              <a:rPr lang="es-ES" sz="2000" b="1" dirty="0">
                <a:solidFill>
                  <a:srgbClr val="00B050"/>
                </a:solidFill>
              </a:rPr>
              <a:t>Otro foco </a:t>
            </a:r>
            <a:r>
              <a:rPr lang="es-ES" sz="2000" b="1" dirty="0" smtClean="0">
                <a:solidFill>
                  <a:srgbClr val="00B050"/>
                </a:solidFill>
              </a:rPr>
              <a:t>a </a:t>
            </a:r>
            <a:r>
              <a:rPr lang="es-ES" sz="2000" b="1" dirty="0">
                <a:solidFill>
                  <a:srgbClr val="00B050"/>
                </a:solidFill>
              </a:rPr>
              <a:t>tener en cuenta es el entorno de las industrias y suelos contaminados</a:t>
            </a:r>
            <a:r>
              <a:rPr lang="es-ES" sz="2000" b="1" dirty="0" smtClean="0">
                <a:solidFill>
                  <a:srgbClr val="00B050"/>
                </a:solidFill>
              </a:rPr>
              <a:t>, esto es </a:t>
            </a:r>
            <a:r>
              <a:rPr lang="es-ES" sz="2000" b="1" dirty="0">
                <a:solidFill>
                  <a:srgbClr val="00B050"/>
                </a:solidFill>
              </a:rPr>
              <a:t>una contaminación difusa asociada </a:t>
            </a:r>
            <a:r>
              <a:rPr lang="es-ES" sz="2000" b="1" dirty="0" smtClean="0">
                <a:solidFill>
                  <a:srgbClr val="00B050"/>
                </a:solidFill>
              </a:rPr>
              <a:t>por la </a:t>
            </a:r>
            <a:r>
              <a:rPr lang="es-ES" sz="2000" b="1" dirty="0">
                <a:solidFill>
                  <a:srgbClr val="00B050"/>
                </a:solidFill>
              </a:rPr>
              <a:t>acumulación de </a:t>
            </a:r>
            <a:r>
              <a:rPr lang="es-ES" sz="2000" b="1" dirty="0" smtClean="0">
                <a:solidFill>
                  <a:srgbClr val="00B050"/>
                </a:solidFill>
              </a:rPr>
              <a:t>sustancias </a:t>
            </a:r>
            <a:r>
              <a:rPr lang="es-ES" sz="2000" b="1" dirty="0">
                <a:solidFill>
                  <a:srgbClr val="00B050"/>
                </a:solidFill>
              </a:rPr>
              <a:t>en los suelos que </a:t>
            </a:r>
            <a:r>
              <a:rPr lang="es-ES" sz="2000" b="1" dirty="0" smtClean="0">
                <a:solidFill>
                  <a:srgbClr val="00B050"/>
                </a:solidFill>
              </a:rPr>
              <a:t>podrían provocar </a:t>
            </a:r>
            <a:r>
              <a:rPr lang="es-ES" sz="2000" b="1" dirty="0">
                <a:solidFill>
                  <a:srgbClr val="00B050"/>
                </a:solidFill>
              </a:rPr>
              <a:t>contaminación de las aguas subterráneas y de las superficiales, si se ubican en </a:t>
            </a:r>
            <a:r>
              <a:rPr lang="es-ES" sz="2000" b="1" dirty="0" smtClean="0">
                <a:solidFill>
                  <a:srgbClr val="00B050"/>
                </a:solidFill>
              </a:rPr>
              <a:t>zonas próximas </a:t>
            </a:r>
            <a:r>
              <a:rPr lang="es-ES" sz="2000" b="1" dirty="0">
                <a:solidFill>
                  <a:srgbClr val="00B050"/>
                </a:solidFill>
              </a:rPr>
              <a:t>a los cauces, </a:t>
            </a:r>
            <a:r>
              <a:rPr lang="es-ES" sz="2000" b="1" dirty="0" smtClean="0">
                <a:solidFill>
                  <a:srgbClr val="00B050"/>
                </a:solidFill>
              </a:rPr>
              <a:t>con riesgo de que </a:t>
            </a:r>
            <a:r>
              <a:rPr lang="es-ES" sz="2000" b="1" dirty="0">
                <a:solidFill>
                  <a:srgbClr val="00B050"/>
                </a:solidFill>
              </a:rPr>
              <a:t>no se </a:t>
            </a:r>
            <a:r>
              <a:rPr lang="es-ES" sz="2000" b="1" dirty="0" smtClean="0">
                <a:solidFill>
                  <a:srgbClr val="00B050"/>
                </a:solidFill>
              </a:rPr>
              <a:t> alcancen </a:t>
            </a:r>
            <a:r>
              <a:rPr lang="es-ES" sz="2000" b="1" dirty="0">
                <a:solidFill>
                  <a:srgbClr val="00B050"/>
                </a:solidFill>
              </a:rPr>
              <a:t>los </a:t>
            </a:r>
            <a:r>
              <a:rPr lang="es-ES" sz="2000" b="1" dirty="0" smtClean="0">
                <a:solidFill>
                  <a:srgbClr val="00B050"/>
                </a:solidFill>
              </a:rPr>
              <a:t>objetivos ambientales</a:t>
            </a:r>
            <a:r>
              <a:rPr lang="es-ES" sz="2000" b="1" dirty="0">
                <a:solidFill>
                  <a:srgbClr val="00B050"/>
                </a:solidFill>
              </a:rPr>
              <a:t>.</a:t>
            </a:r>
            <a:endParaRPr lang="es-ES" sz="2000" b="1" dirty="0" smtClean="0">
              <a:solidFill>
                <a:srgbClr val="00B050"/>
              </a:solidFill>
            </a:endParaRPr>
          </a:p>
        </p:txBody>
      </p:sp>
      <p:sp>
        <p:nvSpPr>
          <p:cNvPr id="7" name="6 CuadroTexto"/>
          <p:cNvSpPr txBox="1"/>
          <p:nvPr/>
        </p:nvSpPr>
        <p:spPr>
          <a:xfrm>
            <a:off x="0" y="476672"/>
            <a:ext cx="9144000" cy="523220"/>
          </a:xfrm>
          <a:prstGeom prst="rect">
            <a:avLst/>
          </a:prstGeom>
          <a:noFill/>
        </p:spPr>
        <p:txBody>
          <a:bodyPr wrap="square" rtlCol="0">
            <a:spAutoFit/>
          </a:bodyPr>
          <a:lstStyle/>
          <a:p>
            <a:pPr algn="ctr"/>
            <a:r>
              <a:rPr lang="es-ES" sz="2800" b="1" dirty="0" smtClean="0">
                <a:solidFill>
                  <a:srgbClr val="00B050"/>
                </a:solidFill>
                <a:latin typeface="Arial Narrow" panose="020B0606020202030204" pitchFamily="34" charset="0"/>
              </a:rPr>
              <a:t>Otras fuentes de contaminación</a:t>
            </a:r>
            <a:endParaRPr lang="es-ES" sz="28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2409411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268760"/>
            <a:ext cx="9055100" cy="517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1756" y="332656"/>
            <a:ext cx="9304276" cy="954107"/>
          </a:xfrm>
          <a:prstGeom prst="rect">
            <a:avLst/>
          </a:prstGeom>
          <a:noFill/>
        </p:spPr>
        <p:txBody>
          <a:bodyPr wrap="square" rtlCol="0">
            <a:spAutoFit/>
          </a:bodyPr>
          <a:lstStyle/>
          <a:p>
            <a:r>
              <a:rPr lang="es-ES" sz="2800" b="1" dirty="0" smtClean="0">
                <a:solidFill>
                  <a:srgbClr val="00B050"/>
                </a:solidFill>
                <a:latin typeface="Arial Narrow" panose="020B0606020202030204" pitchFamily="34" charset="0"/>
              </a:rPr>
              <a:t>Ubicación de emplazamientos potencialmente contaminados</a:t>
            </a:r>
          </a:p>
          <a:p>
            <a:r>
              <a:rPr lang="es-ES" sz="2800" b="1" dirty="0" smtClean="0">
                <a:solidFill>
                  <a:srgbClr val="00B050"/>
                </a:solidFill>
                <a:latin typeface="Arial Narrow" panose="020B0606020202030204" pitchFamily="34" charset="0"/>
              </a:rPr>
              <a:t>(Principado de Asturias)</a:t>
            </a:r>
            <a:endParaRPr lang="es-ES" sz="28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2710721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0340" y="3353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5590" y="967327"/>
            <a:ext cx="8892480" cy="707886"/>
          </a:xfrm>
          <a:prstGeom prst="rect">
            <a:avLst/>
          </a:prstGeom>
          <a:noFill/>
        </p:spPr>
        <p:txBody>
          <a:bodyPr wrap="square" rtlCol="0">
            <a:spAutoFit/>
          </a:bodyPr>
          <a:lstStyle/>
          <a:p>
            <a:pPr algn="ctr"/>
            <a:r>
              <a:rPr lang="es-ES" sz="4000" b="1" dirty="0">
                <a:solidFill>
                  <a:srgbClr val="339966"/>
                </a:solidFill>
                <a:latin typeface="Arial Narrow" panose="020B0606020202030204" pitchFamily="34" charset="0"/>
              </a:rPr>
              <a:t>Objetivos de la planificación hidrológica</a:t>
            </a:r>
          </a:p>
        </p:txBody>
      </p:sp>
      <p:sp>
        <p:nvSpPr>
          <p:cNvPr id="7" name="6 CuadroTexto"/>
          <p:cNvSpPr txBox="1"/>
          <p:nvPr/>
        </p:nvSpPr>
        <p:spPr>
          <a:xfrm>
            <a:off x="467544" y="1700808"/>
            <a:ext cx="5256584" cy="4401205"/>
          </a:xfrm>
          <a:prstGeom prst="rect">
            <a:avLst/>
          </a:prstGeom>
          <a:noFill/>
        </p:spPr>
        <p:txBody>
          <a:bodyPr wrap="square" rtlCol="0">
            <a:spAutoFit/>
          </a:bodyPr>
          <a:lstStyle/>
          <a:p>
            <a:pPr algn="just"/>
            <a:r>
              <a:rPr lang="es-ES" sz="2800" dirty="0" smtClean="0">
                <a:solidFill>
                  <a:srgbClr val="339966"/>
                </a:solidFill>
                <a:latin typeface="Arial Narrow" panose="020B0606020202030204" pitchFamily="34" charset="0"/>
              </a:rPr>
              <a:t>Sus objetivos principales son alcanzar el </a:t>
            </a:r>
            <a:r>
              <a:rPr lang="es-ES" sz="2800" b="1" dirty="0" smtClean="0">
                <a:solidFill>
                  <a:srgbClr val="339966"/>
                </a:solidFill>
                <a:latin typeface="Arial Narrow" panose="020B0606020202030204" pitchFamily="34" charset="0"/>
              </a:rPr>
              <a:t>buen estado </a:t>
            </a:r>
            <a:r>
              <a:rPr lang="es-ES" sz="2800" dirty="0" smtClean="0">
                <a:solidFill>
                  <a:srgbClr val="339966"/>
                </a:solidFill>
                <a:latin typeface="Arial Narrow" panose="020B0606020202030204" pitchFamily="34" charset="0"/>
              </a:rPr>
              <a:t>en las masas de agua y prevenir su </a:t>
            </a:r>
            <a:r>
              <a:rPr lang="es-ES" sz="2800" b="1" dirty="0" smtClean="0">
                <a:solidFill>
                  <a:srgbClr val="339966"/>
                </a:solidFill>
                <a:latin typeface="Arial Narrow" panose="020B0606020202030204" pitchFamily="34" charset="0"/>
              </a:rPr>
              <a:t>deterioro</a:t>
            </a:r>
            <a:r>
              <a:rPr lang="es-ES" sz="2800" dirty="0" smtClean="0">
                <a:solidFill>
                  <a:srgbClr val="339966"/>
                </a:solidFill>
                <a:latin typeface="Arial Narrow" panose="020B0606020202030204" pitchFamily="34" charset="0"/>
              </a:rPr>
              <a:t>, así como promover el </a:t>
            </a:r>
            <a:r>
              <a:rPr lang="es-ES" sz="2800" b="1" dirty="0" smtClean="0">
                <a:solidFill>
                  <a:srgbClr val="339966"/>
                </a:solidFill>
                <a:latin typeface="Arial Narrow" panose="020B0606020202030204" pitchFamily="34" charset="0"/>
              </a:rPr>
              <a:t>uso sostenible del agua</a:t>
            </a:r>
            <a:r>
              <a:rPr lang="es-ES" sz="2800" dirty="0" smtClean="0">
                <a:solidFill>
                  <a:srgbClr val="339966"/>
                </a:solidFill>
                <a:latin typeface="Arial Narrow" panose="020B0606020202030204" pitchFamily="34" charset="0"/>
              </a:rPr>
              <a:t>, atendiendo las </a:t>
            </a:r>
            <a:r>
              <a:rPr lang="es-ES" sz="2800" b="1" dirty="0" smtClean="0">
                <a:solidFill>
                  <a:srgbClr val="339966"/>
                </a:solidFill>
                <a:latin typeface="Arial Narrow" panose="020B0606020202030204" pitchFamily="34" charset="0"/>
              </a:rPr>
              <a:t>demandas</a:t>
            </a:r>
            <a:r>
              <a:rPr lang="es-ES" sz="2800" dirty="0" smtClean="0">
                <a:solidFill>
                  <a:srgbClr val="339966"/>
                </a:solidFill>
                <a:latin typeface="Arial Narrow" panose="020B0606020202030204" pitchFamily="34" charset="0"/>
              </a:rPr>
              <a:t> actuales y futuras y garantizando su </a:t>
            </a:r>
            <a:r>
              <a:rPr lang="es-ES" sz="2800" b="1" dirty="0" smtClean="0">
                <a:solidFill>
                  <a:srgbClr val="339966"/>
                </a:solidFill>
                <a:latin typeface="Arial Narrow" panose="020B0606020202030204" pitchFamily="34" charset="0"/>
              </a:rPr>
              <a:t>calidad</a:t>
            </a:r>
            <a:r>
              <a:rPr lang="es-ES" sz="2800" dirty="0" smtClean="0">
                <a:solidFill>
                  <a:srgbClr val="339966"/>
                </a:solidFill>
                <a:latin typeface="Arial Narrow" panose="020B0606020202030204" pitchFamily="34" charset="0"/>
              </a:rPr>
              <a:t>.</a:t>
            </a:r>
          </a:p>
          <a:p>
            <a:pPr algn="just"/>
            <a:endParaRPr lang="es-ES" sz="2800" dirty="0">
              <a:solidFill>
                <a:srgbClr val="339966"/>
              </a:solidFill>
              <a:latin typeface="Arial Narrow" panose="020B0606020202030204" pitchFamily="34" charset="0"/>
            </a:endParaRPr>
          </a:p>
          <a:p>
            <a:pPr algn="just"/>
            <a:r>
              <a:rPr lang="es-ES" sz="2800" dirty="0" smtClean="0">
                <a:solidFill>
                  <a:srgbClr val="339966"/>
                </a:solidFill>
                <a:latin typeface="Arial Narrow" panose="020B0606020202030204" pitchFamily="34" charset="0"/>
              </a:rPr>
              <a:t>Asimismo, contribuye a </a:t>
            </a:r>
            <a:r>
              <a:rPr lang="es-ES" sz="2800" b="1" dirty="0" smtClean="0">
                <a:solidFill>
                  <a:srgbClr val="339966"/>
                </a:solidFill>
                <a:latin typeface="Arial Narrow" panose="020B0606020202030204" pitchFamily="34" charset="0"/>
              </a:rPr>
              <a:t>prevenir</a:t>
            </a:r>
            <a:r>
              <a:rPr lang="es-ES" sz="2800" dirty="0" smtClean="0">
                <a:solidFill>
                  <a:srgbClr val="339966"/>
                </a:solidFill>
                <a:latin typeface="Arial Narrow" panose="020B0606020202030204" pitchFamily="34" charset="0"/>
              </a:rPr>
              <a:t> los efectos de fenómenos extremos como </a:t>
            </a:r>
            <a:r>
              <a:rPr lang="es-ES" sz="2800" b="1" dirty="0" smtClean="0">
                <a:solidFill>
                  <a:srgbClr val="339966"/>
                </a:solidFill>
                <a:latin typeface="Arial Narrow" panose="020B0606020202030204" pitchFamily="34" charset="0"/>
              </a:rPr>
              <a:t>inundaciones</a:t>
            </a:r>
            <a:r>
              <a:rPr lang="es-ES" sz="2800" dirty="0" smtClean="0">
                <a:solidFill>
                  <a:srgbClr val="339966"/>
                </a:solidFill>
                <a:latin typeface="Arial Narrow" panose="020B0606020202030204" pitchFamily="34" charset="0"/>
              </a:rPr>
              <a:t> y </a:t>
            </a:r>
            <a:r>
              <a:rPr lang="es-ES" sz="2800" b="1" dirty="0" smtClean="0">
                <a:solidFill>
                  <a:srgbClr val="339966"/>
                </a:solidFill>
                <a:latin typeface="Arial Narrow" panose="020B0606020202030204" pitchFamily="34" charset="0"/>
              </a:rPr>
              <a:t>sequías</a:t>
            </a:r>
            <a:r>
              <a:rPr lang="es-ES" sz="2800" dirty="0" smtClean="0">
                <a:solidFill>
                  <a:srgbClr val="339966"/>
                </a:solidFill>
                <a:latin typeface="Arial Narrow" panose="020B0606020202030204" pitchFamily="34" charset="0"/>
              </a:rPr>
              <a:t>.</a:t>
            </a:r>
            <a:endParaRPr lang="es-ES" sz="2800" dirty="0">
              <a:solidFill>
                <a:srgbClr val="339966"/>
              </a:solidFill>
              <a:latin typeface="Arial Narrow" panose="020B0606020202030204" pitchFamily="34" charset="0"/>
            </a:endParaRPr>
          </a:p>
        </p:txBody>
      </p:sp>
      <p:sp>
        <p:nvSpPr>
          <p:cNvPr id="2" name="1 Rectángulo redondeado"/>
          <p:cNvSpPr/>
          <p:nvPr/>
        </p:nvSpPr>
        <p:spPr>
          <a:xfrm>
            <a:off x="323528" y="2132856"/>
            <a:ext cx="5544616" cy="936104"/>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606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4112" y="337404"/>
            <a:ext cx="9144000" cy="523220"/>
          </a:xfrm>
          <a:prstGeom prst="rect">
            <a:avLst/>
          </a:prstGeom>
          <a:noFill/>
        </p:spPr>
        <p:txBody>
          <a:bodyPr wrap="square" rtlCol="0">
            <a:spAutoFit/>
          </a:bodyPr>
          <a:lstStyle/>
          <a:p>
            <a:pPr algn="ctr"/>
            <a:r>
              <a:rPr lang="es-ES" sz="2800" b="1" dirty="0" smtClean="0">
                <a:solidFill>
                  <a:srgbClr val="00B050"/>
                </a:solidFill>
                <a:latin typeface="Arial Narrow" panose="020B0606020202030204" pitchFamily="34" charset="0"/>
              </a:rPr>
              <a:t>Relación de emplazamientos</a:t>
            </a:r>
            <a:endParaRPr lang="es-ES" sz="2800" b="1" dirty="0">
              <a:solidFill>
                <a:srgbClr val="00B050"/>
              </a:solidFill>
              <a:latin typeface="Arial Narrow" panose="020B060602020203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3"/>
            <a:ext cx="9092244" cy="495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867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88232" y="1052736"/>
            <a:ext cx="8984740" cy="4770537"/>
          </a:xfrm>
          <a:prstGeom prst="rect">
            <a:avLst/>
          </a:prstGeom>
          <a:noFill/>
        </p:spPr>
        <p:txBody>
          <a:bodyPr wrap="square" rtlCol="0">
            <a:spAutoFit/>
          </a:bodyPr>
          <a:lstStyle/>
          <a:p>
            <a:pPr marL="342900" indent="-342900" algn="just" fontAlgn="auto">
              <a:spcAft>
                <a:spcPts val="0"/>
              </a:spcAft>
              <a:buFont typeface="Arial" panose="020B0604020202020204" pitchFamily="34" charset="0"/>
              <a:buChar char="•"/>
              <a:defRPr/>
            </a:pPr>
            <a:r>
              <a:rPr lang="es-ES" sz="2400" b="1" dirty="0">
                <a:solidFill>
                  <a:srgbClr val="00B050"/>
                </a:solidFill>
                <a:latin typeface="Arial Narrow" panose="020B0606020202030204" pitchFamily="34" charset="0"/>
              </a:rPr>
              <a:t>Identificación de emplazamiento potencialmente afectado.</a:t>
            </a:r>
          </a:p>
          <a:p>
            <a:pPr marL="742950" lvl="1" indent="-285750" algn="just" fontAlgn="auto">
              <a:spcAft>
                <a:spcPts val="0"/>
              </a:spcAft>
              <a:buFont typeface="Arial" panose="020B0604020202020204" pitchFamily="34" charset="0"/>
              <a:buChar char="•"/>
              <a:defRPr/>
            </a:pPr>
            <a:r>
              <a:rPr lang="es-ES" sz="2000" b="1" dirty="0">
                <a:solidFill>
                  <a:srgbClr val="00B050"/>
                </a:solidFill>
                <a:latin typeface="Arial Narrow" panose="020B0606020202030204" pitchFamily="34" charset="0"/>
              </a:rPr>
              <a:t>Actividad productiva o histórica potencialmente contaminante en el entorno.</a:t>
            </a:r>
          </a:p>
          <a:p>
            <a:pPr marL="742950" lvl="1" indent="-285750" algn="just" fontAlgn="auto">
              <a:spcAft>
                <a:spcPts val="0"/>
              </a:spcAft>
              <a:buFont typeface="Arial" panose="020B0604020202020204" pitchFamily="34" charset="0"/>
              <a:buChar char="•"/>
              <a:defRPr/>
            </a:pPr>
            <a:r>
              <a:rPr lang="es-ES" sz="2000" b="1" dirty="0">
                <a:solidFill>
                  <a:srgbClr val="00B050"/>
                </a:solidFill>
                <a:latin typeface="Arial Narrow" panose="020B0606020202030204" pitchFamily="34" charset="0"/>
              </a:rPr>
              <a:t>Contaminantes asociados a las actividades que pueden originar afección en </a:t>
            </a:r>
            <a:r>
              <a:rPr lang="es-ES" sz="2000" b="1" dirty="0" smtClean="0">
                <a:solidFill>
                  <a:srgbClr val="00B050"/>
                </a:solidFill>
                <a:latin typeface="Arial Narrow" panose="020B0606020202030204" pitchFamily="34" charset="0"/>
              </a:rPr>
              <a:t>el medio </a:t>
            </a:r>
            <a:r>
              <a:rPr lang="es-ES" sz="2000" b="1" dirty="0">
                <a:solidFill>
                  <a:srgbClr val="00B050"/>
                </a:solidFill>
                <a:latin typeface="Arial Narrow" panose="020B0606020202030204" pitchFamily="34" charset="0"/>
              </a:rPr>
              <a:t>acuático.	</a:t>
            </a:r>
          </a:p>
          <a:p>
            <a:pPr marL="342900" indent="-342900">
              <a:buFont typeface="Arial" panose="020B0604020202020204" pitchFamily="34" charset="0"/>
              <a:buChar char="•"/>
            </a:pPr>
            <a:endParaRPr lang="es-ES" sz="2000" b="1" dirty="0">
              <a:solidFill>
                <a:srgbClr val="00B050"/>
              </a:solidFill>
              <a:latin typeface="Arial Narrow" panose="020B0606020202030204" pitchFamily="34" charset="0"/>
            </a:endParaRPr>
          </a:p>
          <a:p>
            <a:pPr marL="342900" indent="-342900">
              <a:spcBef>
                <a:spcPts val="0"/>
              </a:spcBef>
              <a:spcAft>
                <a:spcPts val="0"/>
              </a:spcAft>
              <a:buFont typeface="Arial" panose="020B0604020202020204" pitchFamily="34" charset="0"/>
              <a:buChar char="•"/>
            </a:pPr>
            <a:r>
              <a:rPr lang="es-ES" sz="2400" b="1" dirty="0">
                <a:solidFill>
                  <a:srgbClr val="00B050"/>
                </a:solidFill>
                <a:latin typeface="Arial Narrow" panose="020B0606020202030204" pitchFamily="34" charset="0"/>
              </a:rPr>
              <a:t>Caracterización del medio afectado</a:t>
            </a:r>
            <a:r>
              <a:rPr lang="es-ES" sz="2400" b="1" dirty="0" smtClean="0">
                <a:solidFill>
                  <a:srgbClr val="00B050"/>
                </a:solidFill>
                <a:latin typeface="Arial Narrow" panose="020B0606020202030204" pitchFamily="34" charset="0"/>
              </a:rPr>
              <a:t>.</a:t>
            </a:r>
            <a:endParaRPr lang="es-ES" sz="2400" b="1" dirty="0">
              <a:solidFill>
                <a:srgbClr val="00B050"/>
              </a:solidFill>
              <a:latin typeface="Arial Narrow" panose="020B0606020202030204" pitchFamily="34" charset="0"/>
            </a:endParaRPr>
          </a:p>
          <a:p>
            <a:pPr marL="742950" lvl="1" indent="-285750" algn="just" fontAlgn="auto">
              <a:spcAft>
                <a:spcPts val="0"/>
              </a:spcAft>
              <a:buFont typeface="Arial" panose="020B0604020202020204" pitchFamily="34" charset="0"/>
              <a:buChar char="•"/>
              <a:defRPr/>
            </a:pPr>
            <a:r>
              <a:rPr lang="es-ES" sz="2000" b="1" dirty="0">
                <a:solidFill>
                  <a:srgbClr val="00B050"/>
                </a:solidFill>
                <a:latin typeface="Arial Narrow" panose="020B0606020202030204" pitchFamily="34" charset="0"/>
              </a:rPr>
              <a:t>Caracterización hidrogeológica - Vulnerabilidad.	</a:t>
            </a:r>
          </a:p>
          <a:p>
            <a:pPr marL="742950" lvl="1" indent="-285750" algn="just" fontAlgn="auto">
              <a:spcAft>
                <a:spcPts val="0"/>
              </a:spcAft>
              <a:buFont typeface="Arial" panose="020B0604020202020204" pitchFamily="34" charset="0"/>
              <a:buChar char="•"/>
              <a:defRPr/>
            </a:pPr>
            <a:r>
              <a:rPr lang="es-ES" sz="2000" b="1" dirty="0">
                <a:solidFill>
                  <a:srgbClr val="00B050"/>
                </a:solidFill>
                <a:latin typeface="Arial Narrow" panose="020B0606020202030204" pitchFamily="34" charset="0"/>
              </a:rPr>
              <a:t>Usos del DPH en el entorno</a:t>
            </a:r>
            <a:r>
              <a:rPr lang="es-ES" sz="2000" b="1" dirty="0" smtClean="0">
                <a:solidFill>
                  <a:srgbClr val="00B050"/>
                </a:solidFill>
                <a:latin typeface="Arial Narrow" panose="020B0606020202030204" pitchFamily="34" charset="0"/>
              </a:rPr>
              <a:t>. Afección a Zonas </a:t>
            </a:r>
            <a:r>
              <a:rPr lang="es-ES" sz="2000" b="1" dirty="0">
                <a:solidFill>
                  <a:srgbClr val="00B050"/>
                </a:solidFill>
                <a:latin typeface="Arial Narrow" panose="020B0606020202030204" pitchFamily="34" charset="0"/>
              </a:rPr>
              <a:t>Protegidas.</a:t>
            </a:r>
          </a:p>
          <a:p>
            <a:pPr marL="742950" lvl="1" indent="-285750" algn="just">
              <a:buFont typeface="Arial" panose="020B0604020202020204" pitchFamily="34" charset="0"/>
              <a:buChar char="•"/>
              <a:defRPr/>
            </a:pPr>
            <a:endParaRPr lang="es-ES" sz="2000" b="1" dirty="0">
              <a:solidFill>
                <a:srgbClr val="00B050"/>
              </a:solidFill>
              <a:latin typeface="Arial Narrow" panose="020B0606020202030204" pitchFamily="34" charset="0"/>
            </a:endParaRPr>
          </a:p>
          <a:p>
            <a:pPr marL="342900" indent="-342900">
              <a:buFont typeface="Arial" panose="020B0604020202020204" pitchFamily="34" charset="0"/>
              <a:buChar char="•"/>
            </a:pPr>
            <a:r>
              <a:rPr lang="es-ES" sz="2400" b="1" dirty="0">
                <a:solidFill>
                  <a:srgbClr val="00B050"/>
                </a:solidFill>
                <a:latin typeface="Arial Narrow" panose="020B0606020202030204" pitchFamily="34" charset="0"/>
              </a:rPr>
              <a:t>Análisis de datos de calidad del medio acuático (masas superficiales y subterráneas) próximo a emplazamientos afectados</a:t>
            </a:r>
            <a:r>
              <a:rPr lang="es-ES" sz="2400" b="1" dirty="0" smtClean="0">
                <a:solidFill>
                  <a:srgbClr val="00B050"/>
                </a:solidFill>
                <a:latin typeface="Arial Narrow" panose="020B0606020202030204" pitchFamily="34" charset="0"/>
              </a:rPr>
              <a:t>. Propuesta </a:t>
            </a:r>
            <a:r>
              <a:rPr lang="es-ES" sz="2400" b="1" dirty="0">
                <a:solidFill>
                  <a:srgbClr val="00B050"/>
                </a:solidFill>
                <a:latin typeface="Arial Narrow" panose="020B0606020202030204" pitchFamily="34" charset="0"/>
              </a:rPr>
              <a:t>de red de control</a:t>
            </a:r>
            <a:r>
              <a:rPr lang="es-ES" sz="2400" b="1" dirty="0" smtClean="0">
                <a:solidFill>
                  <a:srgbClr val="00B050"/>
                </a:solidFill>
                <a:latin typeface="Arial Narrow" panose="020B0606020202030204" pitchFamily="34" charset="0"/>
              </a:rPr>
              <a:t>.</a:t>
            </a:r>
          </a:p>
          <a:p>
            <a:endParaRPr lang="es-ES" sz="2000" b="1" dirty="0" smtClean="0">
              <a:solidFill>
                <a:srgbClr val="00B050"/>
              </a:solidFill>
              <a:latin typeface="Arial Narrow" panose="020B0606020202030204" pitchFamily="34" charset="0"/>
            </a:endParaRPr>
          </a:p>
          <a:p>
            <a:pPr marL="342900" indent="-342900">
              <a:buFont typeface="Arial" panose="020B0604020202020204" pitchFamily="34" charset="0"/>
              <a:buChar char="•"/>
            </a:pPr>
            <a:r>
              <a:rPr lang="es-ES" sz="2400" b="1" dirty="0" smtClean="0">
                <a:solidFill>
                  <a:srgbClr val="00B050"/>
                </a:solidFill>
                <a:latin typeface="Arial Narrow" panose="020B0606020202030204" pitchFamily="34" charset="0"/>
              </a:rPr>
              <a:t>Definición de medidas necesarias.</a:t>
            </a:r>
          </a:p>
        </p:txBody>
      </p:sp>
      <p:sp>
        <p:nvSpPr>
          <p:cNvPr id="5" name="4 CuadroTexto"/>
          <p:cNvSpPr txBox="1"/>
          <p:nvPr/>
        </p:nvSpPr>
        <p:spPr>
          <a:xfrm>
            <a:off x="-6424" y="329794"/>
            <a:ext cx="9144000" cy="523220"/>
          </a:xfrm>
          <a:prstGeom prst="rect">
            <a:avLst/>
          </a:prstGeom>
          <a:noFill/>
        </p:spPr>
        <p:txBody>
          <a:bodyPr wrap="square" rtlCol="0">
            <a:spAutoFit/>
          </a:bodyPr>
          <a:lstStyle/>
          <a:p>
            <a:pPr algn="ctr"/>
            <a:r>
              <a:rPr lang="es-ES" sz="2800" b="1" dirty="0" smtClean="0">
                <a:solidFill>
                  <a:srgbClr val="00B050"/>
                </a:solidFill>
                <a:latin typeface="Arial Narrow" panose="020B0606020202030204" pitchFamily="34" charset="0"/>
              </a:rPr>
              <a:t>Línea de trabajo</a:t>
            </a:r>
            <a:endParaRPr lang="es-ES" sz="28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1417455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4416" y="1700808"/>
            <a:ext cx="8984740" cy="4708981"/>
          </a:xfrm>
          <a:prstGeom prst="rect">
            <a:avLst/>
          </a:prstGeom>
          <a:noFill/>
        </p:spPr>
        <p:txBody>
          <a:bodyPr wrap="square" rtlCol="0">
            <a:spAutoFit/>
          </a:bodyPr>
          <a:lstStyle/>
          <a:p>
            <a:pPr marL="342900" indent="-342900">
              <a:buFont typeface="Wingdings" panose="05000000000000000000" pitchFamily="2" charset="2"/>
              <a:buChar char="§"/>
            </a:pPr>
            <a:r>
              <a:rPr lang="es-ES" sz="2000" b="1" dirty="0" smtClean="0">
                <a:solidFill>
                  <a:srgbClr val="00B050"/>
                </a:solidFill>
              </a:rPr>
              <a:t>Ejecutar el </a:t>
            </a:r>
            <a:r>
              <a:rPr lang="es-ES" sz="2000" b="1" dirty="0">
                <a:solidFill>
                  <a:srgbClr val="00B050"/>
                </a:solidFill>
              </a:rPr>
              <a:t>programa de medidas, </a:t>
            </a:r>
            <a:r>
              <a:rPr lang="es-ES" sz="2000" b="1" dirty="0" smtClean="0">
                <a:solidFill>
                  <a:srgbClr val="00B050"/>
                </a:solidFill>
              </a:rPr>
              <a:t>con </a:t>
            </a:r>
            <a:r>
              <a:rPr lang="es-ES" sz="2000" b="1" dirty="0">
                <a:solidFill>
                  <a:srgbClr val="00B050"/>
                </a:solidFill>
              </a:rPr>
              <a:t>cumplimiento, </a:t>
            </a:r>
            <a:r>
              <a:rPr lang="es-ES" sz="2000" b="1" dirty="0" smtClean="0">
                <a:solidFill>
                  <a:srgbClr val="00B050"/>
                </a:solidFill>
              </a:rPr>
              <a:t>si es posible</a:t>
            </a:r>
            <a:r>
              <a:rPr lang="es-ES" sz="2000" b="1" dirty="0">
                <a:solidFill>
                  <a:srgbClr val="00B050"/>
                </a:solidFill>
              </a:rPr>
              <a:t>, </a:t>
            </a:r>
            <a:r>
              <a:rPr lang="es-ES" sz="2000" b="1" dirty="0" smtClean="0">
                <a:solidFill>
                  <a:srgbClr val="00B050"/>
                </a:solidFill>
              </a:rPr>
              <a:t>de </a:t>
            </a:r>
            <a:r>
              <a:rPr lang="es-ES" sz="2000" b="1" dirty="0">
                <a:solidFill>
                  <a:srgbClr val="00B050"/>
                </a:solidFill>
              </a:rPr>
              <a:t>horizontes y compromisos de financiación </a:t>
            </a:r>
            <a:r>
              <a:rPr lang="es-ES" sz="2000" b="1" dirty="0" smtClean="0">
                <a:solidFill>
                  <a:srgbClr val="00B050"/>
                </a:solidFill>
              </a:rPr>
              <a:t>y priorizando con criterios </a:t>
            </a:r>
            <a:r>
              <a:rPr lang="es-ES" sz="2000" b="1" dirty="0">
                <a:solidFill>
                  <a:srgbClr val="00B050"/>
                </a:solidFill>
              </a:rPr>
              <a:t>coste-eficacia, y </a:t>
            </a:r>
            <a:r>
              <a:rPr lang="es-ES" sz="2000" b="1" dirty="0" smtClean="0">
                <a:solidFill>
                  <a:srgbClr val="00B050"/>
                </a:solidFill>
              </a:rPr>
              <a:t>reevaluar </a:t>
            </a:r>
            <a:r>
              <a:rPr lang="es-ES" sz="2000" b="1" dirty="0">
                <a:solidFill>
                  <a:srgbClr val="00B050"/>
                </a:solidFill>
              </a:rPr>
              <a:t>las actuaciones no ejecutadas (Plan DSEAR</a:t>
            </a:r>
            <a:r>
              <a:rPr lang="es-ES" sz="2000" b="1" dirty="0" smtClean="0">
                <a:solidFill>
                  <a:srgbClr val="00B050"/>
                </a:solidFill>
              </a:rPr>
              <a:t>).</a:t>
            </a:r>
          </a:p>
          <a:p>
            <a:pPr marL="342900" indent="-342900">
              <a:buFont typeface="Wingdings" panose="05000000000000000000" pitchFamily="2" charset="2"/>
              <a:buChar char="§"/>
            </a:pPr>
            <a:r>
              <a:rPr lang="es-ES" sz="2000" b="1" dirty="0" smtClean="0">
                <a:solidFill>
                  <a:srgbClr val="00B050"/>
                </a:solidFill>
              </a:rPr>
              <a:t>Renovar infraestructuras </a:t>
            </a:r>
            <a:r>
              <a:rPr lang="es-ES" sz="2000" b="1" dirty="0">
                <a:solidFill>
                  <a:srgbClr val="00B050"/>
                </a:solidFill>
              </a:rPr>
              <a:t>existentes para aglomeraciones de más de 2.000 H-E, garantizar su mantenimiento y control de </a:t>
            </a:r>
            <a:r>
              <a:rPr lang="es-ES" sz="2000" b="1" dirty="0" smtClean="0">
                <a:solidFill>
                  <a:srgbClr val="00B050"/>
                </a:solidFill>
              </a:rPr>
              <a:t>vertidos.</a:t>
            </a:r>
          </a:p>
          <a:p>
            <a:pPr marL="342900" indent="-342900">
              <a:buFont typeface="Wingdings" panose="05000000000000000000" pitchFamily="2" charset="2"/>
              <a:buChar char="§"/>
            </a:pPr>
            <a:r>
              <a:rPr lang="es-ES" sz="2000" b="1" dirty="0" smtClean="0">
                <a:solidFill>
                  <a:srgbClr val="00B050"/>
                </a:solidFill>
              </a:rPr>
              <a:t>Tratar </a:t>
            </a:r>
            <a:r>
              <a:rPr lang="es-ES" sz="2000" b="1" dirty="0">
                <a:solidFill>
                  <a:srgbClr val="00B050"/>
                </a:solidFill>
              </a:rPr>
              <a:t>los vertidos urbanos de </a:t>
            </a:r>
            <a:r>
              <a:rPr lang="es-ES" sz="2000" b="1" dirty="0" smtClean="0">
                <a:solidFill>
                  <a:srgbClr val="00B050"/>
                </a:solidFill>
              </a:rPr>
              <a:t>menos </a:t>
            </a:r>
            <a:r>
              <a:rPr lang="es-ES" sz="2000" b="1" dirty="0">
                <a:solidFill>
                  <a:srgbClr val="00B050"/>
                </a:solidFill>
              </a:rPr>
              <a:t>de 2.000 H-E </a:t>
            </a:r>
            <a:r>
              <a:rPr lang="es-ES" sz="2000" b="1" dirty="0" smtClean="0">
                <a:solidFill>
                  <a:srgbClr val="00B050"/>
                </a:solidFill>
              </a:rPr>
              <a:t>insuficientemente </a:t>
            </a:r>
            <a:r>
              <a:rPr lang="es-ES" sz="2000" b="1" dirty="0">
                <a:solidFill>
                  <a:srgbClr val="00B050"/>
                </a:solidFill>
              </a:rPr>
              <a:t>depurados, </a:t>
            </a:r>
            <a:r>
              <a:rPr lang="es-ES" sz="2000" b="1" dirty="0" smtClean="0">
                <a:solidFill>
                  <a:srgbClr val="00B050"/>
                </a:solidFill>
              </a:rPr>
              <a:t>o conectarlos </a:t>
            </a:r>
            <a:r>
              <a:rPr lang="es-ES" sz="2000" b="1" dirty="0">
                <a:solidFill>
                  <a:srgbClr val="00B050"/>
                </a:solidFill>
              </a:rPr>
              <a:t>progresivamente a colectores </a:t>
            </a:r>
            <a:r>
              <a:rPr lang="es-ES" sz="2000" b="1" dirty="0" smtClean="0">
                <a:solidFill>
                  <a:srgbClr val="00B050"/>
                </a:solidFill>
              </a:rPr>
              <a:t>de otras aglomeraciones urbanas, </a:t>
            </a:r>
            <a:r>
              <a:rPr lang="es-ES" sz="2000" b="1" dirty="0">
                <a:solidFill>
                  <a:srgbClr val="00B050"/>
                </a:solidFill>
              </a:rPr>
              <a:t>si fuera factible. </a:t>
            </a:r>
            <a:endParaRPr lang="es-ES" sz="2000" b="1" dirty="0" smtClean="0">
              <a:solidFill>
                <a:srgbClr val="00B050"/>
              </a:solidFill>
            </a:endParaRPr>
          </a:p>
          <a:p>
            <a:pPr marL="342900" indent="-342900">
              <a:buFont typeface="Wingdings" panose="05000000000000000000" pitchFamily="2" charset="2"/>
              <a:buChar char="§"/>
            </a:pPr>
            <a:r>
              <a:rPr lang="es-ES" sz="2000" b="1" dirty="0" smtClean="0">
                <a:solidFill>
                  <a:srgbClr val="00B050"/>
                </a:solidFill>
              </a:rPr>
              <a:t>Adecuar y modernizar redes de saneamiento y garantizar su mantenimiento.</a:t>
            </a:r>
          </a:p>
          <a:p>
            <a:pPr marL="342900" indent="-342900">
              <a:buFont typeface="Wingdings" panose="05000000000000000000" pitchFamily="2" charset="2"/>
              <a:buChar char="§"/>
            </a:pPr>
            <a:r>
              <a:rPr lang="es-ES" sz="2000" b="1" dirty="0">
                <a:solidFill>
                  <a:srgbClr val="00B050"/>
                </a:solidFill>
              </a:rPr>
              <a:t>G</a:t>
            </a:r>
            <a:r>
              <a:rPr lang="es-ES" sz="2000" b="1" dirty="0" smtClean="0">
                <a:solidFill>
                  <a:srgbClr val="00B050"/>
                </a:solidFill>
              </a:rPr>
              <a:t>estionar los </a:t>
            </a:r>
            <a:r>
              <a:rPr lang="es-ES" sz="2000" b="1" dirty="0">
                <a:solidFill>
                  <a:srgbClr val="00B050"/>
                </a:solidFill>
              </a:rPr>
              <a:t>desbordamientos de </a:t>
            </a:r>
            <a:r>
              <a:rPr lang="es-ES" sz="2000" b="1" dirty="0" smtClean="0">
                <a:solidFill>
                  <a:srgbClr val="00B050"/>
                </a:solidFill>
              </a:rPr>
              <a:t>sistemas </a:t>
            </a:r>
            <a:r>
              <a:rPr lang="es-ES" sz="2000" b="1" dirty="0">
                <a:solidFill>
                  <a:srgbClr val="00B050"/>
                </a:solidFill>
              </a:rPr>
              <a:t>de saneamiento: identificar </a:t>
            </a:r>
            <a:r>
              <a:rPr lang="es-ES" sz="2000" b="1" dirty="0" smtClean="0">
                <a:solidFill>
                  <a:srgbClr val="00B050"/>
                </a:solidFill>
              </a:rPr>
              <a:t>puntos, minimizarlos </a:t>
            </a:r>
            <a:r>
              <a:rPr lang="es-ES" sz="2000" b="1" dirty="0">
                <a:solidFill>
                  <a:srgbClr val="00B050"/>
                </a:solidFill>
              </a:rPr>
              <a:t>e incorporar medidas urbanísticas </a:t>
            </a:r>
            <a:r>
              <a:rPr lang="es-ES" sz="2000" b="1" dirty="0" smtClean="0">
                <a:solidFill>
                  <a:srgbClr val="00B050"/>
                </a:solidFill>
              </a:rPr>
              <a:t>de </a:t>
            </a:r>
            <a:r>
              <a:rPr lang="es-ES" sz="2000" b="1" dirty="0">
                <a:solidFill>
                  <a:srgbClr val="00B050"/>
                </a:solidFill>
              </a:rPr>
              <a:t>permeabilización </a:t>
            </a:r>
            <a:r>
              <a:rPr lang="es-ES" sz="2000" b="1" dirty="0" smtClean="0">
                <a:solidFill>
                  <a:srgbClr val="00B050"/>
                </a:solidFill>
              </a:rPr>
              <a:t>(SUDS).</a:t>
            </a:r>
          </a:p>
          <a:p>
            <a:pPr marL="342900" indent="-342900">
              <a:buFont typeface="Wingdings" panose="05000000000000000000" pitchFamily="2" charset="2"/>
              <a:buChar char="§"/>
            </a:pPr>
            <a:r>
              <a:rPr lang="es-ES" sz="2000" b="1" dirty="0" smtClean="0">
                <a:solidFill>
                  <a:srgbClr val="00B050"/>
                </a:solidFill>
              </a:rPr>
              <a:t>Mejorar </a:t>
            </a:r>
            <a:r>
              <a:rPr lang="es-ES" sz="2000" b="1" dirty="0">
                <a:solidFill>
                  <a:srgbClr val="00B050"/>
                </a:solidFill>
              </a:rPr>
              <a:t>el conocimiento del origen de los </a:t>
            </a:r>
            <a:r>
              <a:rPr lang="es-ES" sz="2000" b="1" dirty="0" smtClean="0">
                <a:solidFill>
                  <a:srgbClr val="00B050"/>
                </a:solidFill>
              </a:rPr>
              <a:t>problemas </a:t>
            </a:r>
            <a:r>
              <a:rPr lang="es-ES" sz="2000" b="1" dirty="0">
                <a:solidFill>
                  <a:srgbClr val="00B050"/>
                </a:solidFill>
              </a:rPr>
              <a:t>y de los OMA de las masas </a:t>
            </a:r>
            <a:r>
              <a:rPr lang="es-ES" sz="2000" b="1" dirty="0" smtClean="0">
                <a:solidFill>
                  <a:srgbClr val="00B050"/>
                </a:solidFill>
              </a:rPr>
              <a:t>de la </a:t>
            </a:r>
            <a:r>
              <a:rPr lang="es-ES" sz="2000" b="1" dirty="0">
                <a:solidFill>
                  <a:srgbClr val="00B050"/>
                </a:solidFill>
              </a:rPr>
              <a:t>Red Natura y otras figuras de protección, </a:t>
            </a:r>
            <a:r>
              <a:rPr lang="es-ES" sz="2000" b="1" dirty="0" smtClean="0">
                <a:solidFill>
                  <a:srgbClr val="00B050"/>
                </a:solidFill>
              </a:rPr>
              <a:t>y </a:t>
            </a:r>
            <a:r>
              <a:rPr lang="es-ES" sz="2000" b="1" dirty="0">
                <a:solidFill>
                  <a:srgbClr val="00B050"/>
                </a:solidFill>
              </a:rPr>
              <a:t>profundizar en el conocimiento </a:t>
            </a:r>
            <a:r>
              <a:rPr lang="es-ES" sz="2000" b="1" dirty="0" smtClean="0">
                <a:solidFill>
                  <a:srgbClr val="00B050"/>
                </a:solidFill>
              </a:rPr>
              <a:t>de </a:t>
            </a:r>
            <a:r>
              <a:rPr lang="es-ES" sz="2000" b="1" dirty="0">
                <a:solidFill>
                  <a:srgbClr val="00B050"/>
                </a:solidFill>
              </a:rPr>
              <a:t>los contaminantes </a:t>
            </a:r>
            <a:r>
              <a:rPr lang="es-ES" sz="2000" b="1" dirty="0" smtClean="0">
                <a:solidFill>
                  <a:srgbClr val="00B050"/>
                </a:solidFill>
              </a:rPr>
              <a:t>emergentes</a:t>
            </a:r>
            <a:r>
              <a:rPr lang="es-ES" sz="2000" b="1" dirty="0">
                <a:solidFill>
                  <a:srgbClr val="00B050"/>
                </a:solidFill>
              </a:rPr>
              <a:t>, </a:t>
            </a:r>
            <a:r>
              <a:rPr lang="es-ES" sz="2000" b="1" dirty="0" smtClean="0">
                <a:solidFill>
                  <a:srgbClr val="00B050"/>
                </a:solidFill>
              </a:rPr>
              <a:t>y avanzar </a:t>
            </a:r>
            <a:r>
              <a:rPr lang="es-ES" sz="2000" b="1" dirty="0">
                <a:solidFill>
                  <a:srgbClr val="00B050"/>
                </a:solidFill>
              </a:rPr>
              <a:t>en el diseño de MTD para su tratamiento.</a:t>
            </a:r>
          </a:p>
        </p:txBody>
      </p:sp>
      <p:sp>
        <p:nvSpPr>
          <p:cNvPr id="7" name="6 CuadroTexto"/>
          <p:cNvSpPr txBox="1"/>
          <p:nvPr/>
        </p:nvSpPr>
        <p:spPr>
          <a:xfrm>
            <a:off x="-22532" y="836712"/>
            <a:ext cx="9144000" cy="523220"/>
          </a:xfrm>
          <a:prstGeom prst="rect">
            <a:avLst/>
          </a:prstGeom>
          <a:noFill/>
        </p:spPr>
        <p:txBody>
          <a:bodyPr wrap="square" rtlCol="0">
            <a:spAutoFit/>
          </a:bodyPr>
          <a:lstStyle/>
          <a:p>
            <a:pPr algn="ctr"/>
            <a:r>
              <a:rPr lang="es-ES" sz="2800" b="1" dirty="0" smtClean="0">
                <a:solidFill>
                  <a:srgbClr val="00B050"/>
                </a:solidFill>
                <a:latin typeface="Arial Narrow" panose="020B0606020202030204" pitchFamily="34" charset="0"/>
              </a:rPr>
              <a:t>Decisiones para el Plan Hidrológico (Contaminación urbana)</a:t>
            </a:r>
            <a:endParaRPr lang="es-ES" sz="28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2701047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2532" y="836712"/>
            <a:ext cx="9144000" cy="523220"/>
          </a:xfrm>
          <a:prstGeom prst="rect">
            <a:avLst/>
          </a:prstGeom>
          <a:noFill/>
        </p:spPr>
        <p:txBody>
          <a:bodyPr wrap="square" rtlCol="0">
            <a:spAutoFit/>
          </a:bodyPr>
          <a:lstStyle/>
          <a:p>
            <a:pPr algn="ctr"/>
            <a:r>
              <a:rPr lang="es-ES" sz="2800" b="1" dirty="0" smtClean="0">
                <a:solidFill>
                  <a:srgbClr val="00B050"/>
                </a:solidFill>
                <a:latin typeface="Arial Narrow" panose="020B0606020202030204" pitchFamily="34" charset="0"/>
              </a:rPr>
              <a:t>Decisiones para el Plan Hidrológico (Contaminación industrial)</a:t>
            </a:r>
            <a:endParaRPr lang="es-ES" sz="2800" b="1" dirty="0">
              <a:solidFill>
                <a:srgbClr val="00B050"/>
              </a:solidFill>
              <a:latin typeface="Arial Narrow" panose="020B0606020202030204" pitchFamily="34" charset="0"/>
            </a:endParaRPr>
          </a:p>
        </p:txBody>
      </p:sp>
      <p:sp>
        <p:nvSpPr>
          <p:cNvPr id="2" name="1 CuadroTexto"/>
          <p:cNvSpPr txBox="1"/>
          <p:nvPr/>
        </p:nvSpPr>
        <p:spPr>
          <a:xfrm>
            <a:off x="0" y="1700808"/>
            <a:ext cx="9092244" cy="4401205"/>
          </a:xfrm>
          <a:prstGeom prst="rect">
            <a:avLst/>
          </a:prstGeom>
          <a:noFill/>
        </p:spPr>
        <p:txBody>
          <a:bodyPr wrap="square" rtlCol="0">
            <a:spAutoFit/>
          </a:bodyPr>
          <a:lstStyle/>
          <a:p>
            <a:pPr marL="177800" indent="-177800">
              <a:buFont typeface="Wingdings" panose="05000000000000000000" pitchFamily="2" charset="2"/>
              <a:buChar char="§"/>
            </a:pPr>
            <a:r>
              <a:rPr lang="es-ES" sz="2000" b="1" dirty="0" smtClean="0">
                <a:solidFill>
                  <a:srgbClr val="00B050"/>
                </a:solidFill>
              </a:rPr>
              <a:t>Revisión y desarrollo normativo para </a:t>
            </a:r>
            <a:r>
              <a:rPr lang="es-ES" sz="2000" b="1" dirty="0">
                <a:solidFill>
                  <a:srgbClr val="00B050"/>
                </a:solidFill>
              </a:rPr>
              <a:t>ampliar el marco regulador existente, en relación con los contaminantes industriales.</a:t>
            </a:r>
          </a:p>
          <a:p>
            <a:pPr marL="177800" indent="-177800">
              <a:buFont typeface="Wingdings" panose="05000000000000000000" pitchFamily="2" charset="2"/>
              <a:buChar char="§"/>
            </a:pPr>
            <a:r>
              <a:rPr lang="es-ES" sz="2000" b="1" dirty="0" smtClean="0">
                <a:solidFill>
                  <a:srgbClr val="00B050"/>
                </a:solidFill>
              </a:rPr>
              <a:t>Progresiva </a:t>
            </a:r>
            <a:r>
              <a:rPr lang="es-ES" sz="2000" b="1" dirty="0">
                <a:solidFill>
                  <a:srgbClr val="00B050"/>
                </a:solidFill>
              </a:rPr>
              <a:t>adecuación de </a:t>
            </a:r>
            <a:r>
              <a:rPr lang="es-ES" sz="2000" b="1" dirty="0" smtClean="0">
                <a:solidFill>
                  <a:srgbClr val="00B050"/>
                </a:solidFill>
              </a:rPr>
              <a:t>autorizaciones </a:t>
            </a:r>
            <a:r>
              <a:rPr lang="es-ES" sz="2000" b="1" dirty="0">
                <a:solidFill>
                  <a:srgbClr val="00B050"/>
                </a:solidFill>
              </a:rPr>
              <a:t>de vertido a </a:t>
            </a:r>
            <a:r>
              <a:rPr lang="es-ES" sz="2000" b="1" dirty="0" smtClean="0">
                <a:solidFill>
                  <a:srgbClr val="00B050"/>
                </a:solidFill>
              </a:rPr>
              <a:t>exigencias normativas </a:t>
            </a:r>
            <a:r>
              <a:rPr lang="es-ES" sz="2000" b="1" dirty="0">
                <a:solidFill>
                  <a:srgbClr val="00B050"/>
                </a:solidFill>
              </a:rPr>
              <a:t>y a los </a:t>
            </a:r>
            <a:r>
              <a:rPr lang="es-ES" sz="2000" b="1" dirty="0" smtClean="0">
                <a:solidFill>
                  <a:srgbClr val="00B050"/>
                </a:solidFill>
              </a:rPr>
              <a:t>OMA </a:t>
            </a:r>
            <a:r>
              <a:rPr lang="es-ES" sz="2000" b="1" dirty="0">
                <a:solidFill>
                  <a:srgbClr val="00B050"/>
                </a:solidFill>
              </a:rPr>
              <a:t>de las masas de agua.</a:t>
            </a:r>
          </a:p>
          <a:p>
            <a:pPr marL="177800" indent="-177800">
              <a:buFont typeface="Wingdings" panose="05000000000000000000" pitchFamily="2" charset="2"/>
              <a:buChar char="§"/>
            </a:pPr>
            <a:r>
              <a:rPr lang="es-ES" sz="2000" b="1" dirty="0" smtClean="0">
                <a:solidFill>
                  <a:srgbClr val="00B050"/>
                </a:solidFill>
              </a:rPr>
              <a:t>Potenciar </a:t>
            </a:r>
            <a:r>
              <a:rPr lang="es-ES" sz="2000" b="1" dirty="0">
                <a:solidFill>
                  <a:srgbClr val="00B050"/>
                </a:solidFill>
              </a:rPr>
              <a:t>la inversión privada del sector industrial en el desarrollo de las MTD para implementar en su proceso productivo, que tengan como meta la reducción, ajustada a la normativa, de la contaminación en origen, en especial la procedente de sustancias peligrosas.</a:t>
            </a:r>
          </a:p>
          <a:p>
            <a:pPr marL="177800" indent="-177800">
              <a:buFont typeface="Wingdings" panose="05000000000000000000" pitchFamily="2" charset="2"/>
              <a:buChar char="§"/>
            </a:pPr>
            <a:r>
              <a:rPr lang="es-ES" sz="2000" b="1" dirty="0" smtClean="0">
                <a:solidFill>
                  <a:srgbClr val="00B050"/>
                </a:solidFill>
              </a:rPr>
              <a:t>Potenciar </a:t>
            </a:r>
            <a:r>
              <a:rPr lang="es-ES" sz="2000" b="1" dirty="0">
                <a:solidFill>
                  <a:srgbClr val="00B050"/>
                </a:solidFill>
              </a:rPr>
              <a:t>las actuaciones de inspección y control, así como de verificación del cumplimiento de las condiciones de vertido establecidas en las correspondientes autorizaciones.</a:t>
            </a:r>
          </a:p>
          <a:p>
            <a:pPr marL="177800" indent="-177800">
              <a:buFont typeface="Wingdings" panose="05000000000000000000" pitchFamily="2" charset="2"/>
              <a:buChar char="§"/>
            </a:pPr>
            <a:r>
              <a:rPr lang="es-ES" sz="2000" b="1" dirty="0" smtClean="0">
                <a:solidFill>
                  <a:srgbClr val="00B050"/>
                </a:solidFill>
              </a:rPr>
              <a:t>Mejora </a:t>
            </a:r>
            <a:r>
              <a:rPr lang="es-ES" sz="2000" b="1" dirty="0">
                <a:solidFill>
                  <a:srgbClr val="00B050"/>
                </a:solidFill>
              </a:rPr>
              <a:t>de la información disponible sobre el vertido de sustancias preferentes y prioritarias, a través de los programas de seguimiento del estado de las masas de </a:t>
            </a:r>
            <a:r>
              <a:rPr lang="es-ES" sz="2000" b="1" dirty="0" smtClean="0">
                <a:solidFill>
                  <a:srgbClr val="00B050"/>
                </a:solidFill>
              </a:rPr>
              <a:t>agua.</a:t>
            </a:r>
            <a:endParaRPr lang="es-ES" sz="2000" b="1" dirty="0">
              <a:solidFill>
                <a:srgbClr val="00B050"/>
              </a:solidFill>
            </a:endParaRPr>
          </a:p>
        </p:txBody>
      </p:sp>
    </p:spTree>
    <p:extLst>
      <p:ext uri="{BB962C8B-B14F-4D97-AF65-F5344CB8AC3E}">
        <p14:creationId xmlns:p14="http://schemas.microsoft.com/office/powerpoint/2010/main" val="1110861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royectos\3058002_PANAGUA&amp;PP\6.3.2_material difusion\07_ETI\Material_Diseño_ETI\imagenes\ppt\logoprimerafa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Proyectos\3058002_PANAGUA&amp;PP\6.3.2_material difusion\07_ETI\Material_Diseño_ETI\imagenes\ppt\barra_titul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319" y="-387424"/>
            <a:ext cx="10463943" cy="588596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807321" y="2204864"/>
            <a:ext cx="8136904" cy="805285"/>
          </a:xfrm>
          <a:prstGeom prst="rect">
            <a:avLst/>
          </a:prstGeom>
        </p:spPr>
        <p:txBody>
          <a:bodyPr wrap="square">
            <a:spAutoFit/>
          </a:bodyPr>
          <a:lstStyle/>
          <a:p>
            <a:pPr>
              <a:lnSpc>
                <a:spcPct val="75000"/>
              </a:lnSpc>
              <a:spcAft>
                <a:spcPts val="600"/>
              </a:spcAft>
            </a:pPr>
            <a:r>
              <a:rPr lang="es-ES" sz="4400" kern="1400" dirty="0">
                <a:solidFill>
                  <a:srgbClr val="1E643C"/>
                </a:solidFill>
              </a:rPr>
              <a:t>Esquema de Temas </a:t>
            </a:r>
            <a:r>
              <a:rPr lang="es-ES" sz="4400" kern="1400" dirty="0" smtClean="0">
                <a:solidFill>
                  <a:srgbClr val="1E643C"/>
                </a:solidFill>
              </a:rPr>
              <a:t>Importantes</a:t>
            </a:r>
          </a:p>
          <a:p>
            <a:pPr>
              <a:lnSpc>
                <a:spcPct val="119000"/>
              </a:lnSpc>
              <a:spcAft>
                <a:spcPts val="600"/>
              </a:spcAft>
            </a:pPr>
            <a:r>
              <a:rPr lang="es-ES" sz="700" kern="1400" dirty="0">
                <a:solidFill>
                  <a:srgbClr val="000000"/>
                </a:solidFill>
              </a:rPr>
              <a:t> </a:t>
            </a:r>
          </a:p>
        </p:txBody>
      </p:sp>
      <p:sp>
        <p:nvSpPr>
          <p:cNvPr id="9" name="Text Box 3"/>
          <p:cNvSpPr txBox="1">
            <a:spLocks noChangeArrowheads="1"/>
          </p:cNvSpPr>
          <p:nvPr/>
        </p:nvSpPr>
        <p:spPr bwMode="auto">
          <a:xfrm rot="16200000">
            <a:off x="4587742" y="1052735"/>
            <a:ext cx="576065" cy="60486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1" u="none" strike="noStrike" cap="none" normalizeH="0" baseline="0" dirty="0" smtClean="0">
                <a:ln>
                  <a:noFill/>
                </a:ln>
                <a:solidFill>
                  <a:srgbClr val="339966"/>
                </a:solidFill>
                <a:effectLst/>
                <a:latin typeface="Calibri" pitchFamily="34" charset="0"/>
                <a:cs typeface="Arial" pitchFamily="34" charset="0"/>
              </a:rPr>
              <a:t>Tercer ciclo de planificación hidrológica</a:t>
            </a:r>
            <a:endParaRPr kumimoji="0" lang="es-ES" altLang="es-ES" sz="2800" b="1" i="0" u="none" strike="noStrike" cap="none" normalizeH="0" baseline="0" dirty="0" smtClean="0">
              <a:ln>
                <a:noFill/>
              </a:ln>
              <a:solidFill>
                <a:srgbClr val="339966"/>
              </a:solidFill>
              <a:effectLst/>
              <a:latin typeface="Arial" pitchFamily="34" charset="0"/>
              <a:cs typeface="Arial" pitchFamily="34" charset="0"/>
            </a:endParaRPr>
          </a:p>
        </p:txBody>
      </p:sp>
      <p:pic>
        <p:nvPicPr>
          <p:cNvPr id="6" name="Picture 5" descr="P:\Proyectos\3058002_PANAGUA&amp;PP\6.3.2_material difusion\07_ETI\Material_Diseño_ETI\imagenes\logoparticip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631" y="260648"/>
            <a:ext cx="2571537"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6357" y="5733256"/>
            <a:ext cx="4962986" cy="93859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691680" y="4797152"/>
            <a:ext cx="7401084" cy="492443"/>
          </a:xfrm>
          <a:prstGeom prst="rect">
            <a:avLst/>
          </a:prstGeom>
          <a:solidFill>
            <a:schemeClr val="accent3">
              <a:lumMod val="20000"/>
              <a:lumOff val="80000"/>
            </a:schemeClr>
          </a:solidFill>
        </p:spPr>
        <p:txBody>
          <a:bodyPr wrap="square" rtlCol="0">
            <a:spAutoFit/>
          </a:bodyPr>
          <a:lstStyle/>
          <a:p>
            <a:pPr algn="ctr"/>
            <a:r>
              <a:rPr lang="es-ES" sz="2600" b="1" dirty="0" smtClean="0">
                <a:solidFill>
                  <a:schemeClr val="tx1">
                    <a:lumMod val="95000"/>
                    <a:lumOff val="5000"/>
                  </a:schemeClr>
                </a:solidFill>
              </a:rPr>
              <a:t>VUESTRAS APORTACIONES SON MUY IMPORTANTES</a:t>
            </a:r>
          </a:p>
        </p:txBody>
      </p:sp>
    </p:spTree>
    <p:extLst>
      <p:ext uri="{BB962C8B-B14F-4D97-AF65-F5344CB8AC3E}">
        <p14:creationId xmlns:p14="http://schemas.microsoft.com/office/powerpoint/2010/main" val="47241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36636" y="33536"/>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71" y="1844824"/>
            <a:ext cx="6927925" cy="470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izquierda"/>
          <p:cNvSpPr/>
          <p:nvPr/>
        </p:nvSpPr>
        <p:spPr>
          <a:xfrm>
            <a:off x="6238892" y="5897332"/>
            <a:ext cx="2293548" cy="648072"/>
          </a:xfrm>
          <a:prstGeom prst="lef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FASE ACTUAL</a:t>
            </a:r>
            <a:endParaRPr lang="es-ES" sz="2000" b="1" dirty="0"/>
          </a:p>
        </p:txBody>
      </p:sp>
      <p:sp>
        <p:nvSpPr>
          <p:cNvPr id="5" name="4 CuadroTexto"/>
          <p:cNvSpPr txBox="1"/>
          <p:nvPr/>
        </p:nvSpPr>
        <p:spPr>
          <a:xfrm>
            <a:off x="0" y="764704"/>
            <a:ext cx="7884368" cy="707886"/>
          </a:xfrm>
          <a:prstGeom prst="rect">
            <a:avLst/>
          </a:prstGeom>
          <a:noFill/>
        </p:spPr>
        <p:txBody>
          <a:bodyPr wrap="square" rtlCol="0">
            <a:spAutoFit/>
          </a:bodyPr>
          <a:lstStyle/>
          <a:p>
            <a:pPr algn="ctr"/>
            <a:r>
              <a:rPr lang="es-ES" sz="4000" b="1" dirty="0" smtClean="0">
                <a:solidFill>
                  <a:srgbClr val="339966"/>
                </a:solidFill>
                <a:latin typeface="Arial Narrow" panose="020B0606020202030204" pitchFamily="34" charset="0"/>
              </a:rPr>
              <a:t>Proceso de Planificación Hidrológica</a:t>
            </a:r>
            <a:endParaRPr lang="es-ES" sz="4000" b="1" dirty="0">
              <a:solidFill>
                <a:srgbClr val="339966"/>
              </a:solidFill>
              <a:latin typeface="Arial Narrow" panose="020B0606020202030204" pitchFamily="34" charset="0"/>
            </a:endParaRPr>
          </a:p>
        </p:txBody>
      </p:sp>
      <p:sp>
        <p:nvSpPr>
          <p:cNvPr id="2" name="1 Elipse"/>
          <p:cNvSpPr/>
          <p:nvPr/>
        </p:nvSpPr>
        <p:spPr>
          <a:xfrm>
            <a:off x="2339752" y="3789040"/>
            <a:ext cx="2592288" cy="1584176"/>
          </a:xfrm>
          <a:prstGeom prst="ellipse">
            <a:avLst/>
          </a:prstGeom>
          <a:noFill/>
          <a:ln w="762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5617634" y="4195114"/>
            <a:ext cx="3526366" cy="2246769"/>
          </a:xfrm>
          <a:prstGeom prst="rect">
            <a:avLst/>
          </a:prstGeom>
          <a:solidFill>
            <a:srgbClr val="00B050"/>
          </a:solidFill>
        </p:spPr>
        <p:txBody>
          <a:bodyPr wrap="square" rtlCol="0">
            <a:spAutoFit/>
          </a:bodyPr>
          <a:lstStyle/>
          <a:p>
            <a:r>
              <a:rPr lang="es-ES" sz="2800" b="1" dirty="0" smtClean="0">
                <a:solidFill>
                  <a:schemeClr val="bg1"/>
                </a:solidFill>
              </a:rPr>
              <a:t>Se recuerda que el plazo de consulta publica está prorrogado hasta el 30 de octubre.</a:t>
            </a:r>
            <a:endParaRPr lang="es-ES" sz="2800" b="1" dirty="0">
              <a:solidFill>
                <a:schemeClr val="bg1"/>
              </a:solidFill>
            </a:endParaRPr>
          </a:p>
        </p:txBody>
      </p:sp>
    </p:spTree>
    <p:extLst>
      <p:ext uri="{BB962C8B-B14F-4D97-AF65-F5344CB8AC3E}">
        <p14:creationId xmlns:p14="http://schemas.microsoft.com/office/powerpoint/2010/main" val="13534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0340" y="3353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0340" y="610106"/>
            <a:ext cx="9540552" cy="677108"/>
          </a:xfrm>
          <a:prstGeom prst="rect">
            <a:avLst/>
          </a:prstGeom>
          <a:noFill/>
        </p:spPr>
        <p:txBody>
          <a:bodyPr wrap="square" rtlCol="0">
            <a:spAutoFit/>
          </a:bodyPr>
          <a:lstStyle/>
          <a:p>
            <a:r>
              <a:rPr lang="es-ES" sz="3800" b="1" dirty="0" smtClean="0">
                <a:solidFill>
                  <a:srgbClr val="339966"/>
                </a:solidFill>
                <a:latin typeface="Arial Narrow" panose="020B0606020202030204" pitchFamily="34" charset="0"/>
              </a:rPr>
              <a:t>Etapas del proceso de planificación hidrológica</a:t>
            </a:r>
            <a:endParaRPr lang="es-ES" sz="3800" b="1" dirty="0">
              <a:solidFill>
                <a:srgbClr val="339966"/>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90364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40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79586" y="3797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86" y="610106"/>
            <a:ext cx="9123660" cy="677108"/>
          </a:xfrm>
          <a:prstGeom prst="rect">
            <a:avLst/>
          </a:prstGeom>
          <a:noFill/>
        </p:spPr>
        <p:txBody>
          <a:bodyPr wrap="square" rtlCol="0">
            <a:spAutoFit/>
          </a:bodyPr>
          <a:lstStyle/>
          <a:p>
            <a:pPr algn="ctr"/>
            <a:r>
              <a:rPr lang="es-ES" sz="3800" b="1" dirty="0">
                <a:solidFill>
                  <a:srgbClr val="339966"/>
                </a:solidFill>
                <a:latin typeface="Arial Narrow" panose="020B0606020202030204" pitchFamily="34" charset="0"/>
              </a:rPr>
              <a:t>Objetivos </a:t>
            </a:r>
            <a:r>
              <a:rPr lang="es-ES" sz="3800" b="1" dirty="0" smtClean="0">
                <a:solidFill>
                  <a:srgbClr val="339966"/>
                </a:solidFill>
                <a:latin typeface="Arial Narrow" panose="020B0606020202030204" pitchFamily="34" charset="0"/>
              </a:rPr>
              <a:t>del Esquema de Temas Importantes</a:t>
            </a:r>
            <a:endParaRPr lang="es-ES" sz="3800" b="1" dirty="0">
              <a:solidFill>
                <a:srgbClr val="339966"/>
              </a:solidFill>
              <a:latin typeface="Arial Narrow" panose="020B0606020202030204" pitchFamily="34" charset="0"/>
            </a:endParaRPr>
          </a:p>
        </p:txBody>
      </p:sp>
      <p:sp>
        <p:nvSpPr>
          <p:cNvPr id="8" name="7 CuadroTexto"/>
          <p:cNvSpPr txBox="1"/>
          <p:nvPr/>
        </p:nvSpPr>
        <p:spPr>
          <a:xfrm>
            <a:off x="179512" y="1340768"/>
            <a:ext cx="5544616" cy="1815882"/>
          </a:xfrm>
          <a:prstGeom prst="rect">
            <a:avLst/>
          </a:prstGeom>
          <a:noFill/>
        </p:spPr>
        <p:txBody>
          <a:bodyPr wrap="square" rtlCol="0">
            <a:spAutoFit/>
          </a:bodyPr>
          <a:lstStyle/>
          <a:p>
            <a:r>
              <a:rPr lang="es-ES" sz="2800" b="1" dirty="0">
                <a:solidFill>
                  <a:srgbClr val="339966"/>
                </a:solidFill>
              </a:rPr>
              <a:t>I</a:t>
            </a:r>
            <a:r>
              <a:rPr lang="es-ES" sz="2800" b="1" dirty="0" smtClean="0">
                <a:solidFill>
                  <a:srgbClr val="339966"/>
                </a:solidFill>
              </a:rPr>
              <a:t>dentificar </a:t>
            </a:r>
            <a:r>
              <a:rPr lang="es-ES" sz="2800" b="1" dirty="0">
                <a:solidFill>
                  <a:srgbClr val="339966"/>
                </a:solidFill>
              </a:rPr>
              <a:t>los principales problemas relacionados con la gestión del agua en cada demarcación, así como las posibles alternativas de solución.</a:t>
            </a:r>
          </a:p>
        </p:txBody>
      </p:sp>
      <p:sp>
        <p:nvSpPr>
          <p:cNvPr id="2" name="1 Elipse"/>
          <p:cNvSpPr/>
          <p:nvPr/>
        </p:nvSpPr>
        <p:spPr>
          <a:xfrm>
            <a:off x="251520" y="4259064"/>
            <a:ext cx="2304256" cy="1224136"/>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Objetivos</a:t>
            </a:r>
          </a:p>
          <a:p>
            <a:pPr algn="ctr"/>
            <a:r>
              <a:rPr lang="es-ES" sz="2800" b="1" dirty="0" smtClean="0"/>
              <a:t>del E.T.I.</a:t>
            </a:r>
            <a:endParaRPr lang="es-ES" sz="2800" b="1" dirty="0"/>
          </a:p>
        </p:txBody>
      </p:sp>
      <p:sp>
        <p:nvSpPr>
          <p:cNvPr id="3" name="2 Rectángulo redondeado"/>
          <p:cNvSpPr/>
          <p:nvPr/>
        </p:nvSpPr>
        <p:spPr>
          <a:xfrm>
            <a:off x="3158108" y="3466852"/>
            <a:ext cx="5965366" cy="792088"/>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t>Identificar, definir y valorar  los principales problemas de la demarcación hidrográfica</a:t>
            </a:r>
            <a:endParaRPr lang="es-ES" sz="2400" dirty="0"/>
          </a:p>
        </p:txBody>
      </p:sp>
      <p:sp>
        <p:nvSpPr>
          <p:cNvPr id="9" name="8 Rectángulo redondeado"/>
          <p:cNvSpPr/>
          <p:nvPr/>
        </p:nvSpPr>
        <p:spPr>
          <a:xfrm>
            <a:off x="3158108" y="4475088"/>
            <a:ext cx="5965366" cy="792088"/>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t>Plantear y valorar las posibles alternativas de actuación para solucionar los problemas</a:t>
            </a:r>
            <a:endParaRPr lang="es-ES" sz="2400" dirty="0"/>
          </a:p>
        </p:txBody>
      </p:sp>
      <p:sp>
        <p:nvSpPr>
          <p:cNvPr id="10" name="9 Rectángulo redondeado"/>
          <p:cNvSpPr/>
          <p:nvPr/>
        </p:nvSpPr>
        <p:spPr>
          <a:xfrm>
            <a:off x="3203848" y="5484440"/>
            <a:ext cx="5919626" cy="792088"/>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t>Concretar posibles decisiones a adoptar en la posterior configuración del Plan Hidrológico</a:t>
            </a:r>
            <a:endParaRPr lang="es-ES" sz="2400" dirty="0"/>
          </a:p>
        </p:txBody>
      </p:sp>
    </p:spTree>
    <p:extLst>
      <p:ext uri="{BB962C8B-B14F-4D97-AF65-F5344CB8AC3E}">
        <p14:creationId xmlns:p14="http://schemas.microsoft.com/office/powerpoint/2010/main" val="26737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0" y="653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6923" y="727829"/>
            <a:ext cx="9612560" cy="646331"/>
          </a:xfrm>
          <a:prstGeom prst="rect">
            <a:avLst/>
          </a:prstGeom>
          <a:noFill/>
        </p:spPr>
        <p:txBody>
          <a:bodyPr wrap="square" rtlCol="0">
            <a:spAutoFit/>
          </a:bodyPr>
          <a:lstStyle/>
          <a:p>
            <a:r>
              <a:rPr lang="es-ES" sz="3600" b="1" dirty="0" smtClean="0">
                <a:solidFill>
                  <a:srgbClr val="339966"/>
                </a:solidFill>
                <a:latin typeface="Arial Narrow" panose="020B0606020202030204" pitchFamily="34" charset="0"/>
              </a:rPr>
              <a:t>Planteamiento del Esquema de Temas Importantes</a:t>
            </a:r>
            <a:endParaRPr lang="es-ES" sz="3600" b="1" dirty="0">
              <a:solidFill>
                <a:srgbClr val="339966"/>
              </a:solidFill>
              <a:latin typeface="Arial Narrow" panose="020B0606020202030204" pitchFamily="34" charset="0"/>
            </a:endParaRPr>
          </a:p>
        </p:txBody>
      </p:sp>
      <p:sp>
        <p:nvSpPr>
          <p:cNvPr id="2" name="1 Elipse"/>
          <p:cNvSpPr/>
          <p:nvPr/>
        </p:nvSpPr>
        <p:spPr>
          <a:xfrm>
            <a:off x="914420" y="3581896"/>
            <a:ext cx="2880320" cy="1368152"/>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Esquema provisional de Temas Importantes</a:t>
            </a:r>
            <a:endParaRPr lang="es-ES" b="1" dirty="0"/>
          </a:p>
        </p:txBody>
      </p:sp>
      <p:sp>
        <p:nvSpPr>
          <p:cNvPr id="6" name="5 Elipse"/>
          <p:cNvSpPr/>
          <p:nvPr/>
        </p:nvSpPr>
        <p:spPr>
          <a:xfrm>
            <a:off x="6090964" y="3591018"/>
            <a:ext cx="3053036" cy="1368152"/>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Esquema de Temas Importantes</a:t>
            </a:r>
            <a:endParaRPr lang="es-ES" sz="2400" b="1" dirty="0"/>
          </a:p>
        </p:txBody>
      </p:sp>
      <p:sp>
        <p:nvSpPr>
          <p:cNvPr id="5" name="4 Flecha a la derecha con muesca"/>
          <p:cNvSpPr/>
          <p:nvPr/>
        </p:nvSpPr>
        <p:spPr>
          <a:xfrm>
            <a:off x="3995936" y="4023066"/>
            <a:ext cx="2095028" cy="504056"/>
          </a:xfrm>
          <a:prstGeom prst="notchedRight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4283968" y="1988840"/>
            <a:ext cx="2160240" cy="158417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CONSEJO DEL AGUA DE LA DEMARCACIÓN</a:t>
            </a:r>
            <a:endParaRPr lang="es-ES" sz="1600" b="1" dirty="0"/>
          </a:p>
        </p:txBody>
      </p:sp>
      <p:sp>
        <p:nvSpPr>
          <p:cNvPr id="8" name="7 Flecha a la derecha con muesca"/>
          <p:cNvSpPr/>
          <p:nvPr/>
        </p:nvSpPr>
        <p:spPr>
          <a:xfrm rot="5400000">
            <a:off x="5211071" y="3726033"/>
            <a:ext cx="306034" cy="288032"/>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167756" y="2312876"/>
            <a:ext cx="2311276" cy="9361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Propuestas y sugerencias de las partes interesadas </a:t>
            </a:r>
            <a:endParaRPr lang="es-ES" b="1" dirty="0"/>
          </a:p>
        </p:txBody>
      </p:sp>
      <p:sp>
        <p:nvSpPr>
          <p:cNvPr id="13" name="12 Rectángulo"/>
          <p:cNvSpPr/>
          <p:nvPr/>
        </p:nvSpPr>
        <p:spPr>
          <a:xfrm>
            <a:off x="1230128" y="5373216"/>
            <a:ext cx="2248904" cy="9361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Observaciones de la Consulta Pública</a:t>
            </a:r>
            <a:endParaRPr lang="es-ES" b="1" dirty="0"/>
          </a:p>
        </p:txBody>
      </p:sp>
      <p:sp>
        <p:nvSpPr>
          <p:cNvPr id="14" name="13 Flecha a la derecha con muesca"/>
          <p:cNvSpPr/>
          <p:nvPr/>
        </p:nvSpPr>
        <p:spPr>
          <a:xfrm rot="5400000">
            <a:off x="2201563" y="3284863"/>
            <a:ext cx="306034" cy="288032"/>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 la derecha con muesca"/>
          <p:cNvSpPr/>
          <p:nvPr/>
        </p:nvSpPr>
        <p:spPr>
          <a:xfrm rot="16200000">
            <a:off x="2170377" y="4995174"/>
            <a:ext cx="306034" cy="288032"/>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86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P spid="7" grpId="0" animBg="1"/>
      <p:bldP spid="8" grpId="0" animBg="1"/>
      <p:bldP spid="9"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0340" y="3353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0340" y="663660"/>
            <a:ext cx="9123660" cy="677108"/>
          </a:xfrm>
          <a:prstGeom prst="rect">
            <a:avLst/>
          </a:prstGeom>
          <a:noFill/>
        </p:spPr>
        <p:txBody>
          <a:bodyPr wrap="square" rtlCol="0">
            <a:spAutoFit/>
          </a:bodyPr>
          <a:lstStyle/>
          <a:p>
            <a:pPr algn="ctr"/>
            <a:r>
              <a:rPr lang="es-ES" sz="3800" b="1" dirty="0" smtClean="0">
                <a:solidFill>
                  <a:srgbClr val="339966"/>
                </a:solidFill>
                <a:latin typeface="Arial Narrow" panose="020B0606020202030204" pitchFamily="34" charset="0"/>
              </a:rPr>
              <a:t>Contenido del Esquema de Temas Importantes</a:t>
            </a:r>
            <a:endParaRPr lang="es-ES" sz="3800" b="1" dirty="0">
              <a:solidFill>
                <a:srgbClr val="339966"/>
              </a:solidFill>
              <a:latin typeface="Arial Narrow" panose="020B0606020202030204" pitchFamily="34" charset="0"/>
            </a:endParaRPr>
          </a:p>
        </p:txBody>
      </p:sp>
      <p:sp>
        <p:nvSpPr>
          <p:cNvPr id="2" name="1 CuadroTexto"/>
          <p:cNvSpPr txBox="1"/>
          <p:nvPr/>
        </p:nvSpPr>
        <p:spPr>
          <a:xfrm>
            <a:off x="282824" y="1556792"/>
            <a:ext cx="4577208" cy="4647426"/>
          </a:xfrm>
          <a:prstGeom prst="rect">
            <a:avLst/>
          </a:prstGeom>
          <a:noFill/>
        </p:spPr>
        <p:txBody>
          <a:bodyPr wrap="square" rtlCol="0">
            <a:spAutoFit/>
          </a:bodyPr>
          <a:lstStyle/>
          <a:p>
            <a:pPr marL="360363" indent="-360363">
              <a:buFont typeface="Wingdings" panose="05000000000000000000" pitchFamily="2" charset="2"/>
              <a:buChar char="v"/>
            </a:pPr>
            <a:r>
              <a:rPr lang="es-ES" sz="2800" b="1" dirty="0" smtClean="0">
                <a:solidFill>
                  <a:srgbClr val="339966"/>
                </a:solidFill>
              </a:rPr>
              <a:t>Memoria</a:t>
            </a:r>
          </a:p>
          <a:p>
            <a:pPr marL="630238" lvl="1" indent="-360363">
              <a:buFont typeface="Wingdings" panose="05000000000000000000" pitchFamily="2" charset="2"/>
              <a:buChar char="v"/>
            </a:pPr>
            <a:r>
              <a:rPr lang="es-ES" sz="2400" b="1" dirty="0" smtClean="0">
                <a:solidFill>
                  <a:srgbClr val="339966"/>
                </a:solidFill>
              </a:rPr>
              <a:t>Introducción</a:t>
            </a:r>
          </a:p>
          <a:p>
            <a:pPr marL="630238" lvl="1" indent="-360363">
              <a:buFont typeface="Wingdings" panose="05000000000000000000" pitchFamily="2" charset="2"/>
              <a:buChar char="v"/>
            </a:pPr>
            <a:r>
              <a:rPr lang="es-ES" sz="2400" b="1" dirty="0" smtClean="0">
                <a:solidFill>
                  <a:srgbClr val="339966"/>
                </a:solidFill>
              </a:rPr>
              <a:t>Elementos y planteamiento</a:t>
            </a:r>
          </a:p>
          <a:p>
            <a:pPr marL="630238" lvl="1" indent="-360363">
              <a:buFont typeface="Wingdings" panose="05000000000000000000" pitchFamily="2" charset="2"/>
              <a:buChar char="v"/>
            </a:pPr>
            <a:r>
              <a:rPr lang="es-ES" sz="2400" b="1" dirty="0" smtClean="0">
                <a:solidFill>
                  <a:srgbClr val="339966"/>
                </a:solidFill>
              </a:rPr>
              <a:t>Temas importantes</a:t>
            </a:r>
          </a:p>
          <a:p>
            <a:pPr marL="630238" lvl="1" indent="-360363">
              <a:buFont typeface="Wingdings" panose="05000000000000000000" pitchFamily="2" charset="2"/>
              <a:buChar char="v"/>
            </a:pPr>
            <a:r>
              <a:rPr lang="es-ES" sz="2400" b="1" dirty="0" smtClean="0">
                <a:solidFill>
                  <a:srgbClr val="339966"/>
                </a:solidFill>
              </a:rPr>
              <a:t>Presiones e impactos y sectores de riesgo para los objetivos</a:t>
            </a:r>
          </a:p>
          <a:p>
            <a:pPr marL="630238" lvl="1" indent="-360363">
              <a:buFont typeface="Wingdings" panose="05000000000000000000" pitchFamily="2" charset="2"/>
              <a:buChar char="v"/>
            </a:pPr>
            <a:r>
              <a:rPr lang="es-ES" sz="2400" b="1" dirty="0" smtClean="0">
                <a:solidFill>
                  <a:srgbClr val="339966"/>
                </a:solidFill>
              </a:rPr>
              <a:t>Directrices para revisión del PH</a:t>
            </a:r>
          </a:p>
          <a:p>
            <a:pPr marL="719138" lvl="1" indent="-628650">
              <a:buFont typeface="Wingdings" panose="05000000000000000000" pitchFamily="2" charset="2"/>
              <a:buChar char="v"/>
            </a:pPr>
            <a:endParaRPr lang="es-ES" sz="2400" b="1" dirty="0" smtClean="0">
              <a:solidFill>
                <a:srgbClr val="339966"/>
              </a:solidFill>
            </a:endParaRPr>
          </a:p>
          <a:p>
            <a:pPr marL="360363" indent="-360363">
              <a:buFont typeface="Wingdings" panose="05000000000000000000" pitchFamily="2" charset="2"/>
              <a:buChar char="v"/>
            </a:pPr>
            <a:r>
              <a:rPr lang="es-ES" sz="2800" b="1" dirty="0" smtClean="0">
                <a:solidFill>
                  <a:srgbClr val="339966"/>
                </a:solidFill>
              </a:rPr>
              <a:t>Anexo I</a:t>
            </a:r>
          </a:p>
          <a:p>
            <a:pPr marL="630238" lvl="1" indent="-360363">
              <a:buFont typeface="Wingdings" panose="05000000000000000000" pitchFamily="2" charset="2"/>
              <a:buChar char="v"/>
            </a:pPr>
            <a:r>
              <a:rPr lang="es-ES" sz="2400" b="1" dirty="0" smtClean="0">
                <a:solidFill>
                  <a:srgbClr val="339966"/>
                </a:solidFill>
              </a:rPr>
              <a:t>Cada una de las 18 fichas</a:t>
            </a:r>
            <a:endParaRPr lang="es-ES" sz="2400" b="1" dirty="0">
              <a:solidFill>
                <a:srgbClr val="339966"/>
              </a:solidFill>
            </a:endParaRPr>
          </a:p>
        </p:txBody>
      </p:sp>
      <p:sp>
        <p:nvSpPr>
          <p:cNvPr id="6" name="5 CuadroTexto"/>
          <p:cNvSpPr txBox="1"/>
          <p:nvPr/>
        </p:nvSpPr>
        <p:spPr>
          <a:xfrm>
            <a:off x="4551660" y="1340768"/>
            <a:ext cx="4320480" cy="5509200"/>
          </a:xfrm>
          <a:prstGeom prst="rect">
            <a:avLst/>
          </a:prstGeom>
          <a:solidFill>
            <a:srgbClr val="00B050"/>
          </a:solidFill>
        </p:spPr>
        <p:txBody>
          <a:bodyPr wrap="square" rtlCol="0">
            <a:spAutoFit/>
          </a:bodyPr>
          <a:lstStyle/>
          <a:p>
            <a:pPr marL="355600" indent="-355600">
              <a:buFont typeface="+mj-lt"/>
              <a:buAutoNum type="alphaLcParenR"/>
            </a:pPr>
            <a:r>
              <a:rPr lang="es-ES" sz="2000" b="1" dirty="0" smtClean="0">
                <a:solidFill>
                  <a:schemeClr val="bg1"/>
                </a:solidFill>
              </a:rPr>
              <a:t>Descripción </a:t>
            </a:r>
            <a:r>
              <a:rPr lang="es-ES" sz="2000" b="1" dirty="0">
                <a:solidFill>
                  <a:schemeClr val="bg1"/>
                </a:solidFill>
              </a:rPr>
              <a:t>y localización del problema.</a:t>
            </a:r>
          </a:p>
          <a:p>
            <a:pPr marL="355600" indent="-355600">
              <a:buFont typeface="+mj-lt"/>
              <a:buAutoNum type="alphaLcParenR"/>
            </a:pPr>
            <a:r>
              <a:rPr lang="es-ES" sz="2000" b="1" dirty="0" smtClean="0">
                <a:solidFill>
                  <a:schemeClr val="bg1"/>
                </a:solidFill>
              </a:rPr>
              <a:t>Naturaleza </a:t>
            </a:r>
            <a:r>
              <a:rPr lang="es-ES" sz="2000" b="1" dirty="0">
                <a:solidFill>
                  <a:schemeClr val="bg1"/>
                </a:solidFill>
              </a:rPr>
              <a:t>y origen de las presiones generadoras del problema, incluyendo los sectores y actividades generadoras.</a:t>
            </a:r>
          </a:p>
          <a:p>
            <a:pPr marL="355600" indent="-355600">
              <a:buFont typeface="+mj-lt"/>
              <a:buAutoNum type="alphaLcParenR"/>
            </a:pPr>
            <a:r>
              <a:rPr lang="es-ES" sz="2000" b="1" dirty="0" smtClean="0">
                <a:solidFill>
                  <a:schemeClr val="bg1"/>
                </a:solidFill>
              </a:rPr>
              <a:t>Planteamiento </a:t>
            </a:r>
            <a:r>
              <a:rPr lang="es-ES" sz="2000" b="1" dirty="0">
                <a:solidFill>
                  <a:schemeClr val="bg1"/>
                </a:solidFill>
              </a:rPr>
              <a:t>de alternativas, incluyendo los sectores y actividades afectadas por las posibles soluciones:</a:t>
            </a:r>
          </a:p>
          <a:p>
            <a:pPr marL="539750" lvl="1" indent="-269875">
              <a:buFont typeface="+mj-lt"/>
              <a:buAutoNum type="romanUcPeriod"/>
            </a:pPr>
            <a:r>
              <a:rPr lang="es-ES" b="1" dirty="0" smtClean="0">
                <a:solidFill>
                  <a:schemeClr val="bg1"/>
                </a:solidFill>
              </a:rPr>
              <a:t>Previsible </a:t>
            </a:r>
            <a:r>
              <a:rPr lang="es-ES" b="1" dirty="0">
                <a:solidFill>
                  <a:schemeClr val="bg1"/>
                </a:solidFill>
              </a:rPr>
              <a:t>evolución del problema bajo el escenario tendencial (alternativa 0).</a:t>
            </a:r>
          </a:p>
          <a:p>
            <a:pPr marL="539750" lvl="1" indent="-269875">
              <a:buFont typeface="+mj-lt"/>
              <a:buAutoNum type="romanUcPeriod"/>
            </a:pPr>
            <a:r>
              <a:rPr lang="es-ES" b="1" dirty="0" smtClean="0">
                <a:solidFill>
                  <a:schemeClr val="bg1"/>
                </a:solidFill>
              </a:rPr>
              <a:t>Soluciones </a:t>
            </a:r>
            <a:r>
              <a:rPr lang="es-ES" b="1" dirty="0">
                <a:solidFill>
                  <a:schemeClr val="bg1"/>
                </a:solidFill>
              </a:rPr>
              <a:t>alternativas, en su caso.</a:t>
            </a:r>
          </a:p>
          <a:p>
            <a:pPr marL="355600" indent="-355600">
              <a:buFont typeface="+mj-lt"/>
              <a:buAutoNum type="alphaLcParenR" startAt="4"/>
            </a:pPr>
            <a:r>
              <a:rPr lang="es-ES" sz="2000" b="1" dirty="0" smtClean="0">
                <a:solidFill>
                  <a:schemeClr val="bg1"/>
                </a:solidFill>
              </a:rPr>
              <a:t>Decisiones </a:t>
            </a:r>
            <a:r>
              <a:rPr lang="es-ES" sz="2000" b="1" dirty="0">
                <a:solidFill>
                  <a:schemeClr val="bg1"/>
                </a:solidFill>
              </a:rPr>
              <a:t>que pueden adoptarse de cara a la configuración del futuro Plan.</a:t>
            </a:r>
          </a:p>
          <a:p>
            <a:pPr marL="355600" indent="-355600">
              <a:buFont typeface="+mj-lt"/>
              <a:buAutoNum type="alphaLcParenR" startAt="4"/>
            </a:pPr>
            <a:r>
              <a:rPr lang="es-ES" sz="2000" b="1" dirty="0" smtClean="0">
                <a:solidFill>
                  <a:schemeClr val="bg1"/>
                </a:solidFill>
              </a:rPr>
              <a:t>Temas </a:t>
            </a:r>
            <a:r>
              <a:rPr lang="es-ES" sz="2000" b="1" dirty="0">
                <a:solidFill>
                  <a:schemeClr val="bg1"/>
                </a:solidFill>
              </a:rPr>
              <a:t>relacionado</a:t>
            </a:r>
            <a:r>
              <a:rPr lang="es-ES" sz="2000" b="1" dirty="0">
                <a:solidFill>
                  <a:srgbClr val="339966"/>
                </a:solidFill>
              </a:rPr>
              <a:t>s</a:t>
            </a:r>
          </a:p>
        </p:txBody>
      </p:sp>
      <p:sp>
        <p:nvSpPr>
          <p:cNvPr id="3" name="2 Flecha doblada"/>
          <p:cNvSpPr/>
          <p:nvPr/>
        </p:nvSpPr>
        <p:spPr>
          <a:xfrm>
            <a:off x="3707904" y="4653136"/>
            <a:ext cx="843756" cy="1152128"/>
          </a:xfrm>
          <a:prstGeom prst="ben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6247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175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0170" y="476672"/>
            <a:ext cx="9123660" cy="677108"/>
          </a:xfrm>
          <a:prstGeom prst="rect">
            <a:avLst/>
          </a:prstGeom>
          <a:noFill/>
        </p:spPr>
        <p:txBody>
          <a:bodyPr wrap="square" rtlCol="0">
            <a:spAutoFit/>
          </a:bodyPr>
          <a:lstStyle/>
          <a:p>
            <a:pPr algn="ctr"/>
            <a:r>
              <a:rPr lang="es-ES" sz="3800" b="1" dirty="0" smtClean="0">
                <a:solidFill>
                  <a:srgbClr val="339966"/>
                </a:solidFill>
                <a:latin typeface="Arial Narrow" panose="020B0606020202030204" pitchFamily="34" charset="0"/>
              </a:rPr>
              <a:t>Temas Importantes del tercer ciclo</a:t>
            </a:r>
            <a:endParaRPr lang="es-ES" sz="3800" b="1" dirty="0">
              <a:solidFill>
                <a:srgbClr val="339966"/>
              </a:solidFill>
              <a:latin typeface="Arial Narrow" panose="020B060602020203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37333799"/>
              </p:ext>
            </p:extLst>
          </p:nvPr>
        </p:nvGraphicFramePr>
        <p:xfrm>
          <a:off x="106124" y="1153780"/>
          <a:ext cx="9005986" cy="5327904"/>
        </p:xfrm>
        <a:graphic>
          <a:graphicData uri="http://schemas.openxmlformats.org/drawingml/2006/table">
            <a:tbl>
              <a:tblPr firstRow="1" firstCol="1" lastRow="1" lastCol="1" bandRow="1" bandCol="1">
                <a:tableStyleId>{5C22544A-7EE6-4342-B048-85BDC9FD1C3A}</a:tableStyleId>
              </a:tblPr>
              <a:tblGrid>
                <a:gridCol w="1728192"/>
                <a:gridCol w="432048"/>
                <a:gridCol w="6845746"/>
              </a:tblGrid>
              <a:tr h="250392">
                <a:tc rowSpan="8">
                  <a:txBody>
                    <a:bodyPr/>
                    <a:lstStyle/>
                    <a:p>
                      <a:pPr>
                        <a:lnSpc>
                          <a:spcPct val="115000"/>
                        </a:lnSpc>
                        <a:spcAft>
                          <a:spcPts val="0"/>
                        </a:spcAft>
                      </a:pPr>
                      <a:r>
                        <a:rPr lang="es-ES" sz="1400" dirty="0">
                          <a:effectLst/>
                        </a:rPr>
                        <a:t>I. Cumplimiento de objetivos medioambientales</a:t>
                      </a:r>
                      <a:endParaRPr lang="es-ES" sz="1400" dirty="0">
                        <a:effectLst/>
                        <a:latin typeface="Arial"/>
                        <a:ea typeface="Georgia"/>
                      </a:endParaRPr>
                    </a:p>
                  </a:txBody>
                  <a:tcPr marL="14889" marR="14889" marT="0" marB="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339966"/>
                    </a:solidFill>
                  </a:tcPr>
                </a:tc>
                <a:tc>
                  <a:txBody>
                    <a:bodyPr/>
                    <a:lstStyle/>
                    <a:p>
                      <a:pPr algn="ctr">
                        <a:lnSpc>
                          <a:spcPct val="115000"/>
                        </a:lnSpc>
                        <a:spcAft>
                          <a:spcPts val="0"/>
                        </a:spcAft>
                      </a:pPr>
                      <a:r>
                        <a:rPr lang="es-ES" sz="1400" b="1" dirty="0">
                          <a:solidFill>
                            <a:srgbClr val="00B050"/>
                          </a:solidFill>
                          <a:effectLst/>
                        </a:rPr>
                        <a:t>1</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CFF99"/>
                    </a:solidFill>
                  </a:tcPr>
                </a:tc>
                <a:tc>
                  <a:txBody>
                    <a:bodyPr/>
                    <a:lstStyle/>
                    <a:p>
                      <a:pPr>
                        <a:lnSpc>
                          <a:spcPct val="115000"/>
                        </a:lnSpc>
                        <a:spcAft>
                          <a:spcPts val="0"/>
                        </a:spcAft>
                      </a:pPr>
                      <a:r>
                        <a:rPr lang="es-ES" sz="1600" dirty="0">
                          <a:solidFill>
                            <a:srgbClr val="00B050"/>
                          </a:solidFill>
                          <a:effectLst/>
                        </a:rPr>
                        <a:t>Contaminación de origen urbano</a:t>
                      </a:r>
                      <a:endParaRPr lang="es-ES" sz="1600" dirty="0">
                        <a:solidFill>
                          <a:srgbClr val="00B050"/>
                        </a:solidFill>
                        <a:effectLst/>
                        <a:latin typeface="Arial"/>
                        <a:ea typeface="Georgia"/>
                      </a:endParaRPr>
                    </a:p>
                  </a:txBody>
                  <a:tcPr marL="14889" marR="14889" marT="0" marB="0">
                    <a:lnB w="12700" cap="flat" cmpd="sng" algn="ctr">
                      <a:solidFill>
                        <a:schemeClr val="bg1"/>
                      </a:solidFill>
                      <a:prstDash val="solid"/>
                      <a:round/>
                      <a:headEnd type="none" w="med" len="med"/>
                      <a:tailEnd type="none" w="med" len="med"/>
                    </a:lnB>
                    <a:solidFill>
                      <a:srgbClr val="CCFF99"/>
                    </a:solidFill>
                  </a:tcPr>
                </a:tc>
              </a:tr>
              <a:tr h="196507">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2</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99FF33"/>
                    </a:solidFill>
                  </a:tcPr>
                </a:tc>
                <a:tc>
                  <a:txBody>
                    <a:bodyPr/>
                    <a:lstStyle/>
                    <a:p>
                      <a:pPr>
                        <a:lnSpc>
                          <a:spcPct val="115000"/>
                        </a:lnSpc>
                        <a:spcAft>
                          <a:spcPts val="0"/>
                        </a:spcAft>
                      </a:pPr>
                      <a:r>
                        <a:rPr lang="es-ES" sz="1600" dirty="0">
                          <a:solidFill>
                            <a:srgbClr val="00B050"/>
                          </a:solidFill>
                          <a:effectLst/>
                        </a:rPr>
                        <a:t>Contaminación puntual por vertidos industriales</a:t>
                      </a:r>
                      <a:endParaRPr lang="es-ES" sz="1600" dirty="0">
                        <a:solidFill>
                          <a:srgbClr val="00B050"/>
                        </a:solidFill>
                        <a:effectLst/>
                        <a:latin typeface="Arial"/>
                        <a:ea typeface="Georgia"/>
                      </a:endParaRPr>
                    </a:p>
                  </a:txBody>
                  <a:tcPr marL="14889" marR="14889" marT="0" marB="0" anchor="ctr">
                    <a:lnT w="12700" cap="flat" cmpd="sng" algn="ctr">
                      <a:solidFill>
                        <a:schemeClr val="bg1"/>
                      </a:solidFill>
                      <a:prstDash val="solid"/>
                      <a:round/>
                      <a:headEnd type="none" w="med" len="med"/>
                      <a:tailEnd type="none" w="med" len="med"/>
                    </a:lnT>
                    <a:solidFill>
                      <a:srgbClr val="99FF33"/>
                    </a:solidFill>
                  </a:tcPr>
                </a:tc>
              </a:tr>
              <a:tr h="84553">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3</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solidFill>
                      <a:srgbClr val="CCFF99"/>
                    </a:solidFill>
                  </a:tcPr>
                </a:tc>
                <a:tc>
                  <a:txBody>
                    <a:bodyPr/>
                    <a:lstStyle/>
                    <a:p>
                      <a:pPr>
                        <a:lnSpc>
                          <a:spcPct val="115000"/>
                        </a:lnSpc>
                        <a:spcAft>
                          <a:spcPts val="0"/>
                        </a:spcAft>
                      </a:pPr>
                      <a:r>
                        <a:rPr lang="es-ES" sz="1600" dirty="0">
                          <a:solidFill>
                            <a:srgbClr val="00B050"/>
                          </a:solidFill>
                          <a:effectLst/>
                        </a:rPr>
                        <a:t>Contaminación difusa</a:t>
                      </a:r>
                      <a:endParaRPr lang="es-ES" sz="1600" dirty="0">
                        <a:solidFill>
                          <a:srgbClr val="00B050"/>
                        </a:solidFill>
                        <a:effectLst/>
                        <a:latin typeface="Arial"/>
                        <a:ea typeface="Georgia"/>
                      </a:endParaRPr>
                    </a:p>
                  </a:txBody>
                  <a:tcPr marL="14889" marR="14889" marT="0" marB="0">
                    <a:solidFill>
                      <a:srgbClr val="CCFF99"/>
                    </a:solidFill>
                  </a:tcPr>
                </a:tc>
              </a:tr>
              <a:tr h="44607">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4</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solidFill>
                      <a:srgbClr val="99FF33"/>
                    </a:solidFill>
                  </a:tcPr>
                </a:tc>
                <a:tc>
                  <a:txBody>
                    <a:bodyPr/>
                    <a:lstStyle/>
                    <a:p>
                      <a:pPr>
                        <a:lnSpc>
                          <a:spcPct val="115000"/>
                        </a:lnSpc>
                        <a:spcAft>
                          <a:spcPts val="0"/>
                        </a:spcAft>
                      </a:pPr>
                      <a:r>
                        <a:rPr lang="es-ES" sz="1600" dirty="0">
                          <a:solidFill>
                            <a:srgbClr val="00B050"/>
                          </a:solidFill>
                          <a:effectLst/>
                        </a:rPr>
                        <a:t>Otras fuentes de contaminación</a:t>
                      </a:r>
                      <a:endParaRPr lang="es-ES" sz="1600" dirty="0">
                        <a:solidFill>
                          <a:srgbClr val="00B050"/>
                        </a:solidFill>
                        <a:effectLst/>
                        <a:latin typeface="Arial"/>
                        <a:ea typeface="Georgia"/>
                      </a:endParaRPr>
                    </a:p>
                  </a:txBody>
                  <a:tcPr marL="14889" marR="14889" marT="0" marB="0" anchor="ctr">
                    <a:solidFill>
                      <a:srgbClr val="99FF33"/>
                    </a:solidFill>
                  </a:tcPr>
                </a:tc>
              </a:tr>
              <a:tr h="76669">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5</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solidFill>
                      <a:srgbClr val="CCFF99"/>
                    </a:solidFill>
                  </a:tcPr>
                </a:tc>
                <a:tc>
                  <a:txBody>
                    <a:bodyPr/>
                    <a:lstStyle/>
                    <a:p>
                      <a:pPr>
                        <a:lnSpc>
                          <a:spcPct val="115000"/>
                        </a:lnSpc>
                        <a:spcAft>
                          <a:spcPts val="0"/>
                        </a:spcAft>
                      </a:pPr>
                      <a:r>
                        <a:rPr lang="es-ES" sz="1600" dirty="0">
                          <a:solidFill>
                            <a:srgbClr val="00B050"/>
                          </a:solidFill>
                          <a:effectLst/>
                        </a:rPr>
                        <a:t>Alteraciones </a:t>
                      </a:r>
                      <a:r>
                        <a:rPr lang="es-ES" sz="1600" dirty="0" err="1">
                          <a:solidFill>
                            <a:srgbClr val="00B050"/>
                          </a:solidFill>
                          <a:effectLst/>
                        </a:rPr>
                        <a:t>hidromorfológicas</a:t>
                      </a:r>
                      <a:r>
                        <a:rPr lang="es-ES" sz="1600" dirty="0">
                          <a:solidFill>
                            <a:srgbClr val="00B050"/>
                          </a:solidFill>
                          <a:effectLst/>
                        </a:rPr>
                        <a:t> y ocupación del dominio público</a:t>
                      </a:r>
                      <a:endParaRPr lang="es-ES" sz="1600" dirty="0">
                        <a:solidFill>
                          <a:srgbClr val="00B050"/>
                        </a:solidFill>
                        <a:effectLst/>
                        <a:latin typeface="Arial"/>
                        <a:ea typeface="Georgia"/>
                      </a:endParaRPr>
                    </a:p>
                  </a:txBody>
                  <a:tcPr marL="14889" marR="14889" marT="0" marB="0">
                    <a:solidFill>
                      <a:srgbClr val="CCFF99"/>
                    </a:solidFill>
                  </a:tcPr>
                </a:tc>
              </a:tr>
              <a:tr h="36723">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6</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solidFill>
                      <a:srgbClr val="99FF33"/>
                    </a:solidFill>
                  </a:tcPr>
                </a:tc>
                <a:tc>
                  <a:txBody>
                    <a:bodyPr/>
                    <a:lstStyle/>
                    <a:p>
                      <a:pPr>
                        <a:lnSpc>
                          <a:spcPct val="115000"/>
                        </a:lnSpc>
                        <a:spcAft>
                          <a:spcPts val="0"/>
                        </a:spcAft>
                      </a:pPr>
                      <a:r>
                        <a:rPr lang="es-ES" sz="1600" dirty="0">
                          <a:solidFill>
                            <a:srgbClr val="00B050"/>
                          </a:solidFill>
                          <a:effectLst/>
                        </a:rPr>
                        <a:t>Mantenimiento de caudales ecológicos</a:t>
                      </a:r>
                      <a:endParaRPr lang="es-ES" sz="1600" dirty="0">
                        <a:solidFill>
                          <a:srgbClr val="00B050"/>
                        </a:solidFill>
                        <a:effectLst/>
                        <a:latin typeface="Arial"/>
                        <a:ea typeface="Georgia"/>
                      </a:endParaRPr>
                    </a:p>
                  </a:txBody>
                  <a:tcPr marL="14889" marR="14889" marT="0" marB="0">
                    <a:solidFill>
                      <a:srgbClr val="99FF33"/>
                    </a:solidFill>
                  </a:tcPr>
                </a:tc>
              </a:tr>
              <a:tr h="0">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7</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solidFill>
                      <a:srgbClr val="CCFF99"/>
                    </a:solidFill>
                  </a:tcPr>
                </a:tc>
                <a:tc>
                  <a:txBody>
                    <a:bodyPr/>
                    <a:lstStyle/>
                    <a:p>
                      <a:pPr>
                        <a:lnSpc>
                          <a:spcPct val="115000"/>
                        </a:lnSpc>
                        <a:spcAft>
                          <a:spcPts val="0"/>
                        </a:spcAft>
                      </a:pPr>
                      <a:r>
                        <a:rPr lang="es-ES" sz="1600" dirty="0">
                          <a:solidFill>
                            <a:srgbClr val="00B050"/>
                          </a:solidFill>
                          <a:effectLst/>
                        </a:rPr>
                        <a:t>Especies </a:t>
                      </a:r>
                      <a:r>
                        <a:rPr lang="es-ES" sz="1600" dirty="0" err="1">
                          <a:solidFill>
                            <a:srgbClr val="00B050"/>
                          </a:solidFill>
                          <a:effectLst/>
                        </a:rPr>
                        <a:t>alóctonas</a:t>
                      </a:r>
                      <a:r>
                        <a:rPr lang="es-ES" sz="1600" dirty="0">
                          <a:solidFill>
                            <a:srgbClr val="00B050"/>
                          </a:solidFill>
                          <a:effectLst/>
                        </a:rPr>
                        <a:t> invasoras</a:t>
                      </a:r>
                      <a:endParaRPr lang="es-ES" sz="1600" dirty="0">
                        <a:solidFill>
                          <a:srgbClr val="00B050"/>
                        </a:solidFill>
                        <a:effectLst/>
                        <a:latin typeface="Arial"/>
                        <a:ea typeface="Georgia"/>
                      </a:endParaRPr>
                    </a:p>
                  </a:txBody>
                  <a:tcPr marL="14889" marR="14889" marT="0" marB="0" anchor="ctr">
                    <a:solidFill>
                      <a:srgbClr val="CCFF99"/>
                    </a:solidFill>
                  </a:tcPr>
                </a:tc>
              </a:tr>
              <a:tr h="100847">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8</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99FF33"/>
                    </a:solidFill>
                  </a:tcPr>
                </a:tc>
                <a:tc>
                  <a:txBody>
                    <a:bodyPr/>
                    <a:lstStyle/>
                    <a:p>
                      <a:pPr>
                        <a:lnSpc>
                          <a:spcPct val="115000"/>
                        </a:lnSpc>
                        <a:spcAft>
                          <a:spcPts val="0"/>
                        </a:spcAft>
                      </a:pPr>
                      <a:r>
                        <a:rPr lang="es-ES" sz="1600" dirty="0">
                          <a:solidFill>
                            <a:srgbClr val="00B050"/>
                          </a:solidFill>
                          <a:effectLst/>
                        </a:rPr>
                        <a:t>Protección de hábitat y especies asociadas a zonas protegidas</a:t>
                      </a:r>
                      <a:endParaRPr lang="es-ES" sz="1600" dirty="0">
                        <a:solidFill>
                          <a:srgbClr val="00B050"/>
                        </a:solidFill>
                        <a:effectLst/>
                        <a:latin typeface="Arial"/>
                        <a:ea typeface="Georgia"/>
                      </a:endParaRPr>
                    </a:p>
                  </a:txBody>
                  <a:tcPr marL="14889" marR="14889" marT="0" marB="0" anchor="ctr">
                    <a:lnB w="28575" cap="flat" cmpd="sng" algn="ctr">
                      <a:solidFill>
                        <a:schemeClr val="bg1"/>
                      </a:solidFill>
                      <a:prstDash val="solid"/>
                      <a:round/>
                      <a:headEnd type="none" w="med" len="med"/>
                      <a:tailEnd type="none" w="med" len="med"/>
                    </a:lnB>
                    <a:solidFill>
                      <a:srgbClr val="99FF33"/>
                    </a:solidFill>
                  </a:tcPr>
                </a:tc>
              </a:tr>
              <a:tr h="204917">
                <a:tc rowSpan="3">
                  <a:txBody>
                    <a:bodyPr/>
                    <a:lstStyle/>
                    <a:p>
                      <a:pPr>
                        <a:lnSpc>
                          <a:spcPct val="115000"/>
                        </a:lnSpc>
                        <a:spcAft>
                          <a:spcPts val="0"/>
                        </a:spcAft>
                      </a:pPr>
                      <a:r>
                        <a:rPr lang="es-ES" sz="1400" dirty="0">
                          <a:effectLst/>
                        </a:rPr>
                        <a:t>II. Atención de las demandas y racionalidad del uso</a:t>
                      </a:r>
                      <a:endParaRPr lang="es-ES" sz="1400" dirty="0">
                        <a:effectLst/>
                        <a:latin typeface="Arial"/>
                        <a:ea typeface="Georgia"/>
                      </a:endParaRPr>
                    </a:p>
                  </a:txBody>
                  <a:tcPr marL="14889" marR="14889"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39966"/>
                    </a:solidFill>
                  </a:tcPr>
                </a:tc>
                <a:tc>
                  <a:txBody>
                    <a:bodyPr/>
                    <a:lstStyle/>
                    <a:p>
                      <a:pPr algn="ctr">
                        <a:lnSpc>
                          <a:spcPct val="115000"/>
                        </a:lnSpc>
                        <a:spcAft>
                          <a:spcPts val="0"/>
                        </a:spcAft>
                      </a:pPr>
                      <a:r>
                        <a:rPr lang="es-ES" sz="1400" b="1" dirty="0">
                          <a:solidFill>
                            <a:srgbClr val="00B050"/>
                          </a:solidFill>
                          <a:effectLst/>
                        </a:rPr>
                        <a:t>9</a:t>
                      </a:r>
                      <a:endParaRPr lang="es-ES" sz="1400" b="1" dirty="0">
                        <a:solidFill>
                          <a:srgbClr val="00B050"/>
                        </a:solidFill>
                        <a:effectLst/>
                        <a:latin typeface="Arial"/>
                        <a:ea typeface="Calibri"/>
                      </a:endParaRPr>
                    </a:p>
                  </a:txBody>
                  <a:tcPr marL="14889" marR="14889" marT="0" marB="0" anchor="ctr">
                    <a:lnT w="28575" cap="flat" cmpd="sng" algn="ctr">
                      <a:solidFill>
                        <a:schemeClr val="bg1"/>
                      </a:solidFill>
                      <a:prstDash val="solid"/>
                      <a:round/>
                      <a:headEnd type="none" w="med" len="med"/>
                      <a:tailEnd type="none" w="med" len="med"/>
                    </a:lnT>
                    <a:solidFill>
                      <a:srgbClr val="CCFF99"/>
                    </a:solidFill>
                  </a:tcPr>
                </a:tc>
                <a:tc>
                  <a:txBody>
                    <a:bodyPr/>
                    <a:lstStyle/>
                    <a:p>
                      <a:pPr>
                        <a:lnSpc>
                          <a:spcPct val="115000"/>
                        </a:lnSpc>
                        <a:spcAft>
                          <a:spcPts val="0"/>
                        </a:spcAft>
                      </a:pPr>
                      <a:r>
                        <a:rPr lang="es-ES" sz="1600" dirty="0">
                          <a:solidFill>
                            <a:srgbClr val="00B050"/>
                          </a:solidFill>
                          <a:effectLst/>
                        </a:rPr>
                        <a:t>Abastecimiento urbano y a la población dispersa</a:t>
                      </a:r>
                      <a:endParaRPr lang="es-ES" sz="1600" dirty="0">
                        <a:solidFill>
                          <a:srgbClr val="00B050"/>
                        </a:solidFill>
                        <a:effectLst/>
                        <a:latin typeface="Arial"/>
                        <a:ea typeface="Georgia"/>
                      </a:endParaRPr>
                    </a:p>
                  </a:txBody>
                  <a:tcPr marL="14889" marR="14889" marT="0" marB="0" anchor="ctr">
                    <a:lnT w="28575" cap="flat" cmpd="sng" algn="ctr">
                      <a:solidFill>
                        <a:schemeClr val="bg1"/>
                      </a:solidFill>
                      <a:prstDash val="solid"/>
                      <a:round/>
                      <a:headEnd type="none" w="med" len="med"/>
                      <a:tailEnd type="none" w="med" len="med"/>
                    </a:lnT>
                    <a:solidFill>
                      <a:srgbClr val="CCFF99"/>
                    </a:solidFill>
                  </a:tcPr>
                </a:tc>
              </a:tr>
              <a:tr h="308987">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10</a:t>
                      </a:r>
                      <a:endParaRPr lang="es-ES" sz="1400" b="1" dirty="0">
                        <a:solidFill>
                          <a:srgbClr val="00B050"/>
                        </a:solidFill>
                        <a:effectLst/>
                        <a:latin typeface="Arial"/>
                        <a:ea typeface="Calibri"/>
                      </a:endParaRPr>
                    </a:p>
                  </a:txBody>
                  <a:tcPr marL="14889" marR="14889" marT="0" marB="0" anchor="ctr">
                    <a:solidFill>
                      <a:srgbClr val="99FF33"/>
                    </a:solidFill>
                  </a:tcPr>
                </a:tc>
                <a:tc>
                  <a:txBody>
                    <a:bodyPr/>
                    <a:lstStyle/>
                    <a:p>
                      <a:pPr>
                        <a:lnSpc>
                          <a:spcPct val="115000"/>
                        </a:lnSpc>
                        <a:spcAft>
                          <a:spcPts val="0"/>
                        </a:spcAft>
                      </a:pPr>
                      <a:r>
                        <a:rPr lang="es-ES" sz="1600" dirty="0">
                          <a:solidFill>
                            <a:srgbClr val="00B050"/>
                          </a:solidFill>
                          <a:effectLst/>
                        </a:rPr>
                        <a:t>Adaptación de los escenarios de aprovechamiento a las previsiones de Cambio Climático</a:t>
                      </a:r>
                      <a:endParaRPr lang="es-ES" sz="1600" dirty="0">
                        <a:solidFill>
                          <a:srgbClr val="00B050"/>
                        </a:solidFill>
                        <a:effectLst/>
                        <a:latin typeface="Arial"/>
                        <a:ea typeface="Georgia"/>
                      </a:endParaRPr>
                    </a:p>
                  </a:txBody>
                  <a:tcPr marL="14889" marR="14889" marT="0" marB="0" anchor="ctr">
                    <a:solidFill>
                      <a:srgbClr val="99FF33"/>
                    </a:solidFill>
                  </a:tcPr>
                </a:tc>
              </a:tr>
              <a:tr h="126292">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11</a:t>
                      </a:r>
                      <a:endParaRPr lang="es-ES" sz="1400" b="1" dirty="0">
                        <a:solidFill>
                          <a:srgbClr val="00B050"/>
                        </a:solidFill>
                        <a:effectLst/>
                        <a:latin typeface="Arial"/>
                        <a:ea typeface="Calibri"/>
                      </a:endParaRPr>
                    </a:p>
                  </a:txBody>
                  <a:tcPr marL="14889" marR="14889" marT="0" marB="0" anchor="ctr">
                    <a:lnB w="28575" cap="flat" cmpd="sng" algn="ctr">
                      <a:solidFill>
                        <a:schemeClr val="bg1"/>
                      </a:solidFill>
                      <a:prstDash val="solid"/>
                      <a:round/>
                      <a:headEnd type="none" w="med" len="med"/>
                      <a:tailEnd type="none" w="med" len="med"/>
                    </a:lnB>
                    <a:solidFill>
                      <a:srgbClr val="CCFF99"/>
                    </a:solidFill>
                  </a:tcPr>
                </a:tc>
                <a:tc>
                  <a:txBody>
                    <a:bodyPr/>
                    <a:lstStyle/>
                    <a:p>
                      <a:pPr>
                        <a:lnSpc>
                          <a:spcPct val="115000"/>
                        </a:lnSpc>
                        <a:spcAft>
                          <a:spcPts val="0"/>
                        </a:spcAft>
                      </a:pPr>
                      <a:r>
                        <a:rPr lang="es-ES" sz="1600" dirty="0">
                          <a:solidFill>
                            <a:srgbClr val="00B050"/>
                          </a:solidFill>
                          <a:effectLst/>
                        </a:rPr>
                        <a:t>Otros usos</a:t>
                      </a:r>
                      <a:endParaRPr lang="es-ES" sz="1600" dirty="0">
                        <a:solidFill>
                          <a:srgbClr val="00B050"/>
                        </a:solidFill>
                        <a:effectLst/>
                        <a:latin typeface="Arial"/>
                        <a:ea typeface="Georgia"/>
                      </a:endParaRPr>
                    </a:p>
                  </a:txBody>
                  <a:tcPr marL="14889" marR="14889" marT="0" marB="0" anchor="ctr">
                    <a:lnB w="28575" cap="flat" cmpd="sng" algn="ctr">
                      <a:solidFill>
                        <a:schemeClr val="bg1"/>
                      </a:solidFill>
                      <a:prstDash val="solid"/>
                      <a:round/>
                      <a:headEnd type="none" w="med" len="med"/>
                      <a:tailEnd type="none" w="med" len="med"/>
                    </a:lnB>
                    <a:solidFill>
                      <a:srgbClr val="CCFF99"/>
                    </a:solidFill>
                  </a:tcPr>
                </a:tc>
              </a:tr>
              <a:tr h="0">
                <a:tc rowSpan="3">
                  <a:txBody>
                    <a:bodyPr/>
                    <a:lstStyle/>
                    <a:p>
                      <a:pPr>
                        <a:lnSpc>
                          <a:spcPct val="115000"/>
                        </a:lnSpc>
                        <a:spcAft>
                          <a:spcPts val="0"/>
                        </a:spcAft>
                      </a:pPr>
                      <a:r>
                        <a:rPr lang="es-ES" sz="1400" dirty="0">
                          <a:effectLst/>
                        </a:rPr>
                        <a:t>III. Seguridad frente a fenómenos extremos</a:t>
                      </a:r>
                      <a:endParaRPr lang="es-ES" sz="1400" dirty="0">
                        <a:effectLst/>
                        <a:latin typeface="Arial"/>
                        <a:ea typeface="Georgia"/>
                      </a:endParaRPr>
                    </a:p>
                  </a:txBody>
                  <a:tcPr marL="14889" marR="14889"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39966"/>
                    </a:solidFill>
                  </a:tcPr>
                </a:tc>
                <a:tc>
                  <a:txBody>
                    <a:bodyPr/>
                    <a:lstStyle/>
                    <a:p>
                      <a:pPr algn="ctr">
                        <a:lnSpc>
                          <a:spcPct val="115000"/>
                        </a:lnSpc>
                        <a:spcAft>
                          <a:spcPts val="0"/>
                        </a:spcAft>
                      </a:pPr>
                      <a:r>
                        <a:rPr lang="es-ES" sz="1400" b="1" dirty="0">
                          <a:solidFill>
                            <a:srgbClr val="00B050"/>
                          </a:solidFill>
                          <a:effectLst/>
                        </a:rPr>
                        <a:t>12</a:t>
                      </a:r>
                      <a:endParaRPr lang="es-ES" sz="1400" b="1" dirty="0">
                        <a:solidFill>
                          <a:srgbClr val="00B050"/>
                        </a:solidFill>
                        <a:effectLst/>
                        <a:latin typeface="Arial"/>
                        <a:ea typeface="Calibri"/>
                      </a:endParaRPr>
                    </a:p>
                  </a:txBody>
                  <a:tcPr marL="14889" marR="14889" marT="0" marB="0" anchor="ctr">
                    <a:lnT w="28575" cap="flat" cmpd="sng" algn="ctr">
                      <a:solidFill>
                        <a:schemeClr val="bg1"/>
                      </a:solidFill>
                      <a:prstDash val="solid"/>
                      <a:round/>
                      <a:headEnd type="none" w="med" len="med"/>
                      <a:tailEnd type="none" w="med" len="med"/>
                    </a:lnT>
                    <a:solidFill>
                      <a:srgbClr val="99FF33"/>
                    </a:solidFill>
                  </a:tcPr>
                </a:tc>
                <a:tc>
                  <a:txBody>
                    <a:bodyPr/>
                    <a:lstStyle/>
                    <a:p>
                      <a:pPr>
                        <a:lnSpc>
                          <a:spcPct val="115000"/>
                        </a:lnSpc>
                        <a:spcAft>
                          <a:spcPts val="0"/>
                        </a:spcAft>
                      </a:pPr>
                      <a:r>
                        <a:rPr lang="es-ES" sz="1600" dirty="0">
                          <a:solidFill>
                            <a:srgbClr val="00B050"/>
                          </a:solidFill>
                          <a:effectLst/>
                        </a:rPr>
                        <a:t>Inundaciones</a:t>
                      </a:r>
                      <a:endParaRPr lang="es-ES" sz="1600" dirty="0">
                        <a:solidFill>
                          <a:srgbClr val="00B050"/>
                        </a:solidFill>
                        <a:effectLst/>
                        <a:latin typeface="Arial"/>
                        <a:ea typeface="Georgia"/>
                      </a:endParaRPr>
                    </a:p>
                  </a:txBody>
                  <a:tcPr marL="14889" marR="14889" marT="0" marB="0" anchor="ctr">
                    <a:lnT w="28575" cap="flat" cmpd="sng" algn="ctr">
                      <a:solidFill>
                        <a:schemeClr val="bg1"/>
                      </a:solidFill>
                      <a:prstDash val="solid"/>
                      <a:round/>
                      <a:headEnd type="none" w="med" len="med"/>
                      <a:tailEnd type="none" w="med" len="med"/>
                    </a:lnT>
                    <a:solidFill>
                      <a:srgbClr val="99FF33"/>
                    </a:solidFill>
                  </a:tcPr>
                </a:tc>
              </a:tr>
              <a:tr h="46400">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13</a:t>
                      </a:r>
                      <a:endParaRPr lang="es-ES" sz="1400" b="1" dirty="0">
                        <a:solidFill>
                          <a:srgbClr val="00B050"/>
                        </a:solidFill>
                        <a:effectLst/>
                        <a:latin typeface="Arial"/>
                        <a:ea typeface="Calibri"/>
                      </a:endParaRPr>
                    </a:p>
                  </a:txBody>
                  <a:tcPr marL="14889" marR="14889" marT="0" marB="0" anchor="ctr">
                    <a:solidFill>
                      <a:srgbClr val="CCFF99"/>
                    </a:solidFill>
                  </a:tcPr>
                </a:tc>
                <a:tc>
                  <a:txBody>
                    <a:bodyPr/>
                    <a:lstStyle/>
                    <a:p>
                      <a:pPr>
                        <a:lnSpc>
                          <a:spcPct val="115000"/>
                        </a:lnSpc>
                        <a:spcAft>
                          <a:spcPts val="0"/>
                        </a:spcAft>
                      </a:pPr>
                      <a:r>
                        <a:rPr lang="es-ES" sz="1600" dirty="0">
                          <a:solidFill>
                            <a:srgbClr val="00B050"/>
                          </a:solidFill>
                          <a:effectLst/>
                        </a:rPr>
                        <a:t>Sequías</a:t>
                      </a:r>
                      <a:endParaRPr lang="es-ES" sz="1600" dirty="0">
                        <a:solidFill>
                          <a:srgbClr val="00B050"/>
                        </a:solidFill>
                        <a:effectLst/>
                        <a:latin typeface="Arial"/>
                        <a:ea typeface="Georgia"/>
                      </a:endParaRPr>
                    </a:p>
                  </a:txBody>
                  <a:tcPr marL="14889" marR="14889" marT="0" marB="0" anchor="ctr">
                    <a:solidFill>
                      <a:srgbClr val="CCFF99"/>
                    </a:solidFill>
                  </a:tcPr>
                </a:tc>
              </a:tr>
              <a:tr h="150470">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14</a:t>
                      </a:r>
                      <a:endParaRPr lang="es-ES" sz="1400" b="1" dirty="0">
                        <a:solidFill>
                          <a:srgbClr val="00B050"/>
                        </a:solidFill>
                        <a:effectLst/>
                        <a:latin typeface="Arial"/>
                        <a:ea typeface="Calibri"/>
                      </a:endParaRPr>
                    </a:p>
                  </a:txBody>
                  <a:tcPr marL="14889" marR="14889" marT="0" marB="0" anchor="ctr">
                    <a:lnB w="28575" cap="flat" cmpd="sng" algn="ctr">
                      <a:solidFill>
                        <a:schemeClr val="bg1"/>
                      </a:solidFill>
                      <a:prstDash val="solid"/>
                      <a:round/>
                      <a:headEnd type="none" w="med" len="med"/>
                      <a:tailEnd type="none" w="med" len="med"/>
                    </a:lnB>
                    <a:solidFill>
                      <a:srgbClr val="99FF33"/>
                    </a:solidFill>
                  </a:tcPr>
                </a:tc>
                <a:tc>
                  <a:txBody>
                    <a:bodyPr/>
                    <a:lstStyle/>
                    <a:p>
                      <a:pPr>
                        <a:lnSpc>
                          <a:spcPct val="115000"/>
                        </a:lnSpc>
                        <a:spcAft>
                          <a:spcPts val="0"/>
                        </a:spcAft>
                      </a:pPr>
                      <a:r>
                        <a:rPr lang="es-ES" sz="1600" dirty="0">
                          <a:solidFill>
                            <a:srgbClr val="00B050"/>
                          </a:solidFill>
                          <a:effectLst/>
                        </a:rPr>
                        <a:t>Otros fenómenos adversos </a:t>
                      </a:r>
                      <a:endParaRPr lang="es-ES" sz="1600" dirty="0">
                        <a:solidFill>
                          <a:srgbClr val="00B050"/>
                        </a:solidFill>
                        <a:effectLst/>
                        <a:latin typeface="Arial"/>
                        <a:ea typeface="Georgia"/>
                      </a:endParaRPr>
                    </a:p>
                  </a:txBody>
                  <a:tcPr marL="14889" marR="14889" marT="0" marB="0" anchor="ctr">
                    <a:lnB w="28575" cap="flat" cmpd="sng" algn="ctr">
                      <a:solidFill>
                        <a:schemeClr val="bg1"/>
                      </a:solidFill>
                      <a:prstDash val="solid"/>
                      <a:round/>
                      <a:headEnd type="none" w="med" len="med"/>
                      <a:tailEnd type="none" w="med" len="med"/>
                    </a:lnB>
                    <a:solidFill>
                      <a:srgbClr val="99FF33"/>
                    </a:solidFill>
                  </a:tcPr>
                </a:tc>
              </a:tr>
              <a:tr h="38516">
                <a:tc rowSpan="4">
                  <a:txBody>
                    <a:bodyPr/>
                    <a:lstStyle/>
                    <a:p>
                      <a:pPr>
                        <a:lnSpc>
                          <a:spcPct val="115000"/>
                        </a:lnSpc>
                        <a:spcAft>
                          <a:spcPts val="0"/>
                        </a:spcAft>
                      </a:pPr>
                      <a:r>
                        <a:rPr lang="es-ES" sz="1400" dirty="0">
                          <a:effectLst/>
                        </a:rPr>
                        <a:t>IV. Conocimiento y gobernanza</a:t>
                      </a:r>
                      <a:endParaRPr lang="es-ES" sz="1400" dirty="0">
                        <a:effectLst/>
                        <a:latin typeface="Arial"/>
                        <a:ea typeface="Georgia"/>
                      </a:endParaRPr>
                    </a:p>
                  </a:txBody>
                  <a:tcPr marL="14889" marR="14889" marT="0" marB="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339966"/>
                    </a:solidFill>
                  </a:tcPr>
                </a:tc>
                <a:tc>
                  <a:txBody>
                    <a:bodyPr/>
                    <a:lstStyle/>
                    <a:p>
                      <a:pPr algn="ctr">
                        <a:lnSpc>
                          <a:spcPct val="115000"/>
                        </a:lnSpc>
                        <a:spcAft>
                          <a:spcPts val="0"/>
                        </a:spcAft>
                      </a:pPr>
                      <a:r>
                        <a:rPr lang="es-ES" sz="1400" b="1" dirty="0">
                          <a:solidFill>
                            <a:srgbClr val="00B050"/>
                          </a:solidFill>
                          <a:effectLst/>
                        </a:rPr>
                        <a:t>15</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CFF99"/>
                    </a:solidFill>
                  </a:tcPr>
                </a:tc>
                <a:tc>
                  <a:txBody>
                    <a:bodyPr/>
                    <a:lstStyle/>
                    <a:p>
                      <a:pPr>
                        <a:lnSpc>
                          <a:spcPct val="115000"/>
                        </a:lnSpc>
                        <a:spcAft>
                          <a:spcPts val="0"/>
                        </a:spcAft>
                      </a:pPr>
                      <a:r>
                        <a:rPr lang="es-ES" sz="1600" dirty="0">
                          <a:solidFill>
                            <a:srgbClr val="00B050"/>
                          </a:solidFill>
                          <a:effectLst/>
                        </a:rPr>
                        <a:t>Coordinación entre administraciones</a:t>
                      </a:r>
                      <a:endParaRPr lang="es-ES" sz="1600" dirty="0">
                        <a:solidFill>
                          <a:srgbClr val="00B050"/>
                        </a:solidFill>
                        <a:effectLst/>
                        <a:latin typeface="Arial"/>
                        <a:ea typeface="Georgia"/>
                      </a:endParaRPr>
                    </a:p>
                  </a:txBody>
                  <a:tcPr marL="14889" marR="14889" marT="0" marB="0" anchor="ctr">
                    <a:lnT w="28575" cap="flat" cmpd="sng" algn="ctr">
                      <a:solidFill>
                        <a:schemeClr val="bg1"/>
                      </a:solidFill>
                      <a:prstDash val="solid"/>
                      <a:round/>
                      <a:headEnd type="none" w="med" len="med"/>
                      <a:tailEnd type="none" w="med" len="med"/>
                    </a:lnT>
                    <a:solidFill>
                      <a:srgbClr val="CCFF99"/>
                    </a:solidFill>
                  </a:tcPr>
                </a:tc>
              </a:tr>
              <a:tr h="0">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16</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solidFill>
                      <a:srgbClr val="99FF33"/>
                    </a:solidFill>
                  </a:tcPr>
                </a:tc>
                <a:tc>
                  <a:txBody>
                    <a:bodyPr/>
                    <a:lstStyle/>
                    <a:p>
                      <a:pPr>
                        <a:lnSpc>
                          <a:spcPct val="115000"/>
                        </a:lnSpc>
                        <a:spcAft>
                          <a:spcPts val="0"/>
                        </a:spcAft>
                      </a:pPr>
                      <a:r>
                        <a:rPr lang="es-ES" sz="1600" dirty="0">
                          <a:solidFill>
                            <a:srgbClr val="00B050"/>
                          </a:solidFill>
                          <a:effectLst/>
                        </a:rPr>
                        <a:t>Recuperación de costes y financiación del programa de medidas</a:t>
                      </a:r>
                      <a:endParaRPr lang="es-ES" sz="1600" dirty="0">
                        <a:solidFill>
                          <a:srgbClr val="00B050"/>
                        </a:solidFill>
                        <a:effectLst/>
                        <a:latin typeface="Arial"/>
                        <a:ea typeface="Georgia"/>
                      </a:endParaRPr>
                    </a:p>
                  </a:txBody>
                  <a:tcPr marL="14889" marR="14889" marT="0" marB="0" anchor="ctr">
                    <a:solidFill>
                      <a:srgbClr val="99FF33"/>
                    </a:solidFill>
                  </a:tcPr>
                </a:tc>
              </a:tr>
              <a:tr h="102640">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17</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CFF99"/>
                    </a:solidFill>
                  </a:tcPr>
                </a:tc>
                <a:tc>
                  <a:txBody>
                    <a:bodyPr/>
                    <a:lstStyle/>
                    <a:p>
                      <a:pPr>
                        <a:lnSpc>
                          <a:spcPct val="115000"/>
                        </a:lnSpc>
                        <a:spcAft>
                          <a:spcPts val="0"/>
                        </a:spcAft>
                      </a:pPr>
                      <a:r>
                        <a:rPr lang="es-ES" sz="1600" dirty="0">
                          <a:solidFill>
                            <a:srgbClr val="00B050"/>
                          </a:solidFill>
                          <a:effectLst/>
                        </a:rPr>
                        <a:t>Mejora del conocimiento</a:t>
                      </a:r>
                      <a:endParaRPr lang="es-ES" sz="1600" dirty="0">
                        <a:solidFill>
                          <a:srgbClr val="00B050"/>
                        </a:solidFill>
                        <a:effectLst/>
                        <a:latin typeface="Arial"/>
                        <a:ea typeface="Georgia"/>
                      </a:endParaRPr>
                    </a:p>
                  </a:txBody>
                  <a:tcPr marL="14889" marR="14889" marT="0" marB="0" anchor="ctr">
                    <a:lnB w="12700" cap="flat" cmpd="sng" algn="ctr">
                      <a:solidFill>
                        <a:schemeClr val="bg1"/>
                      </a:solidFill>
                      <a:prstDash val="solid"/>
                      <a:round/>
                      <a:headEnd type="none" w="med" len="med"/>
                      <a:tailEnd type="none" w="med" len="med"/>
                    </a:lnB>
                    <a:solidFill>
                      <a:srgbClr val="CCFF99"/>
                    </a:solidFill>
                  </a:tcPr>
                </a:tc>
              </a:tr>
              <a:tr h="62694">
                <a:tc vMerge="1">
                  <a:txBody>
                    <a:bodyPr/>
                    <a:lstStyle/>
                    <a:p>
                      <a:endParaRPr lang="es-ES"/>
                    </a:p>
                  </a:txBody>
                  <a:tcPr/>
                </a:tc>
                <a:tc>
                  <a:txBody>
                    <a:bodyPr/>
                    <a:lstStyle/>
                    <a:p>
                      <a:pPr algn="ctr">
                        <a:lnSpc>
                          <a:spcPct val="115000"/>
                        </a:lnSpc>
                        <a:spcAft>
                          <a:spcPts val="0"/>
                        </a:spcAft>
                      </a:pPr>
                      <a:r>
                        <a:rPr lang="es-ES" sz="1400" b="1" dirty="0">
                          <a:solidFill>
                            <a:srgbClr val="00B050"/>
                          </a:solidFill>
                          <a:effectLst/>
                        </a:rPr>
                        <a:t>18</a:t>
                      </a:r>
                      <a:endParaRPr lang="es-ES" sz="1400" b="1" dirty="0">
                        <a:solidFill>
                          <a:srgbClr val="00B050"/>
                        </a:solidFill>
                        <a:effectLst/>
                        <a:latin typeface="Arial"/>
                        <a:ea typeface="Calibri"/>
                      </a:endParaRPr>
                    </a:p>
                  </a:txBody>
                  <a:tcPr marL="14889" marR="14889"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99FF33"/>
                    </a:solidFill>
                  </a:tcPr>
                </a:tc>
                <a:tc>
                  <a:txBody>
                    <a:bodyPr/>
                    <a:lstStyle/>
                    <a:p>
                      <a:pPr>
                        <a:lnSpc>
                          <a:spcPct val="115000"/>
                        </a:lnSpc>
                        <a:spcAft>
                          <a:spcPts val="0"/>
                        </a:spcAft>
                      </a:pPr>
                      <a:r>
                        <a:rPr lang="es-ES" sz="1600" dirty="0">
                          <a:solidFill>
                            <a:srgbClr val="00B050"/>
                          </a:solidFill>
                          <a:effectLst/>
                        </a:rPr>
                        <a:t>Sensibilización, formación y participación pública</a:t>
                      </a:r>
                      <a:endParaRPr lang="es-ES" sz="1600" dirty="0">
                        <a:solidFill>
                          <a:srgbClr val="00B050"/>
                        </a:solidFill>
                        <a:effectLst/>
                        <a:latin typeface="Arial"/>
                        <a:ea typeface="Georgia"/>
                      </a:endParaRPr>
                    </a:p>
                  </a:txBody>
                  <a:tcPr marL="14889" marR="14889" marT="0" marB="0" anchor="ctr">
                    <a:lnT w="12700" cap="flat" cmpd="sng" algn="ctr">
                      <a:solidFill>
                        <a:schemeClr val="bg1"/>
                      </a:solidFill>
                      <a:prstDash val="solid"/>
                      <a:round/>
                      <a:headEnd type="none" w="med" len="med"/>
                      <a:tailEnd type="none" w="med" len="med"/>
                    </a:lnT>
                    <a:solidFill>
                      <a:srgbClr val="99FF33"/>
                    </a:solidFill>
                  </a:tcPr>
                </a:tc>
              </a:tr>
            </a:tbl>
          </a:graphicData>
        </a:graphic>
      </p:graphicFrame>
      <p:sp>
        <p:nvSpPr>
          <p:cNvPr id="2" name="1 Rectángulo redondeado"/>
          <p:cNvSpPr/>
          <p:nvPr/>
        </p:nvSpPr>
        <p:spPr>
          <a:xfrm>
            <a:off x="1763688" y="1153780"/>
            <a:ext cx="7380312" cy="112309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234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0340" y="33536"/>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3082107978"/>
              </p:ext>
            </p:extLst>
          </p:nvPr>
        </p:nvGraphicFramePr>
        <p:xfrm>
          <a:off x="107505" y="2276873"/>
          <a:ext cx="8879944" cy="3906387"/>
        </p:xfrm>
        <a:graphic>
          <a:graphicData uri="http://schemas.openxmlformats.org/drawingml/2006/table">
            <a:tbl>
              <a:tblPr firstRow="1" firstCol="1" bandRow="1" bandCol="1">
                <a:tableStyleId>{5C22544A-7EE6-4342-B048-85BDC9FD1C3A}</a:tableStyleId>
              </a:tblPr>
              <a:tblGrid>
                <a:gridCol w="4898718"/>
                <a:gridCol w="1236338"/>
                <a:gridCol w="1281767"/>
                <a:gridCol w="1463121"/>
              </a:tblGrid>
              <a:tr h="401187">
                <a:tc>
                  <a:txBody>
                    <a:bodyPr/>
                    <a:lstStyle/>
                    <a:p>
                      <a:pPr algn="ctr">
                        <a:lnSpc>
                          <a:spcPct val="115000"/>
                        </a:lnSpc>
                        <a:spcBef>
                          <a:spcPts val="400"/>
                        </a:spcBef>
                        <a:spcAft>
                          <a:spcPts val="400"/>
                        </a:spcAft>
                      </a:pPr>
                      <a:r>
                        <a:rPr lang="es-ES" sz="2000" dirty="0">
                          <a:effectLst/>
                        </a:rPr>
                        <a:t>Temática de los talleres</a:t>
                      </a:r>
                      <a:endParaRPr lang="es-ES" sz="2000" dirty="0">
                        <a:effectLst/>
                        <a:latin typeface="Arial"/>
                        <a:ea typeface="Times New Roman"/>
                      </a:endParaRPr>
                    </a:p>
                  </a:txBody>
                  <a:tcPr marL="68580" marR="68580" marT="0" marB="0">
                    <a:solidFill>
                      <a:srgbClr val="339966"/>
                    </a:solidFill>
                  </a:tcPr>
                </a:tc>
                <a:tc>
                  <a:txBody>
                    <a:bodyPr/>
                    <a:lstStyle/>
                    <a:p>
                      <a:pPr algn="ctr">
                        <a:lnSpc>
                          <a:spcPct val="115000"/>
                        </a:lnSpc>
                        <a:spcBef>
                          <a:spcPts val="400"/>
                        </a:spcBef>
                        <a:spcAft>
                          <a:spcPts val="400"/>
                        </a:spcAft>
                      </a:pPr>
                      <a:r>
                        <a:rPr lang="es-ES" sz="2000" dirty="0">
                          <a:effectLst/>
                        </a:rPr>
                        <a:t>Fecha</a:t>
                      </a:r>
                      <a:endParaRPr lang="es-ES" sz="2000" dirty="0">
                        <a:effectLst/>
                        <a:latin typeface="Arial"/>
                        <a:ea typeface="Times New Roman"/>
                      </a:endParaRPr>
                    </a:p>
                  </a:txBody>
                  <a:tcPr marL="68580" marR="68580" marT="0" marB="0">
                    <a:solidFill>
                      <a:srgbClr val="339966"/>
                    </a:solidFill>
                  </a:tcPr>
                </a:tc>
                <a:tc>
                  <a:txBody>
                    <a:bodyPr/>
                    <a:lstStyle/>
                    <a:p>
                      <a:pPr algn="ctr">
                        <a:lnSpc>
                          <a:spcPct val="115000"/>
                        </a:lnSpc>
                        <a:spcBef>
                          <a:spcPts val="400"/>
                        </a:spcBef>
                        <a:spcAft>
                          <a:spcPts val="400"/>
                        </a:spcAft>
                      </a:pPr>
                      <a:r>
                        <a:rPr lang="es-ES" sz="2000" dirty="0">
                          <a:effectLst/>
                        </a:rPr>
                        <a:t>Lugar</a:t>
                      </a:r>
                      <a:endParaRPr lang="es-ES" sz="2000" dirty="0">
                        <a:effectLst/>
                        <a:latin typeface="Arial"/>
                        <a:ea typeface="Times New Roman"/>
                      </a:endParaRPr>
                    </a:p>
                  </a:txBody>
                  <a:tcPr marL="68580" marR="68580" marT="0" marB="0">
                    <a:solidFill>
                      <a:srgbClr val="339966"/>
                    </a:solidFill>
                  </a:tcPr>
                </a:tc>
                <a:tc>
                  <a:txBody>
                    <a:bodyPr/>
                    <a:lstStyle/>
                    <a:p>
                      <a:pPr algn="ctr">
                        <a:lnSpc>
                          <a:spcPct val="115000"/>
                        </a:lnSpc>
                        <a:spcBef>
                          <a:spcPts val="400"/>
                        </a:spcBef>
                        <a:spcAft>
                          <a:spcPts val="400"/>
                        </a:spcAft>
                      </a:pPr>
                      <a:r>
                        <a:rPr lang="es-ES" sz="2000" dirty="0">
                          <a:effectLst/>
                        </a:rPr>
                        <a:t>Horario</a:t>
                      </a:r>
                      <a:endParaRPr lang="es-ES" sz="2000" dirty="0">
                        <a:effectLst/>
                        <a:latin typeface="Arial"/>
                        <a:ea typeface="Times New Roman"/>
                      </a:endParaRPr>
                    </a:p>
                  </a:txBody>
                  <a:tcPr marL="68580" marR="68580" marT="0" marB="0">
                    <a:solidFill>
                      <a:srgbClr val="339966"/>
                    </a:solidFill>
                  </a:tcPr>
                </a:tc>
              </a:tr>
              <a:tr h="802375">
                <a:tc>
                  <a:txBody>
                    <a:bodyPr/>
                    <a:lstStyle/>
                    <a:p>
                      <a:pPr>
                        <a:lnSpc>
                          <a:spcPct val="115000"/>
                        </a:lnSpc>
                        <a:spcBef>
                          <a:spcPts val="300"/>
                        </a:spcBef>
                        <a:spcAft>
                          <a:spcPts val="300"/>
                        </a:spcAft>
                      </a:pPr>
                      <a:r>
                        <a:rPr lang="es-ES" sz="2000" b="1" dirty="0">
                          <a:solidFill>
                            <a:schemeClr val="tx1"/>
                          </a:solidFill>
                          <a:effectLst/>
                        </a:rPr>
                        <a:t>Saneamiento y depuración de aguas residuales, otras fuentes de contaminación y protección de hábitats</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nSpc>
                          <a:spcPct val="115000"/>
                        </a:lnSpc>
                        <a:spcBef>
                          <a:spcPts val="300"/>
                        </a:spcBef>
                        <a:spcAft>
                          <a:spcPts val="300"/>
                        </a:spcAft>
                      </a:pPr>
                      <a:r>
                        <a:rPr lang="es-ES" sz="2000" b="1" dirty="0">
                          <a:solidFill>
                            <a:schemeClr val="tx1"/>
                          </a:solidFill>
                          <a:effectLst/>
                        </a:rPr>
                        <a:t>22/ abril</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nSpc>
                          <a:spcPct val="115000"/>
                        </a:lnSpc>
                        <a:spcBef>
                          <a:spcPts val="300"/>
                        </a:spcBef>
                        <a:spcAft>
                          <a:spcPts val="300"/>
                        </a:spcAft>
                      </a:pPr>
                      <a:r>
                        <a:rPr lang="es-ES" sz="2000" b="1" dirty="0">
                          <a:solidFill>
                            <a:schemeClr val="tx1"/>
                          </a:solidFill>
                          <a:effectLst/>
                        </a:rPr>
                        <a:t>Oviedo</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gn="r">
                        <a:lnSpc>
                          <a:spcPct val="115000"/>
                        </a:lnSpc>
                        <a:spcBef>
                          <a:spcPts val="300"/>
                        </a:spcBef>
                        <a:spcAft>
                          <a:spcPts val="300"/>
                        </a:spcAft>
                      </a:pPr>
                      <a:r>
                        <a:rPr lang="es-ES" sz="2000" b="1" dirty="0">
                          <a:solidFill>
                            <a:schemeClr val="tx1"/>
                          </a:solidFill>
                          <a:effectLst/>
                        </a:rPr>
                        <a:t>17:00-20:00</a:t>
                      </a:r>
                      <a:endParaRPr lang="es-ES" sz="2000" b="1" dirty="0">
                        <a:solidFill>
                          <a:schemeClr val="tx1"/>
                        </a:solidFill>
                        <a:effectLst/>
                        <a:latin typeface="Arial"/>
                        <a:ea typeface="Times New Roman"/>
                      </a:endParaRPr>
                    </a:p>
                  </a:txBody>
                  <a:tcPr marL="68580" marR="68580" marT="0" marB="0">
                    <a:solidFill>
                      <a:srgbClr val="CCFF99"/>
                    </a:solidFill>
                  </a:tcPr>
                </a:tc>
              </a:tr>
              <a:tr h="401187">
                <a:tc>
                  <a:txBody>
                    <a:bodyPr/>
                    <a:lstStyle/>
                    <a:p>
                      <a:pPr>
                        <a:lnSpc>
                          <a:spcPct val="115000"/>
                        </a:lnSpc>
                        <a:spcBef>
                          <a:spcPts val="300"/>
                        </a:spcBef>
                        <a:spcAft>
                          <a:spcPts val="300"/>
                        </a:spcAft>
                      </a:pPr>
                      <a:r>
                        <a:rPr lang="es-ES" sz="2000" b="1" dirty="0">
                          <a:solidFill>
                            <a:schemeClr val="tx1"/>
                          </a:solidFill>
                          <a:effectLst/>
                        </a:rPr>
                        <a:t>Satisfacción de las demandas. Fenómenos extremos</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nSpc>
                          <a:spcPct val="115000"/>
                        </a:lnSpc>
                        <a:spcBef>
                          <a:spcPts val="300"/>
                        </a:spcBef>
                        <a:spcAft>
                          <a:spcPts val="300"/>
                        </a:spcAft>
                      </a:pPr>
                      <a:r>
                        <a:rPr lang="es-ES" sz="2000" b="1" dirty="0">
                          <a:solidFill>
                            <a:schemeClr val="tx1"/>
                          </a:solidFill>
                          <a:effectLst/>
                        </a:rPr>
                        <a:t>23/ abril</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nSpc>
                          <a:spcPct val="115000"/>
                        </a:lnSpc>
                        <a:spcBef>
                          <a:spcPts val="300"/>
                        </a:spcBef>
                        <a:spcAft>
                          <a:spcPts val="300"/>
                        </a:spcAft>
                      </a:pPr>
                      <a:r>
                        <a:rPr lang="es-ES" sz="2000" b="1" dirty="0">
                          <a:solidFill>
                            <a:schemeClr val="tx1"/>
                          </a:solidFill>
                          <a:effectLst/>
                        </a:rPr>
                        <a:t>Oviedo</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gn="r">
                        <a:lnSpc>
                          <a:spcPct val="115000"/>
                        </a:lnSpc>
                        <a:spcBef>
                          <a:spcPts val="300"/>
                        </a:spcBef>
                        <a:spcAft>
                          <a:spcPts val="300"/>
                        </a:spcAft>
                      </a:pPr>
                      <a:r>
                        <a:rPr lang="es-ES" sz="2000" b="1" dirty="0">
                          <a:solidFill>
                            <a:schemeClr val="tx1"/>
                          </a:solidFill>
                          <a:effectLst/>
                        </a:rPr>
                        <a:t>17:00-20:00</a:t>
                      </a:r>
                      <a:endParaRPr lang="es-ES" sz="2000" b="1" dirty="0">
                        <a:solidFill>
                          <a:schemeClr val="tx1"/>
                        </a:solidFill>
                        <a:effectLst/>
                        <a:latin typeface="Arial"/>
                        <a:ea typeface="Times New Roman"/>
                      </a:endParaRPr>
                    </a:p>
                  </a:txBody>
                  <a:tcPr marL="68580" marR="68580" marT="0" marB="0">
                    <a:solidFill>
                      <a:srgbClr val="99FF33"/>
                    </a:solidFill>
                  </a:tcPr>
                </a:tc>
              </a:tr>
              <a:tr h="401187">
                <a:tc>
                  <a:txBody>
                    <a:bodyPr/>
                    <a:lstStyle/>
                    <a:p>
                      <a:pPr>
                        <a:lnSpc>
                          <a:spcPct val="115000"/>
                        </a:lnSpc>
                        <a:spcBef>
                          <a:spcPts val="300"/>
                        </a:spcBef>
                        <a:spcAft>
                          <a:spcPts val="300"/>
                        </a:spcAft>
                      </a:pPr>
                      <a:r>
                        <a:rPr lang="es-ES" sz="2000" b="1" dirty="0">
                          <a:solidFill>
                            <a:schemeClr val="tx1"/>
                          </a:solidFill>
                          <a:effectLst/>
                        </a:rPr>
                        <a:t>Satisfacción de las demandas. Fenómenos extremos</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nSpc>
                          <a:spcPct val="115000"/>
                        </a:lnSpc>
                        <a:spcBef>
                          <a:spcPts val="300"/>
                        </a:spcBef>
                        <a:spcAft>
                          <a:spcPts val="300"/>
                        </a:spcAft>
                      </a:pPr>
                      <a:r>
                        <a:rPr lang="es-ES" sz="2000" b="1" dirty="0">
                          <a:solidFill>
                            <a:schemeClr val="tx1"/>
                          </a:solidFill>
                          <a:effectLst/>
                        </a:rPr>
                        <a:t>30/ abril</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nSpc>
                          <a:spcPct val="115000"/>
                        </a:lnSpc>
                        <a:spcBef>
                          <a:spcPts val="300"/>
                        </a:spcBef>
                        <a:spcAft>
                          <a:spcPts val="300"/>
                        </a:spcAft>
                      </a:pPr>
                      <a:r>
                        <a:rPr lang="es-ES" sz="2000" b="1" dirty="0">
                          <a:solidFill>
                            <a:schemeClr val="tx1"/>
                          </a:solidFill>
                          <a:effectLst/>
                        </a:rPr>
                        <a:t>Santander</a:t>
                      </a:r>
                      <a:endParaRPr lang="es-ES" sz="2000" b="1" dirty="0">
                        <a:solidFill>
                          <a:schemeClr val="tx1"/>
                        </a:solidFill>
                        <a:effectLst/>
                        <a:latin typeface="Arial"/>
                        <a:ea typeface="Times New Roman"/>
                      </a:endParaRPr>
                    </a:p>
                  </a:txBody>
                  <a:tcPr marL="68580" marR="68580" marT="0" marB="0">
                    <a:solidFill>
                      <a:srgbClr val="CCFF99"/>
                    </a:solidFill>
                  </a:tcPr>
                </a:tc>
                <a:tc>
                  <a:txBody>
                    <a:bodyPr/>
                    <a:lstStyle/>
                    <a:p>
                      <a:pPr algn="r">
                        <a:lnSpc>
                          <a:spcPct val="115000"/>
                        </a:lnSpc>
                        <a:spcBef>
                          <a:spcPts val="300"/>
                        </a:spcBef>
                        <a:spcAft>
                          <a:spcPts val="300"/>
                        </a:spcAft>
                      </a:pPr>
                      <a:r>
                        <a:rPr lang="es-ES" sz="2000" b="1" dirty="0">
                          <a:solidFill>
                            <a:schemeClr val="tx1"/>
                          </a:solidFill>
                          <a:effectLst/>
                        </a:rPr>
                        <a:t>17:00-20:00</a:t>
                      </a:r>
                      <a:endParaRPr lang="es-ES" sz="2000" b="1" dirty="0">
                        <a:solidFill>
                          <a:schemeClr val="tx1"/>
                        </a:solidFill>
                        <a:effectLst/>
                        <a:latin typeface="Arial"/>
                        <a:ea typeface="Times New Roman"/>
                      </a:endParaRPr>
                    </a:p>
                  </a:txBody>
                  <a:tcPr marL="68580" marR="68580" marT="0" marB="0">
                    <a:solidFill>
                      <a:srgbClr val="CCFF99"/>
                    </a:solidFill>
                  </a:tcPr>
                </a:tc>
              </a:tr>
              <a:tr h="802375">
                <a:tc>
                  <a:txBody>
                    <a:bodyPr/>
                    <a:lstStyle/>
                    <a:p>
                      <a:pPr>
                        <a:lnSpc>
                          <a:spcPct val="115000"/>
                        </a:lnSpc>
                        <a:spcBef>
                          <a:spcPts val="300"/>
                        </a:spcBef>
                        <a:spcAft>
                          <a:spcPts val="300"/>
                        </a:spcAft>
                      </a:pPr>
                      <a:r>
                        <a:rPr lang="es-ES" sz="2000" b="1" dirty="0">
                          <a:solidFill>
                            <a:schemeClr val="tx1"/>
                          </a:solidFill>
                          <a:effectLst/>
                        </a:rPr>
                        <a:t>Saneamiento y depuración de aguas residuales, otras fuentes de contaminación y protección de hábitats</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nSpc>
                          <a:spcPct val="115000"/>
                        </a:lnSpc>
                        <a:spcBef>
                          <a:spcPts val="300"/>
                        </a:spcBef>
                        <a:spcAft>
                          <a:spcPts val="300"/>
                        </a:spcAft>
                      </a:pPr>
                      <a:r>
                        <a:rPr lang="es-ES" sz="2000" b="1" dirty="0">
                          <a:solidFill>
                            <a:schemeClr val="tx1"/>
                          </a:solidFill>
                          <a:effectLst/>
                        </a:rPr>
                        <a:t>7/ mayo</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nSpc>
                          <a:spcPct val="115000"/>
                        </a:lnSpc>
                        <a:spcBef>
                          <a:spcPts val="300"/>
                        </a:spcBef>
                        <a:spcAft>
                          <a:spcPts val="300"/>
                        </a:spcAft>
                      </a:pPr>
                      <a:r>
                        <a:rPr lang="es-ES" sz="2000" b="1" dirty="0">
                          <a:solidFill>
                            <a:schemeClr val="tx1"/>
                          </a:solidFill>
                          <a:effectLst/>
                        </a:rPr>
                        <a:t>Santander</a:t>
                      </a:r>
                      <a:endParaRPr lang="es-ES" sz="2000" b="1" dirty="0">
                        <a:solidFill>
                          <a:schemeClr val="tx1"/>
                        </a:solidFill>
                        <a:effectLst/>
                        <a:latin typeface="Arial"/>
                        <a:ea typeface="Times New Roman"/>
                      </a:endParaRPr>
                    </a:p>
                  </a:txBody>
                  <a:tcPr marL="68580" marR="68580" marT="0" marB="0">
                    <a:solidFill>
                      <a:srgbClr val="99FF33"/>
                    </a:solidFill>
                  </a:tcPr>
                </a:tc>
                <a:tc>
                  <a:txBody>
                    <a:bodyPr/>
                    <a:lstStyle/>
                    <a:p>
                      <a:pPr algn="r">
                        <a:lnSpc>
                          <a:spcPct val="115000"/>
                        </a:lnSpc>
                        <a:spcBef>
                          <a:spcPts val="300"/>
                        </a:spcBef>
                        <a:spcAft>
                          <a:spcPts val="300"/>
                        </a:spcAft>
                      </a:pPr>
                      <a:r>
                        <a:rPr lang="es-ES" sz="2000" b="1" dirty="0">
                          <a:solidFill>
                            <a:schemeClr val="tx1"/>
                          </a:solidFill>
                          <a:effectLst/>
                        </a:rPr>
                        <a:t>17:00-20:00</a:t>
                      </a:r>
                      <a:endParaRPr lang="es-ES" sz="2000" b="1" dirty="0">
                        <a:solidFill>
                          <a:schemeClr val="tx1"/>
                        </a:solidFill>
                        <a:effectLst/>
                        <a:latin typeface="Arial"/>
                        <a:ea typeface="Times New Roman"/>
                      </a:endParaRPr>
                    </a:p>
                  </a:txBody>
                  <a:tcPr marL="68580" marR="68580" marT="0" marB="0">
                    <a:solidFill>
                      <a:srgbClr val="99FF33"/>
                    </a:solidFill>
                  </a:tcPr>
                </a:tc>
              </a:tr>
            </a:tbl>
          </a:graphicData>
        </a:graphic>
      </p:graphicFrame>
      <p:sp>
        <p:nvSpPr>
          <p:cNvPr id="4" name="3 CuadroTexto"/>
          <p:cNvSpPr txBox="1"/>
          <p:nvPr/>
        </p:nvSpPr>
        <p:spPr>
          <a:xfrm rot="20699080">
            <a:off x="1331640" y="3895250"/>
            <a:ext cx="4248472" cy="707886"/>
          </a:xfrm>
          <a:prstGeom prst="rect">
            <a:avLst/>
          </a:prstGeom>
          <a:noFill/>
        </p:spPr>
        <p:txBody>
          <a:bodyPr wrap="square" rtlCol="0">
            <a:spAutoFit/>
          </a:bodyPr>
          <a:lstStyle/>
          <a:p>
            <a:r>
              <a:rPr lang="es-ES" sz="4000" b="1" dirty="0" smtClean="0">
                <a:solidFill>
                  <a:srgbClr val="C00000"/>
                </a:solidFill>
                <a:latin typeface="Arial Narrow" panose="020B0606020202030204" pitchFamily="34" charset="0"/>
              </a:rPr>
              <a:t>SUSPENDIDOS</a:t>
            </a:r>
            <a:endParaRPr lang="es-ES" sz="4000" b="1" dirty="0">
              <a:solidFill>
                <a:srgbClr val="C00000"/>
              </a:solidFill>
              <a:latin typeface="Arial Narrow" panose="020B0606020202030204" pitchFamily="34" charset="0"/>
            </a:endParaRPr>
          </a:p>
        </p:txBody>
      </p:sp>
      <p:sp>
        <p:nvSpPr>
          <p:cNvPr id="6" name="5 CuadroTexto"/>
          <p:cNvSpPr txBox="1"/>
          <p:nvPr/>
        </p:nvSpPr>
        <p:spPr>
          <a:xfrm>
            <a:off x="310993" y="836712"/>
            <a:ext cx="8676456" cy="1077218"/>
          </a:xfrm>
          <a:prstGeom prst="rect">
            <a:avLst/>
          </a:prstGeom>
          <a:noFill/>
        </p:spPr>
        <p:txBody>
          <a:bodyPr wrap="square" rtlCol="0">
            <a:spAutoFit/>
          </a:bodyPr>
          <a:lstStyle/>
          <a:p>
            <a:r>
              <a:rPr lang="es-ES" sz="3200" b="1" dirty="0" smtClean="0">
                <a:solidFill>
                  <a:srgbClr val="00B050"/>
                </a:solidFill>
              </a:rPr>
              <a:t>Previsión inicial de talleres de participación activa dinamizados por empresa especializada:</a:t>
            </a:r>
            <a:endParaRPr lang="es-ES" sz="3200" b="1" dirty="0">
              <a:solidFill>
                <a:srgbClr val="00B050"/>
              </a:solidFill>
            </a:endParaRPr>
          </a:p>
        </p:txBody>
      </p:sp>
      <p:sp>
        <p:nvSpPr>
          <p:cNvPr id="5" name="4 Rectángulo"/>
          <p:cNvSpPr/>
          <p:nvPr/>
        </p:nvSpPr>
        <p:spPr>
          <a:xfrm>
            <a:off x="107504" y="2636912"/>
            <a:ext cx="8879945" cy="3528392"/>
          </a:xfrm>
          <a:prstGeom prst="rect">
            <a:avLst/>
          </a:prstGeom>
          <a:solidFill>
            <a:srgbClr val="FFFF00">
              <a:alpha val="20000"/>
            </a:srgb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1907704" y="116632"/>
            <a:ext cx="5472608" cy="646331"/>
          </a:xfrm>
          <a:prstGeom prst="rect">
            <a:avLst/>
          </a:prstGeom>
          <a:noFill/>
        </p:spPr>
        <p:txBody>
          <a:bodyPr wrap="square" rtlCol="0">
            <a:spAutoFit/>
          </a:bodyPr>
          <a:lstStyle/>
          <a:p>
            <a:r>
              <a:rPr lang="es-ES" sz="3600" b="1" dirty="0" smtClean="0">
                <a:solidFill>
                  <a:srgbClr val="00B050"/>
                </a:solidFill>
              </a:rPr>
              <a:t>PARTICIPACIÓN ACTIVA </a:t>
            </a:r>
            <a:endParaRPr lang="es-ES" sz="3600" dirty="0"/>
          </a:p>
        </p:txBody>
      </p:sp>
    </p:spTree>
    <p:extLst>
      <p:ext uri="{BB962C8B-B14F-4D97-AF65-F5344CB8AC3E}">
        <p14:creationId xmlns:p14="http://schemas.microsoft.com/office/powerpoint/2010/main" val="11289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CFB5E1EA2AB904EB3337C1636A9798B" ma:contentTypeVersion="9" ma:contentTypeDescription="Crear nuevo documento." ma:contentTypeScope="" ma:versionID="2ed33bc92c77e49c02bf4cfcbe791a1f">
  <xsd:schema xmlns:xsd="http://www.w3.org/2001/XMLSchema" xmlns:xs="http://www.w3.org/2001/XMLSchema" xmlns:p="http://schemas.microsoft.com/office/2006/metadata/properties" xmlns:ns2="45a6e986-3fda-4e11-b8b7-fa9eefd84708" xmlns:ns3="56a7e4b4-c1d0-451e-8d2e-3e2ef853911e" targetNamespace="http://schemas.microsoft.com/office/2006/metadata/properties" ma:root="true" ma:fieldsID="0b8ff6d2949c8ebcc86338e7a4217e20" ns2:_="" ns3:_="">
    <xsd:import namespace="45a6e986-3fda-4e11-b8b7-fa9eefd84708"/>
    <xsd:import namespace="56a7e4b4-c1d0-451e-8d2e-3e2ef85391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6e986-3fda-4e11-b8b7-fa9eefd847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a7e4b4-c1d0-451e-8d2e-3e2ef853911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94711-0918-423C-A395-15E42DA64D27}">
  <ds:schemaRefs>
    <ds:schemaRef ds:uri="http://schemas.microsoft.com/sharepoint/v3/contenttype/forms"/>
  </ds:schemaRefs>
</ds:datastoreItem>
</file>

<file path=customXml/itemProps2.xml><?xml version="1.0" encoding="utf-8"?>
<ds:datastoreItem xmlns:ds="http://schemas.openxmlformats.org/officeDocument/2006/customXml" ds:itemID="{211F4CF8-B63E-4D03-83E2-9C0223E47246}">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 ds:uri="56a7e4b4-c1d0-451e-8d2e-3e2ef853911e"/>
    <ds:schemaRef ds:uri="45a6e986-3fda-4e11-b8b7-fa9eefd84708"/>
    <ds:schemaRef ds:uri="http://schemas.microsoft.com/office/2006/metadata/properties"/>
  </ds:schemaRefs>
</ds:datastoreItem>
</file>

<file path=customXml/itemProps3.xml><?xml version="1.0" encoding="utf-8"?>
<ds:datastoreItem xmlns:ds="http://schemas.openxmlformats.org/officeDocument/2006/customXml" ds:itemID="{C49C75AF-FA58-4A8E-8C2C-65ED0A64D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6e986-3fda-4e11-b8b7-fa9eefd84708"/>
    <ds:schemaRef ds:uri="56a7e4b4-c1d0-451e-8d2e-3e2ef8539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2964</TotalTime>
  <Words>1988</Words>
  <Application>Microsoft Office PowerPoint</Application>
  <PresentationFormat>Presentación en pantalla (4:3)</PresentationFormat>
  <Paragraphs>200</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TRAGSA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Tragsa</dc:creator>
  <cp:lastModifiedBy>Jesús Daniel González Piedra</cp:lastModifiedBy>
  <cp:revision>130</cp:revision>
  <dcterms:created xsi:type="dcterms:W3CDTF">2020-02-06T15:12:17Z</dcterms:created>
  <dcterms:modified xsi:type="dcterms:W3CDTF">2020-09-23T18:40:29Z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0x0101006CFB5E1EA2AB904EB3337C1636A9798B</vt:lpwstr>
  </property>
</Properties>
</file>