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8" r:id="rId11"/>
    <p:sldId id="266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 la Hoz Santos María Teresa" initials="dlHSMT" lastIdx="4" clrIdx="0">
    <p:extLst>
      <p:ext uri="{19B8F6BF-5375-455C-9EA6-DF929625EA0E}">
        <p15:presenceInfo xmlns:p15="http://schemas.microsoft.com/office/powerpoint/2012/main" userId="de la Hoz Santos María Tere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24T18:45:23.593" idx="3">
    <p:pos x="8172" y="462"/>
    <p:text>rurales menores de 2000 hab; semi-rurales entre 2000 y 10000 hab y urbanos de más de 10000 hab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24T18:33:56.346" idx="2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24T18:32:25.649" idx="1">
    <p:pos x="7378" y="2057"/>
    <p:text>La zonificación del territorio de Cantabria a efectos de saneamiento se establece en la Ley de Cantabria 2/2014, de 26 de noviembre, de Abastecimiento y Saneamiento de Aguas de la Comunidad Autónoma Cantabria y en el Plan General de Abastecimiento y Saneamiento de la Comunidad Autónoma de Cantabria aprobado por el Decreto 33/2015 de 14 de mayo.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24T20:57:27.419" idx="4">
    <p:pos x="10" y="10"/>
    <p:text>AU urbana: zona geografica formada or uno o varios municipios....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2" y="466727"/>
            <a:ext cx="8001000" cy="1994263"/>
          </a:xfrm>
        </p:spPr>
        <p:txBody>
          <a:bodyPr anchor="b">
            <a:normAutofit/>
          </a:bodyPr>
          <a:lstStyle>
            <a:lvl1pPr algn="l">
              <a:defRPr sz="4800" baseline="0">
                <a:effectLst/>
              </a:defRPr>
            </a:lvl1pPr>
          </a:lstStyle>
          <a:p>
            <a:r>
              <a:rPr lang="es-ES" dirty="0" smtClean="0"/>
              <a:t>EL SANEAMIENTO EN CANTABRIA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Maite de la Hoz Santos	</a:t>
            </a:r>
          </a:p>
          <a:p>
            <a:r>
              <a:rPr lang="es-ES" dirty="0" smtClean="0"/>
              <a:t>Técnico de la Subdirección General de Aguas</a:t>
            </a:r>
          </a:p>
          <a:p>
            <a:r>
              <a:rPr lang="es-ES" dirty="0" smtClean="0"/>
              <a:t>Dirección General de Obras Hidráulicas y Puertos</a:t>
            </a:r>
          </a:p>
          <a:p>
            <a:r>
              <a:rPr lang="es-ES" dirty="0" smtClean="0"/>
              <a:t>Consejería de Obas Públicas, Ordenación del Territorio y Urbanismo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BAEA-7C95-459B-B3A0-882F39798DE3}" type="datetimeFigureOut">
              <a:rPr lang="es-ES" smtClean="0"/>
              <a:t>24/09/2020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63924" y="53975"/>
            <a:ext cx="7543800" cy="365125"/>
          </a:xfrm>
        </p:spPr>
        <p:txBody>
          <a:bodyPr/>
          <a:lstStyle/>
          <a:p>
            <a:pPr algn="r"/>
            <a:r>
              <a:rPr lang="es-ES" dirty="0" smtClean="0"/>
              <a:t>EL SANEAMIENTO EN CANTABRIA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88D1-6EFC-4E02-A82D-E31617BDA522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044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BAEA-7C95-459B-B3A0-882F39798DE3}" type="datetimeFigureOut">
              <a:rPr lang="es-ES" smtClean="0"/>
              <a:t>24/09/2020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88D1-6EFC-4E02-A82D-E31617BDA52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272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BAEA-7C95-459B-B3A0-882F39798DE3}" type="datetimeFigureOut">
              <a:rPr lang="es-ES" smtClean="0"/>
              <a:t>24/09/2020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88D1-6EFC-4E02-A82D-E31617BDA52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5549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BAEA-7C95-459B-B3A0-882F39798DE3}" type="datetimeFigureOut">
              <a:rPr lang="es-ES" smtClean="0"/>
              <a:t>24/09/2020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88D1-6EFC-4E02-A82D-E31617BDA52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2666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BAEA-7C95-459B-B3A0-882F39798DE3}" type="datetimeFigureOut">
              <a:rPr lang="es-ES" smtClean="0"/>
              <a:t>24/09/2020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88D1-6EFC-4E02-A82D-E31617BDA522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005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BAEA-7C95-459B-B3A0-882F39798DE3}" type="datetimeFigureOut">
              <a:rPr lang="es-ES" smtClean="0"/>
              <a:t>24/09/2020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88D1-6EFC-4E02-A82D-E31617BDA52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0251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BAEA-7C95-459B-B3A0-882F39798DE3}" type="datetimeFigureOut">
              <a:rPr lang="es-ES" smtClean="0"/>
              <a:t>24/09/2020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88D1-6EFC-4E02-A82D-E31617BDA522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0001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BAEA-7C95-459B-B3A0-882F39798DE3}" type="datetimeFigureOut">
              <a:rPr lang="es-ES" smtClean="0"/>
              <a:t>24/09/2020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88D1-6EFC-4E02-A82D-E31617BDA52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281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BAEA-7C95-459B-B3A0-882F39798DE3}" type="datetimeFigureOut">
              <a:rPr lang="es-ES" smtClean="0"/>
              <a:t>24/09/2020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88D1-6EFC-4E02-A82D-E31617BDA52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4751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BAEA-7C95-459B-B3A0-882F39798DE3}" type="datetimeFigureOut">
              <a:rPr lang="es-ES" smtClean="0"/>
              <a:t>24/09/2020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88D1-6EFC-4E02-A82D-E31617BDA52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184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10496595" y="6360658"/>
            <a:ext cx="1600200" cy="365125"/>
          </a:xfrm>
        </p:spPr>
        <p:txBody>
          <a:bodyPr/>
          <a:lstStyle/>
          <a:p>
            <a:fld id="{ED93BAEA-7C95-459B-B3A0-882F39798DE3}" type="datetimeFigureOut">
              <a:rPr lang="es-ES" smtClean="0"/>
              <a:t>24/09/2020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88D1-6EFC-4E02-A82D-E31617BDA522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8" name="Marcador de posición de imagen 7"/>
          <p:cNvSpPr>
            <a:spLocks noGrp="1"/>
          </p:cNvSpPr>
          <p:nvPr>
            <p:ph type="pic" sz="quarter" idx="13"/>
          </p:nvPr>
        </p:nvSpPr>
        <p:spPr>
          <a:xfrm>
            <a:off x="4057650" y="1071563"/>
            <a:ext cx="1211263" cy="1314450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167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BAEA-7C95-459B-B3A0-882F39798DE3}" type="datetimeFigureOut">
              <a:rPr lang="es-ES" smtClean="0"/>
              <a:t>24/09/2020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88D1-6EFC-4E02-A82D-E31617BDA52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8004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BAEA-7C95-459B-B3A0-882F39798DE3}" type="datetimeFigureOut">
              <a:rPr lang="es-ES" smtClean="0"/>
              <a:t>24/09/2020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88D1-6EFC-4E02-A82D-E31617BDA52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340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BAEA-7C95-459B-B3A0-882F39798DE3}" type="datetimeFigureOut">
              <a:rPr lang="es-ES" smtClean="0"/>
              <a:t>24/09/2020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88D1-6EFC-4E02-A82D-E31617BDA52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996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BAEA-7C95-459B-B3A0-882F39798DE3}" type="datetimeFigureOut">
              <a:rPr lang="es-ES" smtClean="0"/>
              <a:t>24/09/2020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88D1-6EFC-4E02-A82D-E31617BDA52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7616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BAEA-7C95-459B-B3A0-882F39798DE3}" type="datetimeFigureOut">
              <a:rPr lang="es-ES" smtClean="0"/>
              <a:t>24/09/2020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88D1-6EFC-4E02-A82D-E31617BDA52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5243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BAEA-7C95-459B-B3A0-882F39798DE3}" type="datetimeFigureOut">
              <a:rPr lang="es-ES" smtClean="0"/>
              <a:t>24/09/2020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88D1-6EFC-4E02-A82D-E31617BDA52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3311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BAEA-7C95-459B-B3A0-882F39798DE3}" type="datetimeFigureOut">
              <a:rPr lang="es-ES" smtClean="0"/>
              <a:t>24/09/2020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88D1-6EFC-4E02-A82D-E31617BDA52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966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EL SANEAMINTO EN CANT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9961" y="641667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D93BAEA-7C95-459B-B3A0-882F39798DE3}" type="datetimeFigureOut">
              <a:rPr lang="es-ES" smtClean="0"/>
              <a:t>24/09/2020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11581" y="5324474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3B288D1-6EFC-4E02-A82D-E31617BDA522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3" y="-20520"/>
            <a:ext cx="2086882" cy="106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718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None/>
        <a:defRPr sz="2000" kern="1200" cap="none" baseline="0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0338" y="328747"/>
            <a:ext cx="8001000" cy="2283824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/>
              <a:t>EL SANEAMIENTO EN CANTABRIA</a:t>
            </a:r>
            <a:endParaRPr lang="es-ES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9708" y="4375090"/>
            <a:ext cx="8131629" cy="1947333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Maite de la Hoz Santos</a:t>
            </a:r>
          </a:p>
          <a:p>
            <a:r>
              <a:rPr lang="es-ES" dirty="0" smtClean="0"/>
              <a:t>Técnico de la Subdirección General de Aguas</a:t>
            </a:r>
          </a:p>
          <a:p>
            <a:r>
              <a:rPr lang="es-ES" dirty="0" smtClean="0"/>
              <a:t>Dirección General de Obras Hidráulicas y Puertos</a:t>
            </a:r>
          </a:p>
          <a:p>
            <a:r>
              <a:rPr lang="es-ES" dirty="0" smtClean="0"/>
              <a:t>Consejería de Obras Públicas, Ordenación del Territorio y Urbanismo</a:t>
            </a:r>
          </a:p>
          <a:p>
            <a:r>
              <a:rPr lang="es-ES" b="1" dirty="0" smtClean="0"/>
              <a:t>GOBIERNO DE CANTABRIA</a:t>
            </a:r>
            <a:endParaRPr lang="es-ES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994" y="1"/>
            <a:ext cx="3036569" cy="154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95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4211" y="231494"/>
            <a:ext cx="11388183" cy="6528121"/>
          </a:xfrm>
        </p:spPr>
        <p:txBody>
          <a:bodyPr>
            <a:norm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</a:pPr>
            <a:r>
              <a:rPr lang="es-ES" sz="1800" dirty="0" smtClean="0">
                <a:solidFill>
                  <a:schemeClr val="bg1"/>
                </a:solidFill>
                <a:latin typeface="+mj-lt"/>
              </a:rPr>
              <a:t>	Actualmente </a:t>
            </a:r>
            <a:r>
              <a:rPr lang="es-ES" sz="1800" dirty="0">
                <a:solidFill>
                  <a:schemeClr val="bg1"/>
                </a:solidFill>
                <a:latin typeface="+mj-lt"/>
              </a:rPr>
              <a:t>los sistemas de saneamiento y/o </a:t>
            </a:r>
            <a:r>
              <a:rPr lang="es-ES" sz="1800" dirty="0">
                <a:solidFill>
                  <a:schemeClr val="bg1"/>
                </a:solidFill>
                <a:latin typeface="+mj-lt"/>
              </a:rPr>
              <a:t>EDARes</a:t>
            </a:r>
            <a:r>
              <a:rPr lang="es-ES" sz="1800" dirty="0">
                <a:solidFill>
                  <a:schemeClr val="bg1"/>
                </a:solidFill>
                <a:latin typeface="+mj-lt"/>
              </a:rPr>
              <a:t> gestionados por la </a:t>
            </a:r>
            <a:r>
              <a:rPr lang="es-ES" sz="1800" dirty="0" smtClean="0">
                <a:solidFill>
                  <a:schemeClr val="bg1"/>
                </a:solidFill>
                <a:latin typeface="+mj-lt"/>
              </a:rPr>
              <a:t>C. A. de Cantabria a través de la empresa pública MARE, se presentan en los siguientes grupos: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</a:pPr>
            <a:endParaRPr lang="es-ES" sz="1800" dirty="0" smtClean="0">
              <a:solidFill>
                <a:schemeClr val="bg1"/>
              </a:solidFill>
              <a:latin typeface="+mj-lt"/>
            </a:endParaRPr>
          </a:p>
          <a:p>
            <a:pPr marL="514350" indent="-51435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AutoNum type="alphaUcParenR"/>
            </a:pPr>
            <a:r>
              <a:rPr lang="es-ES" sz="1800" dirty="0" smtClean="0">
                <a:solidFill>
                  <a:schemeClr val="bg1"/>
                </a:solidFill>
                <a:latin typeface="+mj-lt"/>
              </a:rPr>
              <a:t>En </a:t>
            </a:r>
            <a:r>
              <a:rPr lang="es-ES" sz="1800" dirty="0">
                <a:solidFill>
                  <a:schemeClr val="bg1"/>
                </a:solidFill>
                <a:latin typeface="+mj-lt"/>
              </a:rPr>
              <a:t>Cantabria existen 19 aglomeraciones urbanas con más de 2.000 habitantes equivalentes, que aseguran el saneamiento adecuado de más del 85% de la población de la región. </a:t>
            </a:r>
            <a:endParaRPr lang="es-ES" sz="1800" dirty="0" smtClean="0">
              <a:solidFill>
                <a:schemeClr val="bg1"/>
              </a:solidFill>
              <a:latin typeface="+mj-lt"/>
            </a:endParaRPr>
          </a:p>
          <a:p>
            <a:pPr marL="514350" indent="-51435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AutoNum type="alphaUcParenR"/>
            </a:pPr>
            <a:r>
              <a:rPr lang="es-ES" sz="1800" dirty="0" smtClean="0">
                <a:solidFill>
                  <a:schemeClr val="bg1"/>
                </a:solidFill>
                <a:latin typeface="+mj-lt"/>
              </a:rPr>
              <a:t>En cuanto a las aglomeraciones de menos de 2.000 </a:t>
            </a:r>
            <a:r>
              <a:rPr lang="es-ES" sz="1800" dirty="0" smtClean="0">
                <a:solidFill>
                  <a:schemeClr val="bg1"/>
                </a:solidFill>
                <a:latin typeface="+mj-lt"/>
              </a:rPr>
              <a:t>hab-eq</a:t>
            </a:r>
            <a:r>
              <a:rPr lang="es-ES" sz="1800" dirty="0" smtClean="0">
                <a:solidFill>
                  <a:schemeClr val="bg1"/>
                </a:solidFill>
                <a:latin typeface="+mj-lt"/>
              </a:rPr>
              <a:t>: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</a:pPr>
            <a:endParaRPr lang="es-ES" sz="1800" dirty="0" smtClean="0">
              <a:solidFill>
                <a:schemeClr val="bg1"/>
              </a:solidFill>
              <a:latin typeface="+mj-lt"/>
            </a:endParaRPr>
          </a:p>
          <a:p>
            <a:r>
              <a:rPr lang="es-ES" sz="1800" dirty="0" smtClean="0">
                <a:solidFill>
                  <a:schemeClr val="bg1"/>
                </a:solidFill>
                <a:latin typeface="+mj-lt"/>
              </a:rPr>
              <a:t>	* Gestión </a:t>
            </a:r>
            <a:r>
              <a:rPr lang="es-ES" sz="1800" dirty="0">
                <a:solidFill>
                  <a:schemeClr val="bg1"/>
                </a:solidFill>
                <a:latin typeface="+mj-lt"/>
              </a:rPr>
              <a:t>de 45 </a:t>
            </a:r>
            <a:r>
              <a:rPr lang="es-ES" sz="1800" dirty="0">
                <a:solidFill>
                  <a:schemeClr val="bg1"/>
                </a:solidFill>
                <a:latin typeface="+mj-lt"/>
              </a:rPr>
              <a:t>EDARes</a:t>
            </a:r>
            <a:r>
              <a:rPr lang="es-ES" sz="1800" dirty="0">
                <a:solidFill>
                  <a:schemeClr val="bg1"/>
                </a:solidFill>
                <a:latin typeface="+mj-lt"/>
              </a:rPr>
              <a:t>, de las cuales 44 vierten a DPH (CHC) y 1 a DPH (</a:t>
            </a:r>
            <a:r>
              <a:rPr lang="es-ES" sz="1800" dirty="0">
                <a:solidFill>
                  <a:schemeClr val="bg1"/>
                </a:solidFill>
                <a:latin typeface="+mj-lt"/>
              </a:rPr>
              <a:t>CHDuero</a:t>
            </a:r>
            <a:r>
              <a:rPr lang="es-ES" sz="1800" dirty="0">
                <a:solidFill>
                  <a:schemeClr val="bg1"/>
                </a:solidFill>
                <a:latin typeface="+mj-lt"/>
              </a:rPr>
              <a:t>).</a:t>
            </a:r>
          </a:p>
          <a:p>
            <a:r>
              <a:rPr lang="es-ES" sz="1800" dirty="0">
                <a:solidFill>
                  <a:schemeClr val="bg1"/>
                </a:solidFill>
                <a:latin typeface="+mj-lt"/>
              </a:rPr>
              <a:t> </a:t>
            </a:r>
          </a:p>
          <a:p>
            <a:r>
              <a:rPr lang="es-ES" dirty="0"/>
              <a:t>El Plan General de Abastecimiento y Saneamiento de Cantabria recoge otras </a:t>
            </a:r>
            <a:r>
              <a:rPr lang="es-ES" dirty="0"/>
              <a:t>EDARes</a:t>
            </a:r>
            <a:r>
              <a:rPr lang="es-ES" dirty="0"/>
              <a:t> que son actualmente gestionadas por entidades locales que en un futuro pueden pasar a competencia autonómica mediante la firma de los oportunos Convenios.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</a:pPr>
            <a:endParaRPr lang="es-ES" sz="1800" dirty="0">
              <a:solidFill>
                <a:prstClr val="black"/>
              </a:solidFill>
              <a:latin typeface="Calibri" panose="020F0502020204030204"/>
            </a:endParaRPr>
          </a:p>
          <a:p>
            <a:endParaRPr lang="es-ES" sz="1800" dirty="0"/>
          </a:p>
        </p:txBody>
      </p:sp>
      <p:sp>
        <p:nvSpPr>
          <p:cNvPr id="4" name="Rectángulo redondeado 3"/>
          <p:cNvSpPr/>
          <p:nvPr/>
        </p:nvSpPr>
        <p:spPr>
          <a:xfrm>
            <a:off x="2142208" y="162045"/>
            <a:ext cx="7727323" cy="6829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GESTIÓN DE LOS SISTEMAS DE SANEAMIENTO EN CANTABRIA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9377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" t="7039" r="1905"/>
          <a:stretch/>
        </p:blipFill>
        <p:spPr>
          <a:xfrm>
            <a:off x="11574" y="1053296"/>
            <a:ext cx="12164993" cy="5809209"/>
          </a:xfr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868" y="1904343"/>
            <a:ext cx="8986283" cy="4438273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2142208" y="162045"/>
            <a:ext cx="7727323" cy="6829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PRODUCCIÓN DE AGUA RESIDUAL- estimaciones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1708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644911" y="2334440"/>
            <a:ext cx="8534400" cy="1507067"/>
          </a:xfrm>
        </p:spPr>
        <p:txBody>
          <a:bodyPr/>
          <a:lstStyle/>
          <a:p>
            <a:r>
              <a:rPr lang="es-ES" dirty="0" smtClean="0"/>
              <a:t>MUCHAS GRACIAS POR SU ATENCIÓN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7141580" y="6342927"/>
            <a:ext cx="4583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d</a:t>
            </a:r>
            <a:r>
              <a:rPr lang="es-ES" dirty="0" smtClean="0"/>
              <a:t>elahoz_mt@Cantabria.es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0850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252" b="4570"/>
          <a:stretch/>
        </p:blipFill>
        <p:spPr>
          <a:xfrm>
            <a:off x="9371" y="728662"/>
            <a:ext cx="12182629" cy="5974081"/>
          </a:xfrm>
          <a:prstGeom prst="rect">
            <a:avLst/>
          </a:prstGeom>
        </p:spPr>
      </p:pic>
      <p:pic>
        <p:nvPicPr>
          <p:cNvPr id="8" name="Picture 4" descr="logoGobcan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811" y="0"/>
            <a:ext cx="1373188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redondeado 8"/>
          <p:cNvSpPr/>
          <p:nvPr/>
        </p:nvSpPr>
        <p:spPr>
          <a:xfrm>
            <a:off x="792480" y="1837509"/>
            <a:ext cx="2037806" cy="792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5.321 Km</a:t>
            </a:r>
            <a:r>
              <a:rPr lang="es-ES_tradnl" baseline="30000" dirty="0"/>
              <a:t>2</a:t>
            </a:r>
            <a:endParaRPr lang="es-ES" dirty="0"/>
          </a:p>
        </p:txBody>
      </p:sp>
      <p:sp>
        <p:nvSpPr>
          <p:cNvPr id="10" name="Rectángulo redondeado 9"/>
          <p:cNvSpPr/>
          <p:nvPr/>
        </p:nvSpPr>
        <p:spPr>
          <a:xfrm>
            <a:off x="805536" y="2712724"/>
            <a:ext cx="2037806" cy="792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582.357 habitantes</a:t>
            </a:r>
            <a:endParaRPr lang="es-ES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805536" y="3600028"/>
            <a:ext cx="2037806" cy="792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102 municipios</a:t>
            </a:r>
            <a:endParaRPr lang="es-ES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805536" y="4487332"/>
            <a:ext cx="2037806" cy="792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109,53 </a:t>
            </a:r>
            <a:r>
              <a:rPr lang="es-ES_tradnl" dirty="0" smtClean="0">
                <a:solidFill>
                  <a:schemeClr val="tx1"/>
                </a:solidFill>
              </a:rPr>
              <a:t>habitantes/km</a:t>
            </a:r>
            <a:r>
              <a:rPr lang="es-ES_tradnl" baseline="30000" dirty="0" smtClean="0">
                <a:solidFill>
                  <a:schemeClr val="tx1"/>
                </a:solidFill>
              </a:rPr>
              <a:t>2</a:t>
            </a:r>
            <a:endParaRPr lang="es-ES" baseline="30000" dirty="0">
              <a:solidFill>
                <a:schemeClr val="tx1"/>
              </a:solidFill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2142208" y="162045"/>
            <a:ext cx="7727323" cy="6829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DATOS GENÉRICOS DE CANTABRIA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04957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539" y="652380"/>
            <a:ext cx="13487453" cy="5619772"/>
          </a:xfrm>
        </p:spPr>
      </p:pic>
      <p:graphicFrame>
        <p:nvGraphicFramePr>
          <p:cNvPr id="5" name="Group 3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202755"/>
              </p:ext>
            </p:extLst>
          </p:nvPr>
        </p:nvGraphicFramePr>
        <p:xfrm>
          <a:off x="7048947" y="5394960"/>
          <a:ext cx="5143053" cy="146304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608341">
                  <a:extLst>
                    <a:ext uri="{9D8B030D-6E8A-4147-A177-3AD203B41FA5}">
                      <a16:colId xmlns:a16="http://schemas.microsoft.com/office/drawing/2014/main" val="2302799679"/>
                    </a:ext>
                  </a:extLst>
                </a:gridCol>
                <a:gridCol w="2002004">
                  <a:extLst>
                    <a:ext uri="{9D8B030D-6E8A-4147-A177-3AD203B41FA5}">
                      <a16:colId xmlns:a16="http://schemas.microsoft.com/office/drawing/2014/main" val="828032096"/>
                    </a:ext>
                  </a:extLst>
                </a:gridCol>
                <a:gridCol w="1532708">
                  <a:extLst>
                    <a:ext uri="{9D8B030D-6E8A-4147-A177-3AD203B41FA5}">
                      <a16:colId xmlns:a16="http://schemas.microsoft.com/office/drawing/2014/main" val="1848330851"/>
                    </a:ext>
                  </a:extLst>
                </a:gridCol>
              </a:tblGrid>
              <a:tr h="3028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Municipios</a:t>
                      </a:r>
                      <a:endParaRPr kumimoji="0" lang="es-ES" alt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Número</a:t>
                      </a:r>
                      <a:endParaRPr kumimoji="0" lang="es-ES" alt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población</a:t>
                      </a:r>
                      <a:endParaRPr kumimoji="0" lang="es-ES" alt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val="3357249410"/>
                  </a:ext>
                </a:extLst>
              </a:tr>
              <a:tr h="3028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Rurales</a:t>
                      </a:r>
                      <a:endParaRPr kumimoji="0" lang="es-ES" alt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55</a:t>
                      </a:r>
                      <a:endParaRPr kumimoji="0" lang="es-ES" alt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54%</a:t>
                      </a:r>
                      <a:endParaRPr kumimoji="0" lang="es-ES" alt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val="2349081356"/>
                  </a:ext>
                </a:extLst>
              </a:tr>
              <a:tr h="3028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Semi - rurales</a:t>
                      </a:r>
                      <a:endParaRPr kumimoji="0" lang="es-ES" alt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36</a:t>
                      </a:r>
                      <a:endParaRPr kumimoji="0" lang="es-ES" alt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35%</a:t>
                      </a:r>
                      <a:endParaRPr kumimoji="0" lang="es-ES" alt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val="322509664"/>
                  </a:ext>
                </a:extLst>
              </a:tr>
              <a:tr h="3028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Urbanos</a:t>
                      </a:r>
                      <a:endParaRPr kumimoji="0" lang="es-ES" alt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es-ES" alt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11%</a:t>
                      </a:r>
                      <a:endParaRPr kumimoji="0" lang="es-ES" alt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val="4161196458"/>
                  </a:ext>
                </a:extLst>
              </a:tr>
            </a:tbl>
          </a:graphicData>
        </a:graphic>
      </p:graphicFrame>
      <p:sp>
        <p:nvSpPr>
          <p:cNvPr id="6" name="Rectángulo redondeado 5"/>
          <p:cNvSpPr/>
          <p:nvPr/>
        </p:nvSpPr>
        <p:spPr>
          <a:xfrm>
            <a:off x="3264061" y="228578"/>
            <a:ext cx="6116597" cy="6829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CIFRAS DE POBLACIÓN-DATOS </a:t>
            </a:r>
            <a:r>
              <a:rPr lang="es-ES" dirty="0" err="1" smtClean="0"/>
              <a:t>MUNICIPALESc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2731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47" y="821797"/>
            <a:ext cx="9675234" cy="6259877"/>
          </a:xfrm>
        </p:spPr>
      </p:pic>
      <p:sp>
        <p:nvSpPr>
          <p:cNvPr id="6" name="Rectángulo redondeado 5"/>
          <p:cNvSpPr/>
          <p:nvPr/>
        </p:nvSpPr>
        <p:spPr>
          <a:xfrm>
            <a:off x="2071869" y="138890"/>
            <a:ext cx="7169894" cy="6829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DENSIDAD POBLACIONAL EN CANTABRIA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2199192" y="1180617"/>
            <a:ext cx="2627452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800" i="1" dirty="0" smtClean="0"/>
              <a:t>FUENTE </a:t>
            </a:r>
            <a:r>
              <a:rPr lang="es-ES" sz="800" i="1" dirty="0" smtClean="0"/>
              <a:t>icane</a:t>
            </a:r>
            <a:endParaRPr lang="es-ES" sz="800" i="1" dirty="0"/>
          </a:p>
        </p:txBody>
      </p:sp>
    </p:spTree>
    <p:extLst>
      <p:ext uri="{BB962C8B-B14F-4D97-AF65-F5344CB8AC3E}">
        <p14:creationId xmlns:p14="http://schemas.microsoft.com/office/powerpoint/2010/main" val="78384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4464" y="1333982"/>
            <a:ext cx="11211697" cy="3615267"/>
          </a:xfrm>
        </p:spPr>
        <p:txBody>
          <a:bodyPr>
            <a:normAutofit/>
          </a:bodyPr>
          <a:lstStyle/>
          <a:p>
            <a:endParaRPr lang="es-E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dirty="0" smtClean="0"/>
              <a:t>1,- Ley de Cantabria 2/2014, de 26 de noviembre, de Abastecimiento y Saneamiento de Aguas de la Comunidad Autónoma de Cantabria.</a:t>
            </a:r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2,- Decreto 33/2015, de 14 de mayo, por el que se aprueba definitivamente el Plan General de Abastecimiento y Saneamiento Cantabria </a:t>
            </a:r>
          </a:p>
          <a:p>
            <a:endParaRPr lang="es-ES" dirty="0"/>
          </a:p>
        </p:txBody>
      </p:sp>
      <p:sp>
        <p:nvSpPr>
          <p:cNvPr id="4" name="Rectángulo redondeado 3"/>
          <p:cNvSpPr/>
          <p:nvPr/>
        </p:nvSpPr>
        <p:spPr>
          <a:xfrm>
            <a:off x="3102015" y="208344"/>
            <a:ext cx="6116597" cy="6829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LEGISLACIÓN EN MATERIA DE SANEAMIENTO EN Cantabria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3863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3"/>
          <a:stretch/>
        </p:blipFill>
        <p:spPr>
          <a:xfrm>
            <a:off x="-95135" y="-214341"/>
            <a:ext cx="12643310" cy="7188258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514350" y="1766096"/>
            <a:ext cx="3706813" cy="598488"/>
          </a:xfrm>
          <a:prstGeom prst="rect">
            <a:avLst/>
          </a:prstGeom>
          <a:solidFill>
            <a:srgbClr val="FF6600">
              <a:alpha val="44000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3200" b="1" dirty="0">
                <a:solidFill>
                  <a:schemeClr val="bg1"/>
                </a:solidFill>
              </a:rPr>
              <a:t>AGLOMERACIÓN</a:t>
            </a:r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3959225" y="2909327"/>
            <a:ext cx="2159000" cy="598487"/>
          </a:xfrm>
          <a:prstGeom prst="rect">
            <a:avLst/>
          </a:prstGeom>
          <a:solidFill>
            <a:srgbClr val="FF9900">
              <a:alpha val="44000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3200" b="1" dirty="0">
                <a:solidFill>
                  <a:schemeClr val="bg1"/>
                </a:solidFill>
              </a:rPr>
              <a:t>URBANA</a:t>
            </a: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3995738" y="3890433"/>
            <a:ext cx="2122487" cy="598487"/>
          </a:xfrm>
          <a:prstGeom prst="rect">
            <a:avLst/>
          </a:prstGeom>
          <a:solidFill>
            <a:srgbClr val="99CC00">
              <a:alpha val="44000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3200" b="1" dirty="0">
                <a:solidFill>
                  <a:schemeClr val="bg1"/>
                </a:solidFill>
              </a:rPr>
              <a:t>RURAL</a:t>
            </a:r>
          </a:p>
        </p:txBody>
      </p:sp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6451600" y="2932227"/>
            <a:ext cx="1076325" cy="598487"/>
          </a:xfrm>
          <a:prstGeom prst="rect">
            <a:avLst/>
          </a:prstGeom>
          <a:solidFill>
            <a:srgbClr val="FF9900">
              <a:alpha val="44000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3200" b="1" dirty="0">
                <a:solidFill>
                  <a:schemeClr val="bg1"/>
                </a:solidFill>
              </a:rPr>
              <a:t>338</a:t>
            </a:r>
          </a:p>
        </p:txBody>
      </p:sp>
      <p:sp>
        <p:nvSpPr>
          <p:cNvPr id="10" name="Text Box 39"/>
          <p:cNvSpPr txBox="1">
            <a:spLocks noChangeArrowheads="1"/>
          </p:cNvSpPr>
          <p:nvPr/>
        </p:nvSpPr>
        <p:spPr bwMode="auto">
          <a:xfrm>
            <a:off x="6417468" y="3911745"/>
            <a:ext cx="1144588" cy="598487"/>
          </a:xfrm>
          <a:prstGeom prst="rect">
            <a:avLst/>
          </a:prstGeom>
          <a:solidFill>
            <a:srgbClr val="99CC00">
              <a:alpha val="44000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3200" b="1" dirty="0">
                <a:solidFill>
                  <a:schemeClr val="bg1"/>
                </a:solidFill>
              </a:rPr>
              <a:t>244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49" y="4696475"/>
            <a:ext cx="5312695" cy="2019013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2058440" y="163377"/>
            <a:ext cx="8119569" cy="6829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ZONIFICACIÓN DEL TERRITORIO A EFECTOS DEL SANEAMIENTO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9920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0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3" r="929" b="12886"/>
          <a:stretch/>
        </p:blipFill>
        <p:spPr>
          <a:xfrm>
            <a:off x="0" y="-19050"/>
            <a:ext cx="12192000" cy="6877050"/>
          </a:xfrm>
          <a:solidFill>
            <a:srgbClr val="FF6600">
              <a:alpha val="44000"/>
            </a:srgbClr>
          </a:solidFill>
          <a:ln w="2540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2085975" y="1668463"/>
            <a:ext cx="2484438" cy="538162"/>
          </a:xfrm>
          <a:prstGeom prst="rect">
            <a:avLst/>
          </a:prstGeom>
          <a:solidFill>
            <a:srgbClr val="FF6600">
              <a:alpha val="44000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2800" b="1" dirty="0">
                <a:solidFill>
                  <a:schemeClr val="bg1"/>
                </a:solidFill>
              </a:rPr>
              <a:t>2.000/250 h</a:t>
            </a:r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2085975" y="2820988"/>
            <a:ext cx="2418909" cy="538162"/>
          </a:xfrm>
          <a:prstGeom prst="rect">
            <a:avLst/>
          </a:prstGeom>
          <a:solidFill>
            <a:srgbClr val="FF99CC">
              <a:alpha val="44000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2800" b="1" dirty="0">
                <a:solidFill>
                  <a:schemeClr val="bg1"/>
                </a:solidFill>
              </a:rPr>
              <a:t>250/100 h</a:t>
            </a: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2085975" y="3848175"/>
            <a:ext cx="2418909" cy="538163"/>
          </a:xfrm>
          <a:prstGeom prst="rect">
            <a:avLst/>
          </a:prstGeom>
          <a:solidFill>
            <a:srgbClr val="FFCC99">
              <a:alpha val="44000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2800" b="1" dirty="0">
                <a:solidFill>
                  <a:schemeClr val="bg1"/>
                </a:solidFill>
              </a:rPr>
              <a:t>100/25 h</a:t>
            </a:r>
          </a:p>
        </p:txBody>
      </p:sp>
      <p:sp>
        <p:nvSpPr>
          <p:cNvPr id="12" name="Text Box 47"/>
          <p:cNvSpPr txBox="1">
            <a:spLocks noChangeArrowheads="1"/>
          </p:cNvSpPr>
          <p:nvPr/>
        </p:nvSpPr>
        <p:spPr bwMode="auto">
          <a:xfrm>
            <a:off x="4786313" y="426913"/>
            <a:ext cx="792162" cy="523220"/>
          </a:xfrm>
          <a:prstGeom prst="rect">
            <a:avLst/>
          </a:prstGeom>
          <a:solidFill>
            <a:srgbClr val="FF6600">
              <a:alpha val="44000"/>
            </a:srgbClr>
          </a:solidFill>
          <a:ln w="2540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ES" altLang="es-ES" dirty="0"/>
              <a:t>19</a:t>
            </a:r>
          </a:p>
        </p:txBody>
      </p:sp>
      <p:sp>
        <p:nvSpPr>
          <p:cNvPr id="13" name="Text Box 48"/>
          <p:cNvSpPr txBox="1">
            <a:spLocks noChangeArrowheads="1"/>
          </p:cNvSpPr>
          <p:nvPr/>
        </p:nvSpPr>
        <p:spPr bwMode="auto">
          <a:xfrm>
            <a:off x="5813244" y="426913"/>
            <a:ext cx="2592388" cy="538162"/>
          </a:xfrm>
          <a:prstGeom prst="rect">
            <a:avLst/>
          </a:prstGeom>
          <a:solidFill>
            <a:srgbClr val="993300">
              <a:alpha val="44000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2800" b="1" dirty="0">
                <a:solidFill>
                  <a:schemeClr val="bg1"/>
                </a:solidFill>
              </a:rPr>
              <a:t>548.873 </a:t>
            </a:r>
            <a:r>
              <a:rPr lang="es-ES" altLang="es-ES" sz="2800" b="1" dirty="0">
                <a:solidFill>
                  <a:schemeClr val="bg1"/>
                </a:solidFill>
              </a:rPr>
              <a:t>h.e</a:t>
            </a:r>
            <a:endParaRPr lang="es-ES" altLang="es-ES" sz="2800" b="1" dirty="0">
              <a:solidFill>
                <a:schemeClr val="bg1"/>
              </a:solidFill>
            </a:endParaRPr>
          </a:p>
        </p:txBody>
      </p:sp>
      <p:sp>
        <p:nvSpPr>
          <p:cNvPr id="14" name="Text Box 50"/>
          <p:cNvSpPr txBox="1">
            <a:spLocks noChangeArrowheads="1"/>
          </p:cNvSpPr>
          <p:nvPr/>
        </p:nvSpPr>
        <p:spPr bwMode="auto">
          <a:xfrm>
            <a:off x="4818244" y="1653789"/>
            <a:ext cx="863600" cy="523220"/>
          </a:xfrm>
          <a:prstGeom prst="rect">
            <a:avLst/>
          </a:prstGeom>
          <a:solidFill>
            <a:srgbClr val="FF6600">
              <a:alpha val="44000"/>
            </a:srgbClr>
          </a:solidFill>
          <a:ln w="2540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2800" b="1" dirty="0" smtClean="0">
                <a:solidFill>
                  <a:schemeClr val="bg1"/>
                </a:solidFill>
              </a:rPr>
              <a:t>36</a:t>
            </a:r>
            <a:endParaRPr lang="es-ES" altLang="es-ES" sz="2800" b="1" dirty="0">
              <a:solidFill>
                <a:schemeClr val="bg1"/>
              </a:solidFill>
            </a:endParaRPr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5880985" y="1650875"/>
            <a:ext cx="2524646" cy="538162"/>
          </a:xfrm>
          <a:prstGeom prst="rect">
            <a:avLst/>
          </a:prstGeom>
          <a:solidFill>
            <a:srgbClr val="FF6600">
              <a:alpha val="44000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2800" b="1" dirty="0">
                <a:solidFill>
                  <a:schemeClr val="bg1"/>
                </a:solidFill>
              </a:rPr>
              <a:t>19.444 </a:t>
            </a:r>
            <a:r>
              <a:rPr lang="es-ES" altLang="es-ES" sz="2800" b="1" dirty="0">
                <a:solidFill>
                  <a:schemeClr val="bg1"/>
                </a:solidFill>
              </a:rPr>
              <a:t>h.e</a:t>
            </a:r>
            <a:endParaRPr lang="es-ES" altLang="es-ES" sz="2800" b="1" dirty="0">
              <a:solidFill>
                <a:schemeClr val="bg1"/>
              </a:solidFill>
            </a:endParaRPr>
          </a:p>
        </p:txBody>
      </p:sp>
      <p:sp>
        <p:nvSpPr>
          <p:cNvPr id="16" name="Text Box 54"/>
          <p:cNvSpPr txBox="1">
            <a:spLocks noChangeArrowheads="1"/>
          </p:cNvSpPr>
          <p:nvPr/>
        </p:nvSpPr>
        <p:spPr bwMode="auto">
          <a:xfrm>
            <a:off x="4818244" y="2818897"/>
            <a:ext cx="792162" cy="523220"/>
          </a:xfrm>
          <a:prstGeom prst="rect">
            <a:avLst/>
          </a:prstGeom>
          <a:solidFill>
            <a:srgbClr val="FF99CC">
              <a:alpha val="44000"/>
            </a:srgbClr>
          </a:solidFill>
          <a:ln w="25400">
            <a:solidFill>
              <a:srgbClr val="00B0F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2800" b="1" dirty="0">
                <a:solidFill>
                  <a:schemeClr val="bg1"/>
                </a:solidFill>
              </a:rPr>
              <a:t>53</a:t>
            </a:r>
          </a:p>
        </p:txBody>
      </p:sp>
      <p:sp>
        <p:nvSpPr>
          <p:cNvPr id="17" name="Text Box 55"/>
          <p:cNvSpPr txBox="1">
            <a:spLocks noChangeArrowheads="1"/>
          </p:cNvSpPr>
          <p:nvPr/>
        </p:nvSpPr>
        <p:spPr bwMode="auto">
          <a:xfrm>
            <a:off x="5880984" y="2820987"/>
            <a:ext cx="2524647" cy="538163"/>
          </a:xfrm>
          <a:prstGeom prst="rect">
            <a:avLst/>
          </a:prstGeom>
          <a:solidFill>
            <a:srgbClr val="FF99CC">
              <a:alpha val="44000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2800" b="1" dirty="0">
                <a:solidFill>
                  <a:schemeClr val="bg1"/>
                </a:solidFill>
              </a:rPr>
              <a:t>9.834 </a:t>
            </a:r>
            <a:r>
              <a:rPr lang="es-ES" altLang="es-ES" sz="2800" b="1" dirty="0">
                <a:solidFill>
                  <a:schemeClr val="bg1"/>
                </a:solidFill>
              </a:rPr>
              <a:t>h.e</a:t>
            </a:r>
            <a:endParaRPr lang="es-ES" altLang="es-ES" sz="2800" b="1" dirty="0">
              <a:solidFill>
                <a:schemeClr val="bg1"/>
              </a:solidFill>
            </a:endParaRPr>
          </a:p>
        </p:txBody>
      </p:sp>
      <p:sp>
        <p:nvSpPr>
          <p:cNvPr id="18" name="Text Box 57"/>
          <p:cNvSpPr txBox="1">
            <a:spLocks noChangeArrowheads="1"/>
          </p:cNvSpPr>
          <p:nvPr/>
        </p:nvSpPr>
        <p:spPr bwMode="auto">
          <a:xfrm>
            <a:off x="4816657" y="3761991"/>
            <a:ext cx="865187" cy="523220"/>
          </a:xfrm>
          <a:prstGeom prst="rect">
            <a:avLst/>
          </a:prstGeom>
          <a:solidFill>
            <a:srgbClr val="FFCC99">
              <a:alpha val="44000"/>
            </a:srgbClr>
          </a:solidFill>
          <a:ln w="25400">
            <a:solidFill>
              <a:srgbClr val="00B0F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2800" b="1" dirty="0" smtClean="0">
                <a:solidFill>
                  <a:schemeClr val="bg1"/>
                </a:solidFill>
              </a:rPr>
              <a:t>101</a:t>
            </a:r>
            <a:endParaRPr lang="es-ES" altLang="es-ES" sz="2800" b="1" dirty="0">
              <a:solidFill>
                <a:schemeClr val="bg1"/>
              </a:solidFill>
            </a:endParaRPr>
          </a:p>
        </p:txBody>
      </p:sp>
      <p:sp>
        <p:nvSpPr>
          <p:cNvPr id="19" name="Text Box 58"/>
          <p:cNvSpPr txBox="1">
            <a:spLocks noChangeArrowheads="1"/>
          </p:cNvSpPr>
          <p:nvPr/>
        </p:nvSpPr>
        <p:spPr bwMode="auto">
          <a:xfrm>
            <a:off x="5890198" y="3806816"/>
            <a:ext cx="2515434" cy="538162"/>
          </a:xfrm>
          <a:prstGeom prst="rect">
            <a:avLst/>
          </a:prstGeom>
          <a:solidFill>
            <a:srgbClr val="FFCC99">
              <a:alpha val="44000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2800" b="1" dirty="0">
                <a:solidFill>
                  <a:schemeClr val="bg1"/>
                </a:solidFill>
              </a:rPr>
              <a:t>10.298 </a:t>
            </a:r>
            <a:r>
              <a:rPr lang="es-ES" altLang="es-ES" sz="2800" b="1" dirty="0">
                <a:solidFill>
                  <a:schemeClr val="bg1"/>
                </a:solidFill>
              </a:rPr>
              <a:t>h.e</a:t>
            </a:r>
            <a:endParaRPr lang="es-ES" altLang="es-ES" sz="2800" b="1" dirty="0">
              <a:solidFill>
                <a:schemeClr val="bg1"/>
              </a:solidFill>
            </a:endParaRPr>
          </a:p>
        </p:txBody>
      </p:sp>
      <p:sp>
        <p:nvSpPr>
          <p:cNvPr id="20" name="Text Box 59"/>
          <p:cNvSpPr txBox="1">
            <a:spLocks noChangeArrowheads="1"/>
          </p:cNvSpPr>
          <p:nvPr/>
        </p:nvSpPr>
        <p:spPr bwMode="auto">
          <a:xfrm>
            <a:off x="2085975" y="4769215"/>
            <a:ext cx="2446338" cy="538163"/>
          </a:xfrm>
          <a:prstGeom prst="rect">
            <a:avLst/>
          </a:prstGeom>
          <a:solidFill>
            <a:srgbClr val="FFFF99">
              <a:alpha val="44000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2800" b="1" dirty="0">
                <a:solidFill>
                  <a:schemeClr val="bg1"/>
                </a:solidFill>
              </a:rPr>
              <a:t>&lt;25 h</a:t>
            </a:r>
          </a:p>
        </p:txBody>
      </p:sp>
      <p:sp>
        <p:nvSpPr>
          <p:cNvPr id="21" name="Text Box 60"/>
          <p:cNvSpPr txBox="1">
            <a:spLocks noChangeArrowheads="1"/>
          </p:cNvSpPr>
          <p:nvPr/>
        </p:nvSpPr>
        <p:spPr bwMode="auto">
          <a:xfrm>
            <a:off x="4848721" y="4747606"/>
            <a:ext cx="901700" cy="523220"/>
          </a:xfrm>
          <a:prstGeom prst="rect">
            <a:avLst/>
          </a:prstGeom>
          <a:solidFill>
            <a:srgbClr val="FFFF99">
              <a:alpha val="44000"/>
            </a:srgbClr>
          </a:solidFill>
          <a:ln w="25400">
            <a:solidFill>
              <a:srgbClr val="00B0F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2800" b="1" dirty="0">
                <a:solidFill>
                  <a:schemeClr val="bg1"/>
                </a:solidFill>
              </a:rPr>
              <a:t>244</a:t>
            </a:r>
          </a:p>
        </p:txBody>
      </p:sp>
      <p:sp>
        <p:nvSpPr>
          <p:cNvPr id="22" name="Text Box 62"/>
          <p:cNvSpPr txBox="1">
            <a:spLocks noChangeArrowheads="1"/>
          </p:cNvSpPr>
          <p:nvPr/>
        </p:nvSpPr>
        <p:spPr bwMode="auto">
          <a:xfrm>
            <a:off x="5880985" y="4741841"/>
            <a:ext cx="2524646" cy="538162"/>
          </a:xfrm>
          <a:prstGeom prst="rect">
            <a:avLst/>
          </a:prstGeom>
          <a:solidFill>
            <a:srgbClr val="FFFF99">
              <a:alpha val="44000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2800" b="1" dirty="0">
                <a:solidFill>
                  <a:schemeClr val="bg1"/>
                </a:solidFill>
              </a:rPr>
              <a:t>3.048 </a:t>
            </a:r>
            <a:r>
              <a:rPr lang="es-ES" altLang="es-ES" sz="2800" b="1" dirty="0">
                <a:solidFill>
                  <a:schemeClr val="bg1"/>
                </a:solidFill>
              </a:rPr>
              <a:t>h.e</a:t>
            </a:r>
            <a:endParaRPr lang="es-ES" altLang="es-ES" sz="2800" b="1" dirty="0">
              <a:solidFill>
                <a:schemeClr val="bg1"/>
              </a:solidFill>
            </a:endParaRPr>
          </a:p>
        </p:txBody>
      </p:sp>
      <p:sp>
        <p:nvSpPr>
          <p:cNvPr id="23" name="Text Box 63"/>
          <p:cNvSpPr txBox="1">
            <a:spLocks noChangeArrowheads="1"/>
          </p:cNvSpPr>
          <p:nvPr/>
        </p:nvSpPr>
        <p:spPr bwMode="auto">
          <a:xfrm>
            <a:off x="9413538" y="680244"/>
            <a:ext cx="1871663" cy="538162"/>
          </a:xfrm>
          <a:prstGeom prst="rect">
            <a:avLst/>
          </a:prstGeom>
          <a:solidFill>
            <a:srgbClr val="993300">
              <a:alpha val="87000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2800" b="1" dirty="0">
                <a:solidFill>
                  <a:schemeClr val="bg1"/>
                </a:solidFill>
              </a:rPr>
              <a:t>EDARES</a:t>
            </a:r>
          </a:p>
        </p:txBody>
      </p:sp>
      <p:sp>
        <p:nvSpPr>
          <p:cNvPr id="24" name="Text Box 65"/>
          <p:cNvSpPr txBox="1">
            <a:spLocks noChangeArrowheads="1"/>
          </p:cNvSpPr>
          <p:nvPr/>
        </p:nvSpPr>
        <p:spPr bwMode="auto">
          <a:xfrm>
            <a:off x="9917569" y="2491568"/>
            <a:ext cx="863600" cy="523220"/>
          </a:xfrm>
          <a:prstGeom prst="rect">
            <a:avLst/>
          </a:prstGeom>
          <a:solidFill>
            <a:srgbClr val="00FF00">
              <a:alpha val="71001"/>
            </a:srgbClr>
          </a:solidFill>
          <a:ln w="2857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2800" b="1" dirty="0" smtClean="0">
                <a:solidFill>
                  <a:schemeClr val="bg1"/>
                </a:solidFill>
              </a:rPr>
              <a:t>330</a:t>
            </a:r>
            <a:endParaRPr lang="es-ES" altLang="es-ES" sz="2800" b="1" dirty="0">
              <a:solidFill>
                <a:schemeClr val="bg1"/>
              </a:solidFill>
            </a:endParaRPr>
          </a:p>
        </p:txBody>
      </p:sp>
      <p:sp>
        <p:nvSpPr>
          <p:cNvPr id="25" name="Text Box 66"/>
          <p:cNvSpPr txBox="1">
            <a:spLocks noChangeArrowheads="1"/>
          </p:cNvSpPr>
          <p:nvPr/>
        </p:nvSpPr>
        <p:spPr bwMode="auto">
          <a:xfrm>
            <a:off x="9662292" y="4097702"/>
            <a:ext cx="1546225" cy="538162"/>
          </a:xfrm>
          <a:prstGeom prst="rect">
            <a:avLst/>
          </a:prstGeom>
          <a:solidFill>
            <a:srgbClr val="008000">
              <a:alpha val="71001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2800" b="1" dirty="0" smtClean="0">
                <a:solidFill>
                  <a:schemeClr val="bg1"/>
                </a:solidFill>
              </a:rPr>
              <a:t>+ 90%</a:t>
            </a:r>
            <a:endParaRPr lang="es-ES" altLang="es-ES" sz="2800" b="1" dirty="0">
              <a:solidFill>
                <a:schemeClr val="bg1"/>
              </a:solidFill>
            </a:endParaRPr>
          </a:p>
        </p:txBody>
      </p:sp>
      <p:sp>
        <p:nvSpPr>
          <p:cNvPr id="26" name="AutoShape 68"/>
          <p:cNvSpPr>
            <a:spLocks noChangeArrowheads="1"/>
          </p:cNvSpPr>
          <p:nvPr/>
        </p:nvSpPr>
        <p:spPr bwMode="auto">
          <a:xfrm>
            <a:off x="10435404" y="5086349"/>
            <a:ext cx="1296987" cy="908050"/>
          </a:xfrm>
          <a:prstGeom prst="cloudCallout">
            <a:avLst>
              <a:gd name="adj1" fmla="val -39963"/>
              <a:gd name="adj2" fmla="val -90208"/>
            </a:avLst>
          </a:prstGeom>
          <a:solidFill>
            <a:srgbClr val="00FF00">
              <a:alpha val="46001"/>
            </a:srgbClr>
          </a:solidFill>
          <a:ln w="1587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s-ES" altLang="es-ES" sz="1000" b="1" dirty="0">
                <a:solidFill>
                  <a:schemeClr val="bg1"/>
                </a:solidFill>
              </a:rPr>
              <a:t>Directiva 91/271/CE</a:t>
            </a:r>
          </a:p>
          <a:p>
            <a:pPr algn="ctr"/>
            <a:endParaRPr lang="es-ES" altLang="es-ES" sz="1000" b="1" dirty="0">
              <a:solidFill>
                <a:schemeClr val="bg1"/>
              </a:solidFill>
            </a:endParaRPr>
          </a:p>
        </p:txBody>
      </p:sp>
      <p:sp>
        <p:nvSpPr>
          <p:cNvPr id="45" name="Text Box 33"/>
          <p:cNvSpPr txBox="1">
            <a:spLocks noChangeArrowheads="1"/>
          </p:cNvSpPr>
          <p:nvPr/>
        </p:nvSpPr>
        <p:spPr bwMode="auto">
          <a:xfrm>
            <a:off x="2047875" y="411163"/>
            <a:ext cx="2484438" cy="954107"/>
          </a:xfrm>
          <a:prstGeom prst="rect">
            <a:avLst/>
          </a:prstGeom>
          <a:solidFill>
            <a:srgbClr val="FF6600">
              <a:alpha val="44000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2800" b="1" dirty="0" smtClean="0">
                <a:solidFill>
                  <a:schemeClr val="bg1"/>
                </a:solidFill>
              </a:rPr>
              <a:t>+2.000 </a:t>
            </a:r>
            <a:r>
              <a:rPr lang="es-ES" altLang="es-ES" sz="2800" b="1" dirty="0" smtClean="0">
                <a:solidFill>
                  <a:schemeClr val="bg1"/>
                </a:solidFill>
              </a:rPr>
              <a:t>hab-eq</a:t>
            </a:r>
            <a:endParaRPr lang="es-ES" altLang="es-ES" sz="2800" b="1" dirty="0">
              <a:solidFill>
                <a:schemeClr val="bg1"/>
              </a:solidFill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457200" y="411163"/>
            <a:ext cx="861774" cy="4896215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square" rtlCol="0">
            <a:spAutoFit/>
          </a:bodyPr>
          <a:lstStyle/>
          <a:p>
            <a:pPr algn="ctr"/>
            <a:r>
              <a:rPr lang="es-E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AGLOMERACIÓN</a:t>
            </a:r>
            <a:endParaRPr lang="es-E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9500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58" t="9837" b="9689"/>
          <a:stretch/>
        </p:blipFill>
        <p:spPr>
          <a:xfrm>
            <a:off x="0" y="1099577"/>
            <a:ext cx="12231208" cy="5578997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3102015" y="208344"/>
            <a:ext cx="6116597" cy="6829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UBICACIÓN EDARES EN CANTABRIA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5189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B878E4D-F3F5-43F0-91FC-BBA41DB02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208" y="0"/>
            <a:ext cx="7727323" cy="6858000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2142208" y="162045"/>
            <a:ext cx="7727323" cy="6829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EDARES DE LOS PRINCIPALES SISTEMAS DE SANEAMIENTO EN CANTABRIA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2081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420</TotalTime>
  <Words>346</Words>
  <Application>Microsoft Office PowerPoint</Application>
  <PresentationFormat>Panorámica</PresentationFormat>
  <Paragraphs>74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Sector</vt:lpstr>
      <vt:lpstr>EL SANEAMIENTO EN CANTABRIA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0</vt:lpstr>
      <vt:lpstr>Presentación de PowerPoint</vt:lpstr>
      <vt:lpstr>Presentación de PowerPoint</vt:lpstr>
      <vt:lpstr>Presentación de PowerPoint</vt:lpstr>
      <vt:lpstr>Presentación de PowerPoint</vt:lpstr>
      <vt:lpstr>MUCHAS GRACIAS POR SU ATENCIÓN</vt:lpstr>
    </vt:vector>
  </TitlesOfParts>
  <Company>Gobierno de Cantabria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SANEAMIENTO EN CANTABRIA</dc:title>
  <dc:creator>de la Hoz Santos María Teresa</dc:creator>
  <cp:lastModifiedBy>de la Hoz Santos María Teresa</cp:lastModifiedBy>
  <cp:revision>29</cp:revision>
  <dcterms:created xsi:type="dcterms:W3CDTF">2020-09-24T15:25:57Z</dcterms:created>
  <dcterms:modified xsi:type="dcterms:W3CDTF">2020-09-24T22:26:52Z</dcterms:modified>
</cp:coreProperties>
</file>